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3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256" r:id="rId2"/>
    <p:sldId id="268" r:id="rId3"/>
    <p:sldId id="313" r:id="rId4"/>
    <p:sldId id="315" r:id="rId5"/>
    <p:sldId id="314" r:id="rId6"/>
    <p:sldId id="269" r:id="rId7"/>
    <p:sldId id="318" r:id="rId8"/>
    <p:sldId id="319" r:id="rId9"/>
    <p:sldId id="322" r:id="rId10"/>
    <p:sldId id="342" r:id="rId11"/>
    <p:sldId id="367" r:id="rId12"/>
    <p:sldId id="341" r:id="rId13"/>
    <p:sldId id="331" r:id="rId14"/>
    <p:sldId id="317" r:id="rId15"/>
    <p:sldId id="326" r:id="rId16"/>
    <p:sldId id="327" r:id="rId17"/>
    <p:sldId id="328" r:id="rId18"/>
    <p:sldId id="336" r:id="rId19"/>
    <p:sldId id="337" r:id="rId20"/>
    <p:sldId id="338" r:id="rId21"/>
    <p:sldId id="329" r:id="rId22"/>
    <p:sldId id="343" r:id="rId23"/>
    <p:sldId id="339" r:id="rId24"/>
    <p:sldId id="344" r:id="rId25"/>
    <p:sldId id="349" r:id="rId26"/>
    <p:sldId id="346" r:id="rId27"/>
    <p:sldId id="352" r:id="rId28"/>
    <p:sldId id="351" r:id="rId29"/>
    <p:sldId id="350" r:id="rId30"/>
    <p:sldId id="345" r:id="rId31"/>
    <p:sldId id="347" r:id="rId32"/>
    <p:sldId id="353" r:id="rId33"/>
    <p:sldId id="348" r:id="rId34"/>
    <p:sldId id="357" r:id="rId35"/>
    <p:sldId id="358" r:id="rId36"/>
    <p:sldId id="359" r:id="rId37"/>
    <p:sldId id="360" r:id="rId38"/>
    <p:sldId id="361" r:id="rId39"/>
    <p:sldId id="362" r:id="rId40"/>
    <p:sldId id="363" r:id="rId41"/>
    <p:sldId id="364" r:id="rId42"/>
    <p:sldId id="365" r:id="rId43"/>
    <p:sldId id="366" r:id="rId44"/>
    <p:sldId id="373" r:id="rId45"/>
    <p:sldId id="368" r:id="rId46"/>
    <p:sldId id="374" r:id="rId47"/>
    <p:sldId id="375" r:id="rId48"/>
    <p:sldId id="376" r:id="rId49"/>
    <p:sldId id="369" r:id="rId50"/>
    <p:sldId id="370" r:id="rId51"/>
    <p:sldId id="381" r:id="rId52"/>
    <p:sldId id="383" r:id="rId53"/>
    <p:sldId id="392" r:id="rId54"/>
    <p:sldId id="382" r:id="rId55"/>
    <p:sldId id="384" r:id="rId56"/>
    <p:sldId id="385" r:id="rId57"/>
    <p:sldId id="386" r:id="rId58"/>
    <p:sldId id="371" r:id="rId59"/>
    <p:sldId id="372" r:id="rId60"/>
    <p:sldId id="387" r:id="rId61"/>
    <p:sldId id="393" r:id="rId62"/>
    <p:sldId id="332" r:id="rId63"/>
    <p:sldId id="388" r:id="rId64"/>
    <p:sldId id="389" r:id="rId65"/>
    <p:sldId id="390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1F4E79"/>
    <a:srgbClr val="FF6699"/>
    <a:srgbClr val="FFA700"/>
    <a:srgbClr val="5B9BD5"/>
    <a:srgbClr val="2E75B6"/>
    <a:srgbClr val="FFCCCC"/>
    <a:srgbClr val="FFCC99"/>
    <a:srgbClr val="FFCCFF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2688" autoAdjust="0"/>
  </p:normalViewPr>
  <p:slideViewPr>
    <p:cSldViewPr snapToGrid="0">
      <p:cViewPr>
        <p:scale>
          <a:sx n="75" d="100"/>
          <a:sy n="75" d="100"/>
        </p:scale>
        <p:origin x="306" y="4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399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image" Target="../media/image750.png"/><Relationship Id="rId1" Type="http://schemas.openxmlformats.org/officeDocument/2006/relationships/image" Target="../media/image6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B24F81-4B95-4086-BC3F-304ABE439F5D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4E6F1EC3-5FC6-47F6-B062-3C5FF3D8E943}">
      <dgm:prSet phldrT="[Texte]" custT="1"/>
      <dgm:spPr/>
      <dgm:t>
        <a:bodyPr/>
        <a:lstStyle/>
        <a:p>
          <a:r>
            <a:rPr lang="fr-FR" sz="2000" kern="1200" dirty="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Premiers mentions de </a:t>
          </a:r>
          <a:r>
            <a:rPr lang="fr-FR" sz="2000" b="1" kern="1200" dirty="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EM</a:t>
          </a:r>
          <a:r>
            <a:rPr lang="fr-FR" sz="2000" b="0" kern="1200" dirty="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 dans la littérature</a:t>
          </a:r>
          <a:endParaRPr lang="fr-FR" sz="2000" b="0" kern="1200" dirty="0">
            <a:solidFill>
              <a:schemeClr val="tx1"/>
            </a:solidFill>
            <a:latin typeface="Times New Roman" panose="02020603050405020304" pitchFamily="18" charset="0"/>
            <a:ea typeface="微软雅黑" panose="020B0503020204020204" pitchFamily="34" charset="-122"/>
            <a:cs typeface="Times New Roman" panose="02020603050405020304" pitchFamily="18" charset="0"/>
          </a:endParaRPr>
        </a:p>
      </dgm:t>
    </dgm:pt>
    <dgm:pt modelId="{F83D39CF-2D79-4027-AEAC-447F9768F302}" type="parTrans" cxnId="{1F294B0B-4B2E-46C7-B449-36E518018F39}">
      <dgm:prSet/>
      <dgm:spPr/>
      <dgm:t>
        <a:bodyPr/>
        <a:lstStyle/>
        <a:p>
          <a:endParaRPr lang="fr-FR"/>
        </a:p>
      </dgm:t>
    </dgm:pt>
    <dgm:pt modelId="{4C0DA065-706E-4870-8A30-2DB19E5015CE}" type="sibTrans" cxnId="{1F294B0B-4B2E-46C7-B449-36E518018F39}">
      <dgm:prSet/>
      <dgm:spPr/>
      <dgm:t>
        <a:bodyPr/>
        <a:lstStyle/>
        <a:p>
          <a:endParaRPr lang="fr-FR"/>
        </a:p>
      </dgm:t>
    </dgm:pt>
    <dgm:pt modelId="{8EAA5FEF-840D-4F43-AFFD-3388E985621F}">
      <dgm:prSet phldrT="[Texte]" custT="1"/>
      <dgm:spPr/>
      <dgm:t>
        <a:bodyPr/>
        <a:lstStyle/>
        <a:p>
          <a:r>
            <a:rPr lang="fr-FR" sz="2000" kern="1200" dirty="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Analogie avec l’effet NewKirk</a:t>
          </a:r>
          <a:endParaRPr lang="fr-FR" sz="2000" kern="1200" dirty="0">
            <a:solidFill>
              <a:schemeClr val="tx1"/>
            </a:solidFill>
            <a:latin typeface="Times New Roman" panose="02020603050405020304" pitchFamily="18" charset="0"/>
            <a:ea typeface="微软雅黑" panose="020B0503020204020204" pitchFamily="34" charset="-122"/>
            <a:cs typeface="Times New Roman" panose="02020603050405020304" pitchFamily="18" charset="0"/>
          </a:endParaRPr>
        </a:p>
      </dgm:t>
    </dgm:pt>
    <dgm:pt modelId="{784FFFB1-564E-4803-BE95-30839CBD06C4}" type="parTrans" cxnId="{37412D65-70DC-4A38-8DFB-570FA0BA7FD4}">
      <dgm:prSet/>
      <dgm:spPr/>
      <dgm:t>
        <a:bodyPr/>
        <a:lstStyle/>
        <a:p>
          <a:endParaRPr lang="fr-FR"/>
        </a:p>
      </dgm:t>
    </dgm:pt>
    <dgm:pt modelId="{53E4BC99-5B4A-4411-85C8-E872AA4938C8}" type="sibTrans" cxnId="{37412D65-70DC-4A38-8DFB-570FA0BA7FD4}">
      <dgm:prSet/>
      <dgm:spPr/>
      <dgm:t>
        <a:bodyPr/>
        <a:lstStyle/>
        <a:p>
          <a:endParaRPr lang="fr-FR"/>
        </a:p>
      </dgm:t>
    </dgm:pt>
    <dgm:pt modelId="{BAF17486-2ADD-4EF4-858D-76EF2357C0CA}">
      <dgm:prSet phldrT="[Texte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fr-FR" sz="2000" kern="120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Méthodes numériques </a:t>
          </a:r>
          <a:r>
            <a:rPr lang="fr-FR" sz="2000" kern="1200" dirty="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dans la littérature</a:t>
          </a:r>
          <a:r>
            <a:rPr lang="fr-FR" sz="2000" kern="1200" dirty="0" smtClean="0"/>
            <a:t> </a:t>
          </a:r>
          <a:endParaRPr lang="fr-FR" sz="2000" kern="1200" dirty="0"/>
        </a:p>
      </dgm:t>
    </dgm:pt>
    <dgm:pt modelId="{F35DE6DD-C8BD-48FE-AAA4-EC990971F494}" type="parTrans" cxnId="{565D2AC1-7179-4B32-827A-7F7E24320B81}">
      <dgm:prSet/>
      <dgm:spPr/>
      <dgm:t>
        <a:bodyPr/>
        <a:lstStyle/>
        <a:p>
          <a:endParaRPr lang="fr-FR"/>
        </a:p>
      </dgm:t>
    </dgm:pt>
    <dgm:pt modelId="{3F17330B-3A34-4C76-B957-E60188653ED6}" type="sibTrans" cxnId="{565D2AC1-7179-4B32-827A-7F7E24320B81}">
      <dgm:prSet/>
      <dgm:spPr/>
      <dgm:t>
        <a:bodyPr/>
        <a:lstStyle/>
        <a:p>
          <a:endParaRPr lang="fr-FR"/>
        </a:p>
      </dgm:t>
    </dgm:pt>
    <dgm:pt modelId="{E20BC768-48AA-490B-BE2C-97C5AC8DBB31}">
      <dgm:prSet phldrT="[Texte]" custT="1"/>
      <dgm:spPr/>
      <dgm:t>
        <a:bodyPr/>
        <a:lstStyle/>
        <a:p>
          <a:r>
            <a:rPr lang="fr-FR" sz="2000" kern="1200" dirty="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Fixer la stratégie de modélisation numérique de </a:t>
          </a:r>
          <a:r>
            <a:rPr lang="fr-FR" sz="2000" b="1" kern="1200" dirty="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EM</a:t>
          </a:r>
          <a:endParaRPr lang="fr-FR" sz="2000" b="1" kern="1200" dirty="0">
            <a:solidFill>
              <a:schemeClr val="tx1"/>
            </a:solidFill>
            <a:latin typeface="Times New Roman" panose="02020603050405020304" pitchFamily="18" charset="0"/>
            <a:ea typeface="微软雅黑" panose="020B0503020204020204" pitchFamily="34" charset="-122"/>
            <a:cs typeface="Times New Roman" panose="02020603050405020304" pitchFamily="18" charset="0"/>
          </a:endParaRPr>
        </a:p>
      </dgm:t>
    </dgm:pt>
    <dgm:pt modelId="{E6DA357D-2B8E-4171-A4EB-5E252D6D5792}" type="parTrans" cxnId="{B49B8796-2225-4C78-A73F-4F7D10FB1AB3}">
      <dgm:prSet/>
      <dgm:spPr/>
      <dgm:t>
        <a:bodyPr/>
        <a:lstStyle/>
        <a:p>
          <a:endParaRPr lang="fr-FR"/>
        </a:p>
      </dgm:t>
    </dgm:pt>
    <dgm:pt modelId="{97D87DB7-80B9-4FC0-9B33-5A16A2E547BB}" type="sibTrans" cxnId="{B49B8796-2225-4C78-A73F-4F7D10FB1AB3}">
      <dgm:prSet/>
      <dgm:spPr/>
      <dgm:t>
        <a:bodyPr/>
        <a:lstStyle/>
        <a:p>
          <a:endParaRPr lang="fr-FR"/>
        </a:p>
      </dgm:t>
    </dgm:pt>
    <dgm:pt modelId="{70E15B91-601B-49E7-9F49-B919371664FC}" type="pres">
      <dgm:prSet presAssocID="{4FB24F81-4B95-4086-BC3F-304ABE439F5D}" presName="Name0" presStyleCnt="0">
        <dgm:presLayoutVars>
          <dgm:chMax val="7"/>
          <dgm:chPref val="5"/>
        </dgm:presLayoutVars>
      </dgm:prSet>
      <dgm:spPr/>
      <dgm:t>
        <a:bodyPr/>
        <a:lstStyle/>
        <a:p>
          <a:endParaRPr lang="fr-FR"/>
        </a:p>
      </dgm:t>
    </dgm:pt>
    <dgm:pt modelId="{8EC43F8E-77A3-488B-A35F-7D1E4D2943D2}" type="pres">
      <dgm:prSet presAssocID="{4FB24F81-4B95-4086-BC3F-304ABE439F5D}" presName="arrowNode" presStyleLbl="node1" presStyleIdx="0" presStyleCnt="1"/>
      <dgm:spPr/>
    </dgm:pt>
    <dgm:pt modelId="{75471A4D-A357-40D5-8844-3F734C4B6A47}" type="pres">
      <dgm:prSet presAssocID="{4E6F1EC3-5FC6-47F6-B062-3C5FF3D8E943}" presName="txNode1" presStyleLbl="revTx" presStyleIdx="0" presStyleCnt="4" custScaleX="15818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DA1C6D5-449A-43EB-9C4F-E3FBCBFBF064}" type="pres">
      <dgm:prSet presAssocID="{8EAA5FEF-840D-4F43-AFFD-3388E985621F}" presName="txNode2" presStyleLbl="revTx" presStyleIdx="1" presStyleCnt="4" custScaleX="132543" custLinFactNeighborX="6649" custLinFactNeighborY="-122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3C07A9A-E720-4AD6-AE79-023691BEB7F0}" type="pres">
      <dgm:prSet presAssocID="{53E4BC99-5B4A-4411-85C8-E872AA4938C8}" presName="dotNode2" presStyleCnt="0"/>
      <dgm:spPr/>
    </dgm:pt>
    <dgm:pt modelId="{CE4E4233-E90E-48FE-B3BA-A99BB8FC5580}" type="pres">
      <dgm:prSet presAssocID="{53E4BC99-5B4A-4411-85C8-E872AA4938C8}" presName="dotRepeatNode" presStyleLbl="fgShp" presStyleIdx="0" presStyleCnt="2"/>
      <dgm:spPr/>
      <dgm:t>
        <a:bodyPr/>
        <a:lstStyle/>
        <a:p>
          <a:endParaRPr lang="fr-FR"/>
        </a:p>
      </dgm:t>
    </dgm:pt>
    <dgm:pt modelId="{B956B7C6-A474-41C1-932D-895DE20AE916}" type="pres">
      <dgm:prSet presAssocID="{BAF17486-2ADD-4EF4-858D-76EF2357C0CA}" presName="txNode3" presStyleLbl="revTx" presStyleIdx="2" presStyleCnt="4" custScaleX="147344" custLinFactNeighborX="-19055" custLinFactNeighborY="1987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6A3C172-0D79-47BA-BCF6-26486650F81E}" type="pres">
      <dgm:prSet presAssocID="{3F17330B-3A34-4C76-B957-E60188653ED6}" presName="dotNode3" presStyleCnt="0"/>
      <dgm:spPr/>
    </dgm:pt>
    <dgm:pt modelId="{32F72E60-70BE-49F2-81AE-3EA5D01653E9}" type="pres">
      <dgm:prSet presAssocID="{3F17330B-3A34-4C76-B957-E60188653ED6}" presName="dotRepeatNode" presStyleLbl="fgShp" presStyleIdx="1" presStyleCnt="2"/>
      <dgm:spPr/>
      <dgm:t>
        <a:bodyPr/>
        <a:lstStyle/>
        <a:p>
          <a:endParaRPr lang="fr-FR"/>
        </a:p>
      </dgm:t>
    </dgm:pt>
    <dgm:pt modelId="{8AC49EE0-F577-4E96-BDE6-C2512F61CEAF}" type="pres">
      <dgm:prSet presAssocID="{E20BC768-48AA-490B-BE2C-97C5AC8DBB31}" presName="txNode4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7412D65-70DC-4A38-8DFB-570FA0BA7FD4}" srcId="{4FB24F81-4B95-4086-BC3F-304ABE439F5D}" destId="{8EAA5FEF-840D-4F43-AFFD-3388E985621F}" srcOrd="1" destOrd="0" parTransId="{784FFFB1-564E-4803-BE95-30839CBD06C4}" sibTransId="{53E4BC99-5B4A-4411-85C8-E872AA4938C8}"/>
    <dgm:cxn modelId="{B49B8796-2225-4C78-A73F-4F7D10FB1AB3}" srcId="{4FB24F81-4B95-4086-BC3F-304ABE439F5D}" destId="{E20BC768-48AA-490B-BE2C-97C5AC8DBB31}" srcOrd="3" destOrd="0" parTransId="{E6DA357D-2B8E-4171-A4EB-5E252D6D5792}" sibTransId="{97D87DB7-80B9-4FC0-9B33-5A16A2E547BB}"/>
    <dgm:cxn modelId="{565D2AC1-7179-4B32-827A-7F7E24320B81}" srcId="{4FB24F81-4B95-4086-BC3F-304ABE439F5D}" destId="{BAF17486-2ADD-4EF4-858D-76EF2357C0CA}" srcOrd="2" destOrd="0" parTransId="{F35DE6DD-C8BD-48FE-AAA4-EC990971F494}" sibTransId="{3F17330B-3A34-4C76-B957-E60188653ED6}"/>
    <dgm:cxn modelId="{41AD8BC9-E74A-4BEC-8097-148E4BE5C71D}" type="presOf" srcId="{E20BC768-48AA-490B-BE2C-97C5AC8DBB31}" destId="{8AC49EE0-F577-4E96-BDE6-C2512F61CEAF}" srcOrd="0" destOrd="0" presId="urn:microsoft.com/office/officeart/2009/3/layout/DescendingProcess"/>
    <dgm:cxn modelId="{75CE4914-8DC6-4DD6-B3E3-677C1C50BC71}" type="presOf" srcId="{4FB24F81-4B95-4086-BC3F-304ABE439F5D}" destId="{70E15B91-601B-49E7-9F49-B919371664FC}" srcOrd="0" destOrd="0" presId="urn:microsoft.com/office/officeart/2009/3/layout/DescendingProcess"/>
    <dgm:cxn modelId="{9C2171CE-14FB-4BEA-A843-C3AC1F96EE10}" type="presOf" srcId="{3F17330B-3A34-4C76-B957-E60188653ED6}" destId="{32F72E60-70BE-49F2-81AE-3EA5D01653E9}" srcOrd="0" destOrd="0" presId="urn:microsoft.com/office/officeart/2009/3/layout/DescendingProcess"/>
    <dgm:cxn modelId="{40A299F3-0B36-4A8F-AB83-EA03B03CF6FA}" type="presOf" srcId="{BAF17486-2ADD-4EF4-858D-76EF2357C0CA}" destId="{B956B7C6-A474-41C1-932D-895DE20AE916}" srcOrd="0" destOrd="0" presId="urn:microsoft.com/office/officeart/2009/3/layout/DescendingProcess"/>
    <dgm:cxn modelId="{1F294B0B-4B2E-46C7-B449-36E518018F39}" srcId="{4FB24F81-4B95-4086-BC3F-304ABE439F5D}" destId="{4E6F1EC3-5FC6-47F6-B062-3C5FF3D8E943}" srcOrd="0" destOrd="0" parTransId="{F83D39CF-2D79-4027-AEAC-447F9768F302}" sibTransId="{4C0DA065-706E-4870-8A30-2DB19E5015CE}"/>
    <dgm:cxn modelId="{F00641D4-F5B9-4B74-A35A-F0EC399E278E}" type="presOf" srcId="{4E6F1EC3-5FC6-47F6-B062-3C5FF3D8E943}" destId="{75471A4D-A357-40D5-8844-3F734C4B6A47}" srcOrd="0" destOrd="0" presId="urn:microsoft.com/office/officeart/2009/3/layout/DescendingProcess"/>
    <dgm:cxn modelId="{28A8044F-0715-4E33-8117-61B838A47670}" type="presOf" srcId="{8EAA5FEF-840D-4F43-AFFD-3388E985621F}" destId="{DDA1C6D5-449A-43EB-9C4F-E3FBCBFBF064}" srcOrd="0" destOrd="0" presId="urn:microsoft.com/office/officeart/2009/3/layout/DescendingProcess"/>
    <dgm:cxn modelId="{B61B3243-84A7-45A9-BE6A-FF42B79CAD82}" type="presOf" srcId="{53E4BC99-5B4A-4411-85C8-E872AA4938C8}" destId="{CE4E4233-E90E-48FE-B3BA-A99BB8FC5580}" srcOrd="0" destOrd="0" presId="urn:microsoft.com/office/officeart/2009/3/layout/DescendingProcess"/>
    <dgm:cxn modelId="{4596BAB7-EB0B-42C5-BDFA-C0A95E98EBA4}" type="presParOf" srcId="{70E15B91-601B-49E7-9F49-B919371664FC}" destId="{8EC43F8E-77A3-488B-A35F-7D1E4D2943D2}" srcOrd="0" destOrd="0" presId="urn:microsoft.com/office/officeart/2009/3/layout/DescendingProcess"/>
    <dgm:cxn modelId="{25EB272A-3AA2-4754-A1C1-AEC210A8D279}" type="presParOf" srcId="{70E15B91-601B-49E7-9F49-B919371664FC}" destId="{75471A4D-A357-40D5-8844-3F734C4B6A47}" srcOrd="1" destOrd="0" presId="urn:microsoft.com/office/officeart/2009/3/layout/DescendingProcess"/>
    <dgm:cxn modelId="{054A293D-2C54-4B52-B692-240BEF3A9A93}" type="presParOf" srcId="{70E15B91-601B-49E7-9F49-B919371664FC}" destId="{DDA1C6D5-449A-43EB-9C4F-E3FBCBFBF064}" srcOrd="2" destOrd="0" presId="urn:microsoft.com/office/officeart/2009/3/layout/DescendingProcess"/>
    <dgm:cxn modelId="{EA5D77D6-31DB-45E3-90AB-B446902AAF9A}" type="presParOf" srcId="{70E15B91-601B-49E7-9F49-B919371664FC}" destId="{03C07A9A-E720-4AD6-AE79-023691BEB7F0}" srcOrd="3" destOrd="0" presId="urn:microsoft.com/office/officeart/2009/3/layout/DescendingProcess"/>
    <dgm:cxn modelId="{177791D6-650B-4543-AD56-2F242A062635}" type="presParOf" srcId="{03C07A9A-E720-4AD6-AE79-023691BEB7F0}" destId="{CE4E4233-E90E-48FE-B3BA-A99BB8FC5580}" srcOrd="0" destOrd="0" presId="urn:microsoft.com/office/officeart/2009/3/layout/DescendingProcess"/>
    <dgm:cxn modelId="{2FECB1CE-28C3-4776-9917-D1EDF2ADE078}" type="presParOf" srcId="{70E15B91-601B-49E7-9F49-B919371664FC}" destId="{B956B7C6-A474-41C1-932D-895DE20AE916}" srcOrd="4" destOrd="0" presId="urn:microsoft.com/office/officeart/2009/3/layout/DescendingProcess"/>
    <dgm:cxn modelId="{69ECF403-12B9-4C73-81EB-5E7FCEEC1988}" type="presParOf" srcId="{70E15B91-601B-49E7-9F49-B919371664FC}" destId="{C6A3C172-0D79-47BA-BCF6-26486650F81E}" srcOrd="5" destOrd="0" presId="urn:microsoft.com/office/officeart/2009/3/layout/DescendingProcess"/>
    <dgm:cxn modelId="{4AA0E4C0-406E-4098-8E6F-E3B6F527FA4E}" type="presParOf" srcId="{C6A3C172-0D79-47BA-BCF6-26486650F81E}" destId="{32F72E60-70BE-49F2-81AE-3EA5D01653E9}" srcOrd="0" destOrd="0" presId="urn:microsoft.com/office/officeart/2009/3/layout/DescendingProcess"/>
    <dgm:cxn modelId="{50AD0288-D398-4E6C-87B9-D77791DDB614}" type="presParOf" srcId="{70E15B91-601B-49E7-9F49-B919371664FC}" destId="{8AC49EE0-F577-4E96-BDE6-C2512F61CEAF}" srcOrd="6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0CB7A5-A1EF-48EF-8D1A-565C1ED8B098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mc:AlternateContent xmlns:mc="http://schemas.openxmlformats.org/markup-compatibility/2006" xmlns:a14="http://schemas.microsoft.com/office/drawing/2010/main">
      <mc:Choice Requires="a14">
        <dgm:pt modelId="{052B6275-B426-4C66-AE5B-CEFCD3B9A510}">
          <dgm:prSet phldrT="[Texte]" custT="1"/>
          <dgm:spPr>
            <a:ln w="25400"/>
          </dgm:spPr>
          <dgm:t>
            <a:bodyPr/>
            <a:lstStyle/>
            <a:p>
              <a:r>
                <a:rPr lang="fr-FR" sz="1600" dirty="0" smtClean="0">
                  <a:cs typeface="+mn-ea"/>
                  <a:sym typeface="+mn-lt"/>
                </a:rPr>
                <a:t>Vibrations dues aux balourds </a:t>
              </a:r>
              <a14:m>
                <m:oMath xmlns:m="http://schemas.openxmlformats.org/officeDocument/2006/math">
                  <m:d>
                    <m:dPr>
                      <m:begChr m:val="["/>
                      <m:endChr m:val="]"/>
                      <m:ctrlPr>
                        <a:rPr lang="fr-FR" sz="1600" i="1" dirty="0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</m:ctrlPr>
                    </m:dPr>
                    <m:e>
                      <m:r>
                        <a:rPr lang="fr-FR" sz="1600" i="1" dirty="0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µ</m:t>
                      </m:r>
                      <m:r>
                        <a:rPr lang="fr-FR" sz="1600" i="1" dirty="0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𝑚</m:t>
                      </m:r>
                    </m:e>
                  </m:d>
                </m:oMath>
              </a14:m>
              <a:endParaRPr lang="fr-FR" sz="1600" dirty="0" smtClean="0">
                <a:cs typeface="+mn-ea"/>
                <a:sym typeface="+mn-lt"/>
              </a:endParaRPr>
            </a:p>
          </dgm:t>
        </dgm:pt>
      </mc:Choice>
      <mc:Fallback xmlns="">
        <dgm:pt modelId="{052B6275-B426-4C66-AE5B-CEFCD3B9A510}">
          <dgm:prSet phldrT="[Texte]" custT="1"/>
          <dgm:spPr>
            <a:ln w="25400"/>
          </dgm:spPr>
          <dgm:t>
            <a:bodyPr/>
            <a:lstStyle/>
            <a:p>
              <a:r>
                <a:rPr lang="fr-FR" sz="1600" dirty="0" smtClean="0">
                  <a:cs typeface="+mn-ea"/>
                  <a:sym typeface="+mn-lt"/>
                </a:rPr>
                <a:t>Vibrations dues aux balourds </a:t>
              </a:r>
              <a:r>
                <a:rPr lang="fr-FR" sz="1600" i="0" dirty="0" smtClean="0">
                  <a:latin typeface="Cambria Math" panose="02040503050406030204" pitchFamily="18" charset="0"/>
                  <a:cs typeface="+mn-ea"/>
                  <a:sym typeface="+mn-lt"/>
                </a:rPr>
                <a:t>[µ𝑚]</a:t>
              </a:r>
              <a:endParaRPr lang="fr-FR" sz="1600" dirty="0" smtClean="0">
                <a:cs typeface="+mn-ea"/>
                <a:sym typeface="+mn-lt"/>
              </a:endParaRPr>
            </a:p>
          </dgm:t>
        </dgm:pt>
      </mc:Fallback>
    </mc:AlternateContent>
    <dgm:pt modelId="{6F4061DF-DA7B-4C39-AAB4-0DCF3256B3B5}" type="parTrans" cxnId="{ADA23289-4768-42F4-9BF6-3444C15C4C47}">
      <dgm:prSet/>
      <dgm:spPr/>
      <dgm:t>
        <a:bodyPr/>
        <a:lstStyle/>
        <a:p>
          <a:endParaRPr lang="fr-FR" sz="1600"/>
        </a:p>
      </dgm:t>
    </dgm:pt>
    <dgm:pt modelId="{61E19173-038D-40FB-B990-124DB4C3B86A}" type="sibTrans" cxnId="{ADA23289-4768-42F4-9BF6-3444C15C4C47}">
      <dgm:prSet/>
      <dgm:spPr/>
      <dgm:t>
        <a:bodyPr/>
        <a:lstStyle/>
        <a:p>
          <a:endParaRPr lang="fr-FR" sz="1600"/>
        </a:p>
      </dgm:t>
    </dgm:pt>
    <mc:AlternateContent xmlns:mc="http://schemas.openxmlformats.org/markup-compatibility/2006" xmlns:a14="http://schemas.microsoft.com/office/drawing/2010/main">
      <mc:Choice Requires="a14">
        <dgm:pt modelId="{2E9B5A87-C94A-4334-ADE4-6EAEC1773856}">
          <dgm:prSet phldrT="[Texte]" custT="1"/>
          <dgm:spPr>
            <a:ln w="25400"/>
          </dgm:spPr>
          <dgm:t>
            <a:bodyPr/>
            <a:lstStyle/>
            <a:p>
              <a:r>
                <a:rPr lang="fr-FR" sz="1600" dirty="0" smtClean="0">
                  <a:cs typeface="+mn-ea"/>
                  <a:sym typeface="+mn-lt"/>
                </a:rPr>
                <a:t>Champ de température non uniforme au rotor </a:t>
              </a:r>
              <a14:m>
                <m:oMath xmlns:m="http://schemas.openxmlformats.org/officeDocument/2006/math">
                  <m:d>
                    <m:dPr>
                      <m:begChr m:val="["/>
                      <m:endChr m:val="]"/>
                      <m:ctrlPr>
                        <a:rPr lang="fr-FR" sz="1600" i="1" dirty="0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</m:ctrlPr>
                    </m:dPr>
                    <m:e>
                      <m:r>
                        <a:rPr lang="fr-FR" sz="1600" i="1" dirty="0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°</m:t>
                      </m:r>
                      <m:r>
                        <a:rPr lang="fr-FR" sz="1600" i="1" dirty="0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𝐶</m:t>
                      </m:r>
                    </m:e>
                  </m:d>
                </m:oMath>
              </a14:m>
              <a:endParaRPr lang="fr-FR" sz="1600" dirty="0"/>
            </a:p>
          </dgm:t>
        </dgm:pt>
      </mc:Choice>
      <mc:Fallback xmlns="">
        <dgm:pt modelId="{2E9B5A87-C94A-4334-ADE4-6EAEC1773856}">
          <dgm:prSet phldrT="[Texte]" custT="1"/>
          <dgm:spPr>
            <a:ln w="25400"/>
          </dgm:spPr>
          <dgm:t>
            <a:bodyPr/>
            <a:lstStyle/>
            <a:p>
              <a:r>
                <a:rPr lang="fr-FR" sz="1600" dirty="0" smtClean="0">
                  <a:cs typeface="+mn-ea"/>
                  <a:sym typeface="+mn-lt"/>
                </a:rPr>
                <a:t>Champ de température non uniforme au rotor </a:t>
              </a:r>
              <a:r>
                <a:rPr lang="fr-FR" sz="1600" i="0" dirty="0" smtClean="0">
                  <a:latin typeface="Cambria Math" panose="02040503050406030204" pitchFamily="18" charset="0"/>
                  <a:cs typeface="+mn-ea"/>
                  <a:sym typeface="+mn-lt"/>
                </a:rPr>
                <a:t>[°𝐶]</a:t>
              </a:r>
              <a:endParaRPr lang="fr-FR" sz="1600" dirty="0"/>
            </a:p>
          </dgm:t>
        </dgm:pt>
      </mc:Fallback>
    </mc:AlternateContent>
    <dgm:pt modelId="{D8A012A8-AEFE-4B88-A5D9-955A0A123E39}" type="parTrans" cxnId="{8B48F89D-AAAD-40AC-A82C-336C18F691BE}">
      <dgm:prSet/>
      <dgm:spPr/>
      <dgm:t>
        <a:bodyPr/>
        <a:lstStyle/>
        <a:p>
          <a:endParaRPr lang="fr-FR" sz="1600"/>
        </a:p>
      </dgm:t>
    </dgm:pt>
    <dgm:pt modelId="{D1852006-307B-478C-97A1-D3DDFEF275FE}" type="sibTrans" cxnId="{8B48F89D-AAAD-40AC-A82C-336C18F691BE}">
      <dgm:prSet/>
      <dgm:spPr/>
      <dgm:t>
        <a:bodyPr/>
        <a:lstStyle/>
        <a:p>
          <a:endParaRPr lang="fr-FR" sz="1600"/>
        </a:p>
      </dgm:t>
    </dgm:pt>
    <mc:AlternateContent xmlns:mc="http://schemas.openxmlformats.org/markup-compatibility/2006" xmlns:a14="http://schemas.microsoft.com/office/drawing/2010/main">
      <mc:Choice Requires="a14">
        <dgm:pt modelId="{D9184A4B-84A8-4B9D-B858-9CB4250CAFAB}">
          <dgm:prSet phldrT="[Texte]" custT="1"/>
          <dgm:spPr>
            <a:ln w="25400"/>
          </dgm:spPr>
          <dgm:t>
            <a:bodyPr/>
            <a:lstStyle/>
            <a:p>
              <a:pPr/>
              <a:r>
                <a:rPr lang="fr-FR" sz="1600" dirty="0" smtClean="0">
                  <a:cs typeface="+mn-ea"/>
                  <a:sym typeface="+mn-lt"/>
                </a:rPr>
                <a:t>Balourd  thermique </a:t>
              </a:r>
              <a:br>
                <a:rPr lang="fr-FR" sz="1600" dirty="0" smtClean="0">
                  <a:cs typeface="+mn-ea"/>
                  <a:sym typeface="+mn-lt"/>
                </a:rPr>
              </a:b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[</m:t>
                    </m:r>
                    <m:r>
                      <a:rPr lang="fr-FR" sz="1600" i="1" dirty="0" err="1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𝑔</m:t>
                    </m:r>
                    <m:r>
                      <a:rPr lang="fr-FR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ea"/>
                        <a:sym typeface="+mn-lt"/>
                      </a:rPr>
                      <m:t>∙</m:t>
                    </m:r>
                    <m:r>
                      <a:rPr lang="fr-FR" sz="1600" i="1" dirty="0" err="1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𝑚𝑚</m:t>
                    </m:r>
                    <m:r>
                      <a:rPr lang="fr-FR" sz="1600" i="1" dirty="0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]</m:t>
                    </m:r>
                  </m:oMath>
                </m:oMathPara>
              </a14:m>
              <a:endParaRPr lang="fr-FR" sz="1600" dirty="0"/>
            </a:p>
          </dgm:t>
        </dgm:pt>
      </mc:Choice>
      <mc:Fallback xmlns="">
        <dgm:pt modelId="{D9184A4B-84A8-4B9D-B858-9CB4250CAFAB}">
          <dgm:prSet phldrT="[Texte]" custT="1"/>
          <dgm:spPr>
            <a:ln w="25400"/>
          </dgm:spPr>
          <dgm:t>
            <a:bodyPr/>
            <a:lstStyle/>
            <a:p>
              <a:pPr/>
              <a:r>
                <a:rPr lang="fr-FR" sz="1600" dirty="0" smtClean="0">
                  <a:cs typeface="+mn-ea"/>
                  <a:sym typeface="+mn-lt"/>
                </a:rPr>
                <a:t>Balourd  thermique </a:t>
              </a:r>
              <a:r>
                <a:rPr lang="fr-FR" sz="1600" dirty="0" smtClean="0">
                  <a:cs typeface="+mn-ea"/>
                  <a:sym typeface="+mn-lt"/>
                </a:rPr>
                <a:t/>
              </a:r>
              <a:br>
                <a:rPr lang="fr-FR" sz="1600" dirty="0" smtClean="0">
                  <a:cs typeface="+mn-ea"/>
                  <a:sym typeface="+mn-lt"/>
                </a:rPr>
              </a:br>
              <a:r>
                <a:rPr lang="fr-FR" sz="1600" i="0" dirty="0" smtClean="0">
                  <a:latin typeface="Cambria Math" panose="02040503050406030204" pitchFamily="18" charset="0"/>
                  <a:cs typeface="+mn-ea"/>
                  <a:sym typeface="+mn-lt"/>
                </a:rPr>
                <a:t>[</a:t>
              </a:r>
              <a:r>
                <a:rPr lang="fr-FR" sz="1600" i="0" dirty="0" err="1" smtClean="0">
                  <a:latin typeface="Cambria Math" panose="02040503050406030204" pitchFamily="18" charset="0"/>
                  <a:cs typeface="+mn-ea"/>
                  <a:sym typeface="+mn-lt"/>
                </a:rPr>
                <a:t>𝑔</a:t>
              </a:r>
              <a:r>
                <a:rPr lang="fr-FR" sz="1600" i="0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+mn-ea"/>
                  <a:sym typeface="+mn-lt"/>
                </a:rPr>
                <a:t>∙</a:t>
              </a:r>
              <a:r>
                <a:rPr lang="fr-FR" sz="1600" i="0" dirty="0" err="1" smtClean="0">
                  <a:latin typeface="Cambria Math" panose="02040503050406030204" pitchFamily="18" charset="0"/>
                  <a:cs typeface="+mn-ea"/>
                  <a:sym typeface="+mn-lt"/>
                </a:rPr>
                <a:t>𝑚𝑚</a:t>
              </a:r>
              <a:r>
                <a:rPr lang="fr-FR" sz="1600" i="0" dirty="0" smtClean="0">
                  <a:latin typeface="Cambria Math" panose="02040503050406030204" pitchFamily="18" charset="0"/>
                  <a:cs typeface="+mn-ea"/>
                  <a:sym typeface="+mn-lt"/>
                </a:rPr>
                <a:t>]</a:t>
              </a:r>
              <a:endParaRPr lang="fr-FR" sz="1600" dirty="0"/>
            </a:p>
          </dgm:t>
        </dgm:pt>
      </mc:Fallback>
    </mc:AlternateContent>
    <dgm:pt modelId="{516C0879-36D3-4EB8-AE19-476062DED8A5}" type="parTrans" cxnId="{C2072164-BEB3-4D9D-B19A-686640FCB127}">
      <dgm:prSet/>
      <dgm:spPr/>
      <dgm:t>
        <a:bodyPr/>
        <a:lstStyle/>
        <a:p>
          <a:endParaRPr lang="fr-FR" sz="1600"/>
        </a:p>
      </dgm:t>
    </dgm:pt>
    <dgm:pt modelId="{FB703A30-7452-461D-BF14-8F499699FC4A}" type="sibTrans" cxnId="{C2072164-BEB3-4D9D-B19A-686640FCB127}">
      <dgm:prSet/>
      <dgm:spPr/>
      <dgm:t>
        <a:bodyPr/>
        <a:lstStyle/>
        <a:p>
          <a:endParaRPr lang="fr-FR" sz="1600"/>
        </a:p>
      </dgm:t>
    </dgm:pt>
    <dgm:pt modelId="{13331ED9-B005-4AE3-BDF9-8BB2F1DBD625}" type="pres">
      <dgm:prSet presAssocID="{D40CB7A5-A1EF-48EF-8D1A-565C1ED8B098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BAD303A-699C-47FB-AF55-415F4D9B45B0}" type="pres">
      <dgm:prSet presAssocID="{052B6275-B426-4C66-AE5B-CEFCD3B9A51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22A9DDE-2A7B-44E1-9945-7C8E629B6395}" type="pres">
      <dgm:prSet presAssocID="{052B6275-B426-4C66-AE5B-CEFCD3B9A510}" presName="spNode" presStyleCnt="0"/>
      <dgm:spPr/>
    </dgm:pt>
    <dgm:pt modelId="{1BA14455-4BCE-405E-ACC9-9E441DDED40D}" type="pres">
      <dgm:prSet presAssocID="{61E19173-038D-40FB-B990-124DB4C3B86A}" presName="sibTrans" presStyleLbl="sibTrans1D1" presStyleIdx="0" presStyleCnt="3"/>
      <dgm:spPr/>
      <dgm:t>
        <a:bodyPr/>
        <a:lstStyle/>
        <a:p>
          <a:endParaRPr lang="fr-FR"/>
        </a:p>
      </dgm:t>
    </dgm:pt>
    <dgm:pt modelId="{BF859BAF-64B2-48D7-B985-1BA03A653EBB}" type="pres">
      <dgm:prSet presAssocID="{2E9B5A87-C94A-4334-ADE4-6EAEC1773856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28E4466-D693-4E50-A115-34F51D62F948}" type="pres">
      <dgm:prSet presAssocID="{2E9B5A87-C94A-4334-ADE4-6EAEC1773856}" presName="spNode" presStyleCnt="0"/>
      <dgm:spPr/>
    </dgm:pt>
    <dgm:pt modelId="{9E51A70B-9509-499E-BFE9-B4ADBC240A67}" type="pres">
      <dgm:prSet presAssocID="{D1852006-307B-478C-97A1-D3DDFEF275FE}" presName="sibTrans" presStyleLbl="sibTrans1D1" presStyleIdx="1" presStyleCnt="3"/>
      <dgm:spPr/>
      <dgm:t>
        <a:bodyPr/>
        <a:lstStyle/>
        <a:p>
          <a:endParaRPr lang="fr-FR"/>
        </a:p>
      </dgm:t>
    </dgm:pt>
    <dgm:pt modelId="{2A35C379-6F59-4FA4-979B-035459650A6D}" type="pres">
      <dgm:prSet presAssocID="{D9184A4B-84A8-4B9D-B858-9CB4250CAFAB}" presName="node" presStyleLbl="node1" presStyleIdx="2" presStyleCnt="3" custScaleX="72583" custRadScaleRad="100538" custRadScaleInc="133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8125AE4-F8E2-4DBA-B587-2EBBA6705B98}" type="pres">
      <dgm:prSet presAssocID="{D9184A4B-84A8-4B9D-B858-9CB4250CAFAB}" presName="spNode" presStyleCnt="0"/>
      <dgm:spPr/>
    </dgm:pt>
    <dgm:pt modelId="{C9B9AED1-D4D1-4B4D-84B9-ADDC87DBA6D8}" type="pres">
      <dgm:prSet presAssocID="{FB703A30-7452-461D-BF14-8F499699FC4A}" presName="sibTrans" presStyleLbl="sibTrans1D1" presStyleIdx="2" presStyleCnt="3"/>
      <dgm:spPr/>
      <dgm:t>
        <a:bodyPr/>
        <a:lstStyle/>
        <a:p>
          <a:endParaRPr lang="fr-FR"/>
        </a:p>
      </dgm:t>
    </dgm:pt>
  </dgm:ptLst>
  <dgm:cxnLst>
    <dgm:cxn modelId="{2E6A8B0F-05DF-4E4B-89B8-D072EAEDD30E}" type="presOf" srcId="{FB703A30-7452-461D-BF14-8F499699FC4A}" destId="{C9B9AED1-D4D1-4B4D-84B9-ADDC87DBA6D8}" srcOrd="0" destOrd="0" presId="urn:microsoft.com/office/officeart/2005/8/layout/cycle5"/>
    <dgm:cxn modelId="{C2072164-BEB3-4D9D-B19A-686640FCB127}" srcId="{D40CB7A5-A1EF-48EF-8D1A-565C1ED8B098}" destId="{D9184A4B-84A8-4B9D-B858-9CB4250CAFAB}" srcOrd="2" destOrd="0" parTransId="{516C0879-36D3-4EB8-AE19-476062DED8A5}" sibTransId="{FB703A30-7452-461D-BF14-8F499699FC4A}"/>
    <dgm:cxn modelId="{503404C6-B788-42FA-B50D-261B0A9BAD91}" type="presOf" srcId="{D1852006-307B-478C-97A1-D3DDFEF275FE}" destId="{9E51A70B-9509-499E-BFE9-B4ADBC240A67}" srcOrd="0" destOrd="0" presId="urn:microsoft.com/office/officeart/2005/8/layout/cycle5"/>
    <dgm:cxn modelId="{E04922FD-9CA4-4614-85D0-3193FC5B7CA7}" type="presOf" srcId="{61E19173-038D-40FB-B990-124DB4C3B86A}" destId="{1BA14455-4BCE-405E-ACC9-9E441DDED40D}" srcOrd="0" destOrd="0" presId="urn:microsoft.com/office/officeart/2005/8/layout/cycle5"/>
    <dgm:cxn modelId="{42F48533-78EA-4BFB-AC61-0486E8032F5C}" type="presOf" srcId="{052B6275-B426-4C66-AE5B-CEFCD3B9A510}" destId="{7BAD303A-699C-47FB-AF55-415F4D9B45B0}" srcOrd="0" destOrd="0" presId="urn:microsoft.com/office/officeart/2005/8/layout/cycle5"/>
    <dgm:cxn modelId="{ADA23289-4768-42F4-9BF6-3444C15C4C47}" srcId="{D40CB7A5-A1EF-48EF-8D1A-565C1ED8B098}" destId="{052B6275-B426-4C66-AE5B-CEFCD3B9A510}" srcOrd="0" destOrd="0" parTransId="{6F4061DF-DA7B-4C39-AAB4-0DCF3256B3B5}" sibTransId="{61E19173-038D-40FB-B990-124DB4C3B86A}"/>
    <dgm:cxn modelId="{FA59B63E-E947-49B5-AE8B-0CD4EF860ED0}" type="presOf" srcId="{2E9B5A87-C94A-4334-ADE4-6EAEC1773856}" destId="{BF859BAF-64B2-48D7-B985-1BA03A653EBB}" srcOrd="0" destOrd="0" presId="urn:microsoft.com/office/officeart/2005/8/layout/cycle5"/>
    <dgm:cxn modelId="{574527E9-31E4-4B3A-B9D1-423206DE51C9}" type="presOf" srcId="{D40CB7A5-A1EF-48EF-8D1A-565C1ED8B098}" destId="{13331ED9-B005-4AE3-BDF9-8BB2F1DBD625}" srcOrd="0" destOrd="0" presId="urn:microsoft.com/office/officeart/2005/8/layout/cycle5"/>
    <dgm:cxn modelId="{8B48F89D-AAAD-40AC-A82C-336C18F691BE}" srcId="{D40CB7A5-A1EF-48EF-8D1A-565C1ED8B098}" destId="{2E9B5A87-C94A-4334-ADE4-6EAEC1773856}" srcOrd="1" destOrd="0" parTransId="{D8A012A8-AEFE-4B88-A5D9-955A0A123E39}" sibTransId="{D1852006-307B-478C-97A1-D3DDFEF275FE}"/>
    <dgm:cxn modelId="{6A4799B5-BE04-476B-A957-4C1F019DB37D}" type="presOf" srcId="{D9184A4B-84A8-4B9D-B858-9CB4250CAFAB}" destId="{2A35C379-6F59-4FA4-979B-035459650A6D}" srcOrd="0" destOrd="0" presId="urn:microsoft.com/office/officeart/2005/8/layout/cycle5"/>
    <dgm:cxn modelId="{8D5DE4A5-EB23-4042-B8E0-150F7966AAC0}" type="presParOf" srcId="{13331ED9-B005-4AE3-BDF9-8BB2F1DBD625}" destId="{7BAD303A-699C-47FB-AF55-415F4D9B45B0}" srcOrd="0" destOrd="0" presId="urn:microsoft.com/office/officeart/2005/8/layout/cycle5"/>
    <dgm:cxn modelId="{EE313828-93C5-4E1C-B40C-B62DCEED0C35}" type="presParOf" srcId="{13331ED9-B005-4AE3-BDF9-8BB2F1DBD625}" destId="{222A9DDE-2A7B-44E1-9945-7C8E629B6395}" srcOrd="1" destOrd="0" presId="urn:microsoft.com/office/officeart/2005/8/layout/cycle5"/>
    <dgm:cxn modelId="{73B2994E-B881-4C73-B28D-B1F7DD6E8537}" type="presParOf" srcId="{13331ED9-B005-4AE3-BDF9-8BB2F1DBD625}" destId="{1BA14455-4BCE-405E-ACC9-9E441DDED40D}" srcOrd="2" destOrd="0" presId="urn:microsoft.com/office/officeart/2005/8/layout/cycle5"/>
    <dgm:cxn modelId="{2254387B-98F5-4AAF-B6B9-ADCF054056A1}" type="presParOf" srcId="{13331ED9-B005-4AE3-BDF9-8BB2F1DBD625}" destId="{BF859BAF-64B2-48D7-B985-1BA03A653EBB}" srcOrd="3" destOrd="0" presId="urn:microsoft.com/office/officeart/2005/8/layout/cycle5"/>
    <dgm:cxn modelId="{20225094-56F2-4769-B063-48099458783C}" type="presParOf" srcId="{13331ED9-B005-4AE3-BDF9-8BB2F1DBD625}" destId="{C28E4466-D693-4E50-A115-34F51D62F948}" srcOrd="4" destOrd="0" presId="urn:microsoft.com/office/officeart/2005/8/layout/cycle5"/>
    <dgm:cxn modelId="{76051E05-A771-4C9F-B8F5-399EB67DFB4A}" type="presParOf" srcId="{13331ED9-B005-4AE3-BDF9-8BB2F1DBD625}" destId="{9E51A70B-9509-499E-BFE9-B4ADBC240A67}" srcOrd="5" destOrd="0" presId="urn:microsoft.com/office/officeart/2005/8/layout/cycle5"/>
    <dgm:cxn modelId="{81FB3C60-46A4-41BB-A2D5-3E6CB8AE3C16}" type="presParOf" srcId="{13331ED9-B005-4AE3-BDF9-8BB2F1DBD625}" destId="{2A35C379-6F59-4FA4-979B-035459650A6D}" srcOrd="6" destOrd="0" presId="urn:microsoft.com/office/officeart/2005/8/layout/cycle5"/>
    <dgm:cxn modelId="{026D1581-CE25-45AD-AF8B-871DDE24E433}" type="presParOf" srcId="{13331ED9-B005-4AE3-BDF9-8BB2F1DBD625}" destId="{28125AE4-F8E2-4DBA-B587-2EBBA6705B98}" srcOrd="7" destOrd="0" presId="urn:microsoft.com/office/officeart/2005/8/layout/cycle5"/>
    <dgm:cxn modelId="{A58CD467-B3B2-4D7A-AC3E-A894A669575C}" type="presParOf" srcId="{13331ED9-B005-4AE3-BDF9-8BB2F1DBD625}" destId="{C9B9AED1-D4D1-4B4D-84B9-ADDC87DBA6D8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0CB7A5-A1EF-48EF-8D1A-565C1ED8B098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052B6275-B426-4C66-AE5B-CEFCD3B9A510}">
      <dgm:prSet phldrT="[Texte]"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  <a:ln w="25400"/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6F4061DF-DA7B-4C39-AAB4-0DCF3256B3B5}" type="parTrans" cxnId="{ADA23289-4768-42F4-9BF6-3444C15C4C47}">
      <dgm:prSet/>
      <dgm:spPr/>
      <dgm:t>
        <a:bodyPr/>
        <a:lstStyle/>
        <a:p>
          <a:endParaRPr lang="fr-FR" sz="1600"/>
        </a:p>
      </dgm:t>
    </dgm:pt>
    <dgm:pt modelId="{61E19173-038D-40FB-B990-124DB4C3B86A}" type="sibTrans" cxnId="{ADA23289-4768-42F4-9BF6-3444C15C4C47}">
      <dgm:prSet/>
      <dgm:spPr/>
      <dgm:t>
        <a:bodyPr/>
        <a:lstStyle/>
        <a:p>
          <a:endParaRPr lang="fr-FR" sz="1600"/>
        </a:p>
      </dgm:t>
    </dgm:pt>
    <dgm:pt modelId="{2E9B5A87-C94A-4334-ADE4-6EAEC1773856}">
      <dgm:prSet phldrT="[Texte]" custT="1"/>
      <dgm:spPr>
        <a:blipFill rotWithShape="0">
          <a:blip xmlns:r="http://schemas.openxmlformats.org/officeDocument/2006/relationships" r:embed="rId2"/>
          <a:stretch>
            <a:fillRect r="-2158" b="-2210"/>
          </a:stretch>
        </a:blipFill>
        <a:ln w="25400"/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D8A012A8-AEFE-4B88-A5D9-955A0A123E39}" type="parTrans" cxnId="{8B48F89D-AAAD-40AC-A82C-336C18F691BE}">
      <dgm:prSet/>
      <dgm:spPr/>
      <dgm:t>
        <a:bodyPr/>
        <a:lstStyle/>
        <a:p>
          <a:endParaRPr lang="fr-FR" sz="1600"/>
        </a:p>
      </dgm:t>
    </dgm:pt>
    <dgm:pt modelId="{D1852006-307B-478C-97A1-D3DDFEF275FE}" type="sibTrans" cxnId="{8B48F89D-AAAD-40AC-A82C-336C18F691BE}">
      <dgm:prSet/>
      <dgm:spPr/>
      <dgm:t>
        <a:bodyPr/>
        <a:lstStyle/>
        <a:p>
          <a:endParaRPr lang="fr-FR" sz="1600"/>
        </a:p>
      </dgm:t>
    </dgm:pt>
    <dgm:pt modelId="{D9184A4B-84A8-4B9D-B858-9CB4250CAFAB}">
      <dgm:prSet phldrT="[Texte]" custT="1"/>
      <dgm:spPr>
        <a:blipFill rotWithShape="0">
          <a:blip xmlns:r="http://schemas.openxmlformats.org/officeDocument/2006/relationships" r:embed="rId3"/>
          <a:stretch>
            <a:fillRect/>
          </a:stretch>
        </a:blipFill>
        <a:ln w="25400"/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516C0879-36D3-4EB8-AE19-476062DED8A5}" type="parTrans" cxnId="{C2072164-BEB3-4D9D-B19A-686640FCB127}">
      <dgm:prSet/>
      <dgm:spPr/>
      <dgm:t>
        <a:bodyPr/>
        <a:lstStyle/>
        <a:p>
          <a:endParaRPr lang="fr-FR" sz="1600"/>
        </a:p>
      </dgm:t>
    </dgm:pt>
    <dgm:pt modelId="{FB703A30-7452-461D-BF14-8F499699FC4A}" type="sibTrans" cxnId="{C2072164-BEB3-4D9D-B19A-686640FCB127}">
      <dgm:prSet/>
      <dgm:spPr/>
      <dgm:t>
        <a:bodyPr/>
        <a:lstStyle/>
        <a:p>
          <a:endParaRPr lang="fr-FR" sz="1600"/>
        </a:p>
      </dgm:t>
    </dgm:pt>
    <dgm:pt modelId="{13331ED9-B005-4AE3-BDF9-8BB2F1DBD625}" type="pres">
      <dgm:prSet presAssocID="{D40CB7A5-A1EF-48EF-8D1A-565C1ED8B098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BAD303A-699C-47FB-AF55-415F4D9B45B0}" type="pres">
      <dgm:prSet presAssocID="{052B6275-B426-4C66-AE5B-CEFCD3B9A51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22A9DDE-2A7B-44E1-9945-7C8E629B6395}" type="pres">
      <dgm:prSet presAssocID="{052B6275-B426-4C66-AE5B-CEFCD3B9A510}" presName="spNode" presStyleCnt="0"/>
      <dgm:spPr/>
    </dgm:pt>
    <dgm:pt modelId="{1BA14455-4BCE-405E-ACC9-9E441DDED40D}" type="pres">
      <dgm:prSet presAssocID="{61E19173-038D-40FB-B990-124DB4C3B86A}" presName="sibTrans" presStyleLbl="sibTrans1D1" presStyleIdx="0" presStyleCnt="3"/>
      <dgm:spPr/>
      <dgm:t>
        <a:bodyPr/>
        <a:lstStyle/>
        <a:p>
          <a:endParaRPr lang="fr-FR"/>
        </a:p>
      </dgm:t>
    </dgm:pt>
    <dgm:pt modelId="{BF859BAF-64B2-48D7-B985-1BA03A653EBB}" type="pres">
      <dgm:prSet presAssocID="{2E9B5A87-C94A-4334-ADE4-6EAEC1773856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28E4466-D693-4E50-A115-34F51D62F948}" type="pres">
      <dgm:prSet presAssocID="{2E9B5A87-C94A-4334-ADE4-6EAEC1773856}" presName="spNode" presStyleCnt="0"/>
      <dgm:spPr/>
    </dgm:pt>
    <dgm:pt modelId="{9E51A70B-9509-499E-BFE9-B4ADBC240A67}" type="pres">
      <dgm:prSet presAssocID="{D1852006-307B-478C-97A1-D3DDFEF275FE}" presName="sibTrans" presStyleLbl="sibTrans1D1" presStyleIdx="1" presStyleCnt="3"/>
      <dgm:spPr/>
      <dgm:t>
        <a:bodyPr/>
        <a:lstStyle/>
        <a:p>
          <a:endParaRPr lang="fr-FR"/>
        </a:p>
      </dgm:t>
    </dgm:pt>
    <dgm:pt modelId="{2A35C379-6F59-4FA4-979B-035459650A6D}" type="pres">
      <dgm:prSet presAssocID="{D9184A4B-84A8-4B9D-B858-9CB4250CAFAB}" presName="node" presStyleLbl="node1" presStyleIdx="2" presStyleCnt="3" custScaleX="72583" custRadScaleRad="100538" custRadScaleInc="133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8125AE4-F8E2-4DBA-B587-2EBBA6705B98}" type="pres">
      <dgm:prSet presAssocID="{D9184A4B-84A8-4B9D-B858-9CB4250CAFAB}" presName="spNode" presStyleCnt="0"/>
      <dgm:spPr/>
    </dgm:pt>
    <dgm:pt modelId="{C9B9AED1-D4D1-4B4D-84B9-ADDC87DBA6D8}" type="pres">
      <dgm:prSet presAssocID="{FB703A30-7452-461D-BF14-8F499699FC4A}" presName="sibTrans" presStyleLbl="sibTrans1D1" presStyleIdx="2" presStyleCnt="3"/>
      <dgm:spPr/>
      <dgm:t>
        <a:bodyPr/>
        <a:lstStyle/>
        <a:p>
          <a:endParaRPr lang="fr-FR"/>
        </a:p>
      </dgm:t>
    </dgm:pt>
  </dgm:ptLst>
  <dgm:cxnLst>
    <dgm:cxn modelId="{2E6A8B0F-05DF-4E4B-89B8-D072EAEDD30E}" type="presOf" srcId="{FB703A30-7452-461D-BF14-8F499699FC4A}" destId="{C9B9AED1-D4D1-4B4D-84B9-ADDC87DBA6D8}" srcOrd="0" destOrd="0" presId="urn:microsoft.com/office/officeart/2005/8/layout/cycle5"/>
    <dgm:cxn modelId="{C2072164-BEB3-4D9D-B19A-686640FCB127}" srcId="{D40CB7A5-A1EF-48EF-8D1A-565C1ED8B098}" destId="{D9184A4B-84A8-4B9D-B858-9CB4250CAFAB}" srcOrd="2" destOrd="0" parTransId="{516C0879-36D3-4EB8-AE19-476062DED8A5}" sibTransId="{FB703A30-7452-461D-BF14-8F499699FC4A}"/>
    <dgm:cxn modelId="{503404C6-B788-42FA-B50D-261B0A9BAD91}" type="presOf" srcId="{D1852006-307B-478C-97A1-D3DDFEF275FE}" destId="{9E51A70B-9509-499E-BFE9-B4ADBC240A67}" srcOrd="0" destOrd="0" presId="urn:microsoft.com/office/officeart/2005/8/layout/cycle5"/>
    <dgm:cxn modelId="{E04922FD-9CA4-4614-85D0-3193FC5B7CA7}" type="presOf" srcId="{61E19173-038D-40FB-B990-124DB4C3B86A}" destId="{1BA14455-4BCE-405E-ACC9-9E441DDED40D}" srcOrd="0" destOrd="0" presId="urn:microsoft.com/office/officeart/2005/8/layout/cycle5"/>
    <dgm:cxn modelId="{42F48533-78EA-4BFB-AC61-0486E8032F5C}" type="presOf" srcId="{052B6275-B426-4C66-AE5B-CEFCD3B9A510}" destId="{7BAD303A-699C-47FB-AF55-415F4D9B45B0}" srcOrd="0" destOrd="0" presId="urn:microsoft.com/office/officeart/2005/8/layout/cycle5"/>
    <dgm:cxn modelId="{ADA23289-4768-42F4-9BF6-3444C15C4C47}" srcId="{D40CB7A5-A1EF-48EF-8D1A-565C1ED8B098}" destId="{052B6275-B426-4C66-AE5B-CEFCD3B9A510}" srcOrd="0" destOrd="0" parTransId="{6F4061DF-DA7B-4C39-AAB4-0DCF3256B3B5}" sibTransId="{61E19173-038D-40FB-B990-124DB4C3B86A}"/>
    <dgm:cxn modelId="{FA59B63E-E947-49B5-AE8B-0CD4EF860ED0}" type="presOf" srcId="{2E9B5A87-C94A-4334-ADE4-6EAEC1773856}" destId="{BF859BAF-64B2-48D7-B985-1BA03A653EBB}" srcOrd="0" destOrd="0" presId="urn:microsoft.com/office/officeart/2005/8/layout/cycle5"/>
    <dgm:cxn modelId="{574527E9-31E4-4B3A-B9D1-423206DE51C9}" type="presOf" srcId="{D40CB7A5-A1EF-48EF-8D1A-565C1ED8B098}" destId="{13331ED9-B005-4AE3-BDF9-8BB2F1DBD625}" srcOrd="0" destOrd="0" presId="urn:microsoft.com/office/officeart/2005/8/layout/cycle5"/>
    <dgm:cxn modelId="{8B48F89D-AAAD-40AC-A82C-336C18F691BE}" srcId="{D40CB7A5-A1EF-48EF-8D1A-565C1ED8B098}" destId="{2E9B5A87-C94A-4334-ADE4-6EAEC1773856}" srcOrd="1" destOrd="0" parTransId="{D8A012A8-AEFE-4B88-A5D9-955A0A123E39}" sibTransId="{D1852006-307B-478C-97A1-D3DDFEF275FE}"/>
    <dgm:cxn modelId="{6A4799B5-BE04-476B-A957-4C1F019DB37D}" type="presOf" srcId="{D9184A4B-84A8-4B9D-B858-9CB4250CAFAB}" destId="{2A35C379-6F59-4FA4-979B-035459650A6D}" srcOrd="0" destOrd="0" presId="urn:microsoft.com/office/officeart/2005/8/layout/cycle5"/>
    <dgm:cxn modelId="{8D5DE4A5-EB23-4042-B8E0-150F7966AAC0}" type="presParOf" srcId="{13331ED9-B005-4AE3-BDF9-8BB2F1DBD625}" destId="{7BAD303A-699C-47FB-AF55-415F4D9B45B0}" srcOrd="0" destOrd="0" presId="urn:microsoft.com/office/officeart/2005/8/layout/cycle5"/>
    <dgm:cxn modelId="{EE313828-93C5-4E1C-B40C-B62DCEED0C35}" type="presParOf" srcId="{13331ED9-B005-4AE3-BDF9-8BB2F1DBD625}" destId="{222A9DDE-2A7B-44E1-9945-7C8E629B6395}" srcOrd="1" destOrd="0" presId="urn:microsoft.com/office/officeart/2005/8/layout/cycle5"/>
    <dgm:cxn modelId="{73B2994E-B881-4C73-B28D-B1F7DD6E8537}" type="presParOf" srcId="{13331ED9-B005-4AE3-BDF9-8BB2F1DBD625}" destId="{1BA14455-4BCE-405E-ACC9-9E441DDED40D}" srcOrd="2" destOrd="0" presId="urn:microsoft.com/office/officeart/2005/8/layout/cycle5"/>
    <dgm:cxn modelId="{2254387B-98F5-4AAF-B6B9-ADCF054056A1}" type="presParOf" srcId="{13331ED9-B005-4AE3-BDF9-8BB2F1DBD625}" destId="{BF859BAF-64B2-48D7-B985-1BA03A653EBB}" srcOrd="3" destOrd="0" presId="urn:microsoft.com/office/officeart/2005/8/layout/cycle5"/>
    <dgm:cxn modelId="{20225094-56F2-4769-B063-48099458783C}" type="presParOf" srcId="{13331ED9-B005-4AE3-BDF9-8BB2F1DBD625}" destId="{C28E4466-D693-4E50-A115-34F51D62F948}" srcOrd="4" destOrd="0" presId="urn:microsoft.com/office/officeart/2005/8/layout/cycle5"/>
    <dgm:cxn modelId="{76051E05-A771-4C9F-B8F5-399EB67DFB4A}" type="presParOf" srcId="{13331ED9-B005-4AE3-BDF9-8BB2F1DBD625}" destId="{9E51A70B-9509-499E-BFE9-B4ADBC240A67}" srcOrd="5" destOrd="0" presId="urn:microsoft.com/office/officeart/2005/8/layout/cycle5"/>
    <dgm:cxn modelId="{81FB3C60-46A4-41BB-A2D5-3E6CB8AE3C16}" type="presParOf" srcId="{13331ED9-B005-4AE3-BDF9-8BB2F1DBD625}" destId="{2A35C379-6F59-4FA4-979B-035459650A6D}" srcOrd="6" destOrd="0" presId="urn:microsoft.com/office/officeart/2005/8/layout/cycle5"/>
    <dgm:cxn modelId="{026D1581-CE25-45AD-AF8B-871DDE24E433}" type="presParOf" srcId="{13331ED9-B005-4AE3-BDF9-8BB2F1DBD625}" destId="{28125AE4-F8E2-4DBA-B587-2EBBA6705B98}" srcOrd="7" destOrd="0" presId="urn:microsoft.com/office/officeart/2005/8/layout/cycle5"/>
    <dgm:cxn modelId="{A58CD467-B3B2-4D7A-AC3E-A894A669575C}" type="presParOf" srcId="{13331ED9-B005-4AE3-BDF9-8BB2F1DBD625}" destId="{C9B9AED1-D4D1-4B4D-84B9-ADDC87DBA6D8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AD303A-699C-47FB-AF55-415F4D9B45B0}">
      <dsp:nvSpPr>
        <dsp:cNvPr id="0" name=""/>
        <dsp:cNvSpPr/>
      </dsp:nvSpPr>
      <dsp:spPr>
        <a:xfrm>
          <a:off x="1994647" y="1117"/>
          <a:ext cx="1666407" cy="108316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>
              <a:cs typeface="+mn-ea"/>
              <a:sym typeface="+mn-lt"/>
            </a:rPr>
            <a:t>Vibrations dues aux balourds </a:t>
          </a:r>
          <a14:m xmlns:a14="http://schemas.microsoft.com/office/drawing/2010/main">
            <m:oMath xmlns:m="http://schemas.openxmlformats.org/officeDocument/2006/math">
              <m:d>
                <m:dPr>
                  <m:begChr m:val="["/>
                  <m:endChr m:val="]"/>
                  <m:ctrlPr>
                    <a:rPr lang="fr-FR" sz="1600" i="1" kern="1200" dirty="0" smtClean="0">
                      <a:latin typeface="Cambria Math" panose="02040503050406030204" pitchFamily="18" charset="0"/>
                      <a:cs typeface="+mn-ea"/>
                      <a:sym typeface="+mn-lt"/>
                    </a:rPr>
                  </m:ctrlPr>
                </m:dPr>
                <m:e>
                  <m:r>
                    <a:rPr lang="fr-FR" sz="1600" i="1" kern="1200" dirty="0" smtClean="0">
                      <a:latin typeface="Cambria Math" panose="02040503050406030204" pitchFamily="18" charset="0"/>
                      <a:cs typeface="+mn-ea"/>
                      <a:sym typeface="+mn-lt"/>
                    </a:rPr>
                    <m:t>µ</m:t>
                  </m:r>
                  <m:r>
                    <a:rPr lang="fr-FR" sz="1600" i="1" kern="1200" dirty="0" smtClean="0">
                      <a:latin typeface="Cambria Math" panose="02040503050406030204" pitchFamily="18" charset="0"/>
                      <a:cs typeface="+mn-ea"/>
                      <a:sym typeface="+mn-lt"/>
                    </a:rPr>
                    <m:t>𝑚</m:t>
                  </m:r>
                </m:e>
              </m:d>
            </m:oMath>
          </a14:m>
          <a:endParaRPr lang="fr-FR" sz="1600" kern="1200" dirty="0" smtClean="0">
            <a:cs typeface="+mn-ea"/>
            <a:sym typeface="+mn-lt"/>
          </a:endParaRPr>
        </a:p>
      </dsp:txBody>
      <dsp:txXfrm>
        <a:off x="2047523" y="53993"/>
        <a:ext cx="1560655" cy="977412"/>
      </dsp:txXfrm>
    </dsp:sp>
    <dsp:sp modelId="{1BA14455-4BCE-405E-ACC9-9E441DDED40D}">
      <dsp:nvSpPr>
        <dsp:cNvPr id="0" name=""/>
        <dsp:cNvSpPr/>
      </dsp:nvSpPr>
      <dsp:spPr>
        <a:xfrm>
          <a:off x="1382300" y="542699"/>
          <a:ext cx="2891100" cy="2891100"/>
        </a:xfrm>
        <a:custGeom>
          <a:avLst/>
          <a:gdLst/>
          <a:ahLst/>
          <a:cxnLst/>
          <a:rect l="0" t="0" r="0" b="0"/>
          <a:pathLst>
            <a:path>
              <a:moveTo>
                <a:pt x="2502785" y="459716"/>
              </a:moveTo>
              <a:arcTo wR="1445550" hR="1445550" stAng="19020095" swAng="2303682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859BAF-64B2-48D7-B985-1BA03A653EBB}">
      <dsp:nvSpPr>
        <dsp:cNvPr id="0" name=""/>
        <dsp:cNvSpPr/>
      </dsp:nvSpPr>
      <dsp:spPr>
        <a:xfrm>
          <a:off x="3246530" y="2169442"/>
          <a:ext cx="1666407" cy="108316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>
              <a:cs typeface="+mn-ea"/>
              <a:sym typeface="+mn-lt"/>
            </a:rPr>
            <a:t>Champ de température non uniforme au rotor </a:t>
          </a:r>
          <a14:m xmlns:a14="http://schemas.microsoft.com/office/drawing/2010/main">
            <m:oMath xmlns:m="http://schemas.openxmlformats.org/officeDocument/2006/math">
              <m:d>
                <m:dPr>
                  <m:begChr m:val="["/>
                  <m:endChr m:val="]"/>
                  <m:ctrlPr>
                    <a:rPr lang="fr-FR" sz="1600" i="1" kern="1200" dirty="0" smtClean="0">
                      <a:latin typeface="Cambria Math" panose="02040503050406030204" pitchFamily="18" charset="0"/>
                      <a:cs typeface="+mn-ea"/>
                      <a:sym typeface="+mn-lt"/>
                    </a:rPr>
                  </m:ctrlPr>
                </m:dPr>
                <m:e>
                  <m:r>
                    <a:rPr lang="fr-FR" sz="1600" i="1" kern="1200" dirty="0" smtClean="0">
                      <a:latin typeface="Cambria Math" panose="02040503050406030204" pitchFamily="18" charset="0"/>
                      <a:cs typeface="+mn-ea"/>
                      <a:sym typeface="+mn-lt"/>
                    </a:rPr>
                    <m:t>°</m:t>
                  </m:r>
                  <m:r>
                    <a:rPr lang="fr-FR" sz="1600" i="1" kern="1200" dirty="0" smtClean="0">
                      <a:latin typeface="Cambria Math" panose="02040503050406030204" pitchFamily="18" charset="0"/>
                      <a:cs typeface="+mn-ea"/>
                      <a:sym typeface="+mn-lt"/>
                    </a:rPr>
                    <m:t>𝐶</m:t>
                  </m:r>
                </m:e>
              </m:d>
            </m:oMath>
          </a14:m>
          <a:endParaRPr lang="fr-FR" sz="1600" kern="1200" dirty="0"/>
        </a:p>
      </dsp:txBody>
      <dsp:txXfrm>
        <a:off x="3299406" y="2222318"/>
        <a:ext cx="1560655" cy="977412"/>
      </dsp:txXfrm>
    </dsp:sp>
    <dsp:sp modelId="{9E51A70B-9509-499E-BFE9-B4ADBC240A67}">
      <dsp:nvSpPr>
        <dsp:cNvPr id="0" name=""/>
        <dsp:cNvSpPr/>
      </dsp:nvSpPr>
      <dsp:spPr>
        <a:xfrm>
          <a:off x="1374399" y="547111"/>
          <a:ext cx="2891100" cy="2891100"/>
        </a:xfrm>
        <a:custGeom>
          <a:avLst/>
          <a:gdLst/>
          <a:ahLst/>
          <a:cxnLst/>
          <a:rect l="0" t="0" r="0" b="0"/>
          <a:pathLst>
            <a:path>
              <a:moveTo>
                <a:pt x="1892494" y="2820270"/>
              </a:moveTo>
              <a:arcTo wR="1445550" hR="1445550" stAng="4319388" swAng="2198967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35C379-6F59-4FA4-979B-035459650A6D}">
      <dsp:nvSpPr>
        <dsp:cNvPr id="0" name=""/>
        <dsp:cNvSpPr/>
      </dsp:nvSpPr>
      <dsp:spPr>
        <a:xfrm>
          <a:off x="957760" y="2161586"/>
          <a:ext cx="1209528" cy="108316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>
              <a:cs typeface="+mn-ea"/>
              <a:sym typeface="+mn-lt"/>
            </a:rPr>
            <a:t>Balourd  thermique </a:t>
          </a:r>
          <a:br>
            <a:rPr lang="fr-FR" sz="1600" kern="1200" dirty="0" smtClean="0">
              <a:cs typeface="+mn-ea"/>
              <a:sym typeface="+mn-lt"/>
            </a:rPr>
          </a:b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fr-FR" sz="1600" i="1" kern="1200" dirty="0" smtClean="0">
                    <a:latin typeface="Cambria Math" panose="02040503050406030204" pitchFamily="18" charset="0"/>
                    <a:cs typeface="+mn-ea"/>
                    <a:sym typeface="+mn-lt"/>
                  </a:rPr>
                  <m:t>[</m:t>
                </m:r>
                <m:r>
                  <a:rPr lang="fr-FR" sz="1600" i="1" kern="1200" dirty="0" err="1" smtClean="0">
                    <a:latin typeface="Cambria Math" panose="02040503050406030204" pitchFamily="18" charset="0"/>
                    <a:cs typeface="+mn-ea"/>
                    <a:sym typeface="+mn-lt"/>
                  </a:rPr>
                  <m:t>𝑔</m:t>
                </m:r>
                <m:r>
                  <a:rPr lang="fr-FR" sz="16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+mn-ea"/>
                    <a:sym typeface="+mn-lt"/>
                  </a:rPr>
                  <m:t>∙</m:t>
                </m:r>
                <m:r>
                  <a:rPr lang="fr-FR" sz="1600" i="1" kern="1200" dirty="0" err="1" smtClean="0">
                    <a:latin typeface="Cambria Math" panose="02040503050406030204" pitchFamily="18" charset="0"/>
                    <a:cs typeface="+mn-ea"/>
                    <a:sym typeface="+mn-lt"/>
                  </a:rPr>
                  <m:t>𝑚𝑚</m:t>
                </m:r>
                <m:r>
                  <a:rPr lang="fr-FR" sz="1600" i="1" kern="1200" dirty="0" smtClean="0">
                    <a:latin typeface="Cambria Math" panose="02040503050406030204" pitchFamily="18" charset="0"/>
                    <a:cs typeface="+mn-ea"/>
                    <a:sym typeface="+mn-lt"/>
                  </a:rPr>
                  <m:t>]</m:t>
                </m:r>
              </m:oMath>
            </m:oMathPara>
          </a14:m>
          <a:endParaRPr lang="fr-FR" sz="1600" kern="1200" dirty="0"/>
        </a:p>
      </dsp:txBody>
      <dsp:txXfrm>
        <a:off x="1010636" y="2214462"/>
        <a:ext cx="1103776" cy="977412"/>
      </dsp:txXfrm>
    </dsp:sp>
    <dsp:sp modelId="{C9B9AED1-D4D1-4B4D-84B9-ADDC87DBA6D8}">
      <dsp:nvSpPr>
        <dsp:cNvPr id="0" name=""/>
        <dsp:cNvSpPr/>
      </dsp:nvSpPr>
      <dsp:spPr>
        <a:xfrm>
          <a:off x="1375070" y="547766"/>
          <a:ext cx="2891100" cy="2891100"/>
        </a:xfrm>
        <a:custGeom>
          <a:avLst/>
          <a:gdLst/>
          <a:ahLst/>
          <a:cxnLst/>
          <a:rect l="0" t="0" r="0" b="0"/>
          <a:pathLst>
            <a:path>
              <a:moveTo>
                <a:pt x="5703" y="1317269"/>
              </a:moveTo>
              <a:arcTo wR="1445550" hR="1445550" stAng="11105473" swAng="2297137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F136B5-A618-4C70-A2EE-CC198472EDCA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804967-E590-4836-AAD9-E2D7654ED9F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51074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CBFA51-AAF0-4DFD-8850-373D7EC21B24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F78808-A8C0-4AE8-B04E-F4FD0799794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464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2463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948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62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657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Appliquer la formule de Taylor pour les fonctions R avec plusieurs variables et limiter le développement</a:t>
            </a:r>
            <a:r>
              <a:rPr lang="fr-FR" baseline="0" dirty="0" smtClean="0"/>
              <a:t> à l’ordre 1, on obtient la formulation de la méthode Newton </a:t>
            </a:r>
            <a:r>
              <a:rPr lang="fr-FR" baseline="0" dirty="0" err="1" smtClean="0"/>
              <a:t>Raphson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736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Appliquer la formule de Taylor pour les fonctions R avec plusieurs variables et limiter le développement</a:t>
            </a:r>
            <a:r>
              <a:rPr lang="fr-FR" baseline="0" dirty="0" smtClean="0"/>
              <a:t> à l’ordre 1, on obtient la formulation de la méthode Newton </a:t>
            </a:r>
            <a:r>
              <a:rPr lang="fr-FR" baseline="0" dirty="0" err="1" smtClean="0"/>
              <a:t>Raphson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048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Appliquer la formule de Taylor pour les fonctions R avec plusieurs variables et limiter le développement</a:t>
            </a:r>
            <a:r>
              <a:rPr lang="fr-FR" baseline="0" dirty="0" smtClean="0"/>
              <a:t> à l’ordre 1, on obtient la formulation de la méthode Newton </a:t>
            </a:r>
            <a:r>
              <a:rPr lang="fr-FR" baseline="0" dirty="0" err="1" smtClean="0"/>
              <a:t>Raphson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861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7855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102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597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903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3996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170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579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623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890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4961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3607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7940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2821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148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75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598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40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1355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070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8572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6141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1770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9255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9721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260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788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0160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687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5464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5370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200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1568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127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980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7735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9892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003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2171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0359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536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583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0028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627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495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685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107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138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79D7C-9AB4-4190-9B61-2854A9119619}" type="datetime1">
              <a:rPr lang="fr-FR" smtClean="0"/>
              <a:t>11/03/2019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74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FF091-C5F8-4B7A-90FD-231C428F85A7}" type="datetime1">
              <a:rPr lang="fr-FR" smtClean="0"/>
              <a:t>11/03/2019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061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92B53-FE91-4BB6-92C7-763706B07DC4}" type="datetime1">
              <a:rPr lang="fr-FR" smtClean="0"/>
              <a:t>11/03/2019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E1889-2719-42FC-A459-62F5CD4E4BEA}" type="datetime1">
              <a:rPr lang="fr-FR" smtClean="0"/>
              <a:t>11/03/2019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89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50B86-E80C-4959-8006-BAF15E5DB4EE}" type="datetime1">
              <a:rPr lang="fr-FR" smtClean="0"/>
              <a:t>11/03/2019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20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A4630-E808-46C9-B1AA-7A5C8D70346B}" type="datetime1">
              <a:rPr lang="fr-FR" smtClean="0"/>
              <a:t>11/03/2019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67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8EC92-11B7-4D65-ADFB-560C23A48A56}" type="datetime1">
              <a:rPr lang="fr-FR" smtClean="0"/>
              <a:t>11/03/2019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481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9E34E-A80B-4258-BAC4-314CC818AD42}" type="datetime1">
              <a:rPr lang="fr-FR" smtClean="0"/>
              <a:t>11/03/2019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589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EFB61-D5AC-494A-BE6E-DC6C2183AC1F}" type="datetime1">
              <a:rPr lang="fr-FR" smtClean="0"/>
              <a:t>11/03/2019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620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120D5-2C9D-4321-9706-7610B7E2BC51}" type="datetime1">
              <a:rPr lang="fr-FR" smtClean="0"/>
              <a:t>11/03/2019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462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0C0D7-CC67-4639-BC36-284DC5083D60}" type="datetime1">
              <a:rPr lang="fr-FR" smtClean="0"/>
              <a:t>11/03/2019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19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1D5B56-C42D-4F2A-8B6A-9E4F6CC92A01}" type="datetime1">
              <a:rPr lang="fr-FR" smtClean="0"/>
              <a:t>11/03/2019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46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6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6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10.png"/><Relationship Id="rId10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6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81.png"/><Relationship Id="rId3" Type="http://schemas.openxmlformats.org/officeDocument/2006/relationships/image" Target="../media/image7.png"/><Relationship Id="rId7" Type="http://schemas.openxmlformats.org/officeDocument/2006/relationships/image" Target="../media/image74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7.png"/><Relationship Id="rId21" Type="http://schemas.openxmlformats.org/officeDocument/2006/relationships/image" Target="../media/image95.png"/><Relationship Id="rId7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91.png"/><Relationship Id="rId20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0.png"/><Relationship Id="rId5" Type="http://schemas.openxmlformats.org/officeDocument/2006/relationships/image" Target="../media/image86.png"/><Relationship Id="rId15" Type="http://schemas.openxmlformats.org/officeDocument/2006/relationships/image" Target="../media/image90.png"/><Relationship Id="rId19" Type="http://schemas.openxmlformats.org/officeDocument/2006/relationships/image" Target="../media/image94.png"/><Relationship Id="rId4" Type="http://schemas.openxmlformats.org/officeDocument/2006/relationships/image" Target="../media/image6.png"/><Relationship Id="rId9" Type="http://schemas.openxmlformats.org/officeDocument/2006/relationships/image" Target="../media/image89.png"/><Relationship Id="rId1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7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7.png"/><Relationship Id="rId7" Type="http://schemas.openxmlformats.org/officeDocument/2006/relationships/image" Target="../media/image96.png"/><Relationship Id="rId12" Type="http://schemas.openxmlformats.org/officeDocument/2006/relationships/image" Target="../media/image10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08.png"/><Relationship Id="rId5" Type="http://schemas.openxmlformats.org/officeDocument/2006/relationships/image" Target="../media/image104.png"/><Relationship Id="rId10" Type="http://schemas.openxmlformats.org/officeDocument/2006/relationships/image" Target="../media/image107.png"/><Relationship Id="rId4" Type="http://schemas.openxmlformats.org/officeDocument/2006/relationships/image" Target="../media/image103.png"/><Relationship Id="rId9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7.png"/><Relationship Id="rId3" Type="http://schemas.openxmlformats.org/officeDocument/2006/relationships/image" Target="../media/image8.png"/><Relationship Id="rId7" Type="http://schemas.openxmlformats.org/officeDocument/2006/relationships/image" Target="../media/image112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7.png"/><Relationship Id="rId10" Type="http://schemas.openxmlformats.org/officeDocument/2006/relationships/image" Target="../media/image115.png"/><Relationship Id="rId4" Type="http://schemas.openxmlformats.org/officeDocument/2006/relationships/image" Target="../media/image6.png"/><Relationship Id="rId9" Type="http://schemas.openxmlformats.org/officeDocument/2006/relationships/image" Target="../media/image1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10" Type="http://schemas.openxmlformats.org/officeDocument/2006/relationships/image" Target="../media/image8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18" Type="http://schemas.openxmlformats.org/officeDocument/2006/relationships/image" Target="../media/image155.pn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153.png"/><Relationship Id="rId20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8.png"/><Relationship Id="rId5" Type="http://schemas.openxmlformats.org/officeDocument/2006/relationships/image" Target="../media/image8.png"/><Relationship Id="rId15" Type="http://schemas.openxmlformats.org/officeDocument/2006/relationships/image" Target="../media/image152.png"/><Relationship Id="rId10" Type="http://schemas.openxmlformats.org/officeDocument/2006/relationships/image" Target="../media/image147.png"/><Relationship Id="rId19" Type="http://schemas.openxmlformats.org/officeDocument/2006/relationships/image" Target="../media/image156.png"/><Relationship Id="rId4" Type="http://schemas.openxmlformats.org/officeDocument/2006/relationships/image" Target="../media/image143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Relationship Id="rId14" Type="http://schemas.openxmlformats.org/officeDocument/2006/relationships/image" Target="../media/image16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2.png"/><Relationship Id="rId15" Type="http://schemas.openxmlformats.org/officeDocument/2006/relationships/image" Target="../media/image182.png"/><Relationship Id="rId10" Type="http://schemas.openxmlformats.org/officeDocument/2006/relationships/image" Target="../media/image177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12" Type="http://schemas.openxmlformats.org/officeDocument/2006/relationships/image" Target="../media/image1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5" Type="http://schemas.openxmlformats.org/officeDocument/2006/relationships/image" Target="../media/image187.png"/><Relationship Id="rId10" Type="http://schemas.openxmlformats.org/officeDocument/2006/relationships/image" Target="../media/image192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10" Type="http://schemas.openxmlformats.org/officeDocument/2006/relationships/image" Target="../media/image208.png"/><Relationship Id="rId4" Type="http://schemas.openxmlformats.org/officeDocument/2006/relationships/image" Target="../media/image203.png"/><Relationship Id="rId9" Type="http://schemas.openxmlformats.org/officeDocument/2006/relationships/image" Target="../media/image20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image" Target="../media/image7.png"/><Relationship Id="rId18" Type="http://schemas.openxmlformats.org/officeDocument/2006/relationships/image" Target="../media/image1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6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110.png"/><Relationship Id="rId10" Type="http://schemas.openxmlformats.org/officeDocument/2006/relationships/diagramQuickStyle" Target="../diagrams/quickStyle2.xml"/><Relationship Id="rId19" Type="http://schemas.openxmlformats.org/officeDocument/2006/relationships/image" Target="../media/image15.png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2.xml"/><Relationship Id="rId1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au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090736"/>
              </p:ext>
            </p:extLst>
          </p:nvPr>
        </p:nvGraphicFramePr>
        <p:xfrm>
          <a:off x="3053561" y="2494881"/>
          <a:ext cx="563438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341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001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b="1" i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Doctorant </a:t>
                      </a:r>
                      <a:r>
                        <a:rPr lang="fr-FR" b="1" i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endParaRPr lang="fr-FR" b="1" i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Silun ZHANG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b="1" i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Directeur</a:t>
                      </a:r>
                      <a:r>
                        <a:rPr lang="fr-FR" b="1" i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de thèse </a:t>
                      </a:r>
                      <a:r>
                        <a:rPr lang="fr-FR" b="1" i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endParaRPr lang="fr-FR" b="1" i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Mihaï ARGHIR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b="1" i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Encadrant</a:t>
                      </a:r>
                      <a:r>
                        <a:rPr lang="fr-FR" b="1" i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industriel</a:t>
                      </a:r>
                      <a:r>
                        <a:rPr lang="fr-FR" b="1" i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endParaRPr lang="fr-FR" b="1" i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cap="none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Mohamed-Amine HASSINI</a:t>
                      </a:r>
                      <a:endParaRPr lang="en-US" cap="small" baseline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322847" y="1579117"/>
            <a:ext cx="9418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CN" sz="28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Analyse de l’effet Morton dans les turbines à vapeur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739985"/>
              </p:ext>
            </p:extLst>
          </p:nvPr>
        </p:nvGraphicFramePr>
        <p:xfrm>
          <a:off x="635268" y="3999945"/>
          <a:ext cx="10341540" cy="2164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471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375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568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30923"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b="1" i="1" u="sng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Jury</a:t>
                      </a:r>
                      <a:endParaRPr lang="en-US" sz="1600" b="1" i="1" u="sng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b="1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0923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Georges </a:t>
                      </a:r>
                      <a:r>
                        <a:rPr lang="en-US" sz="1400" b="0" i="0" cap="all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Jacquet-Richardet</a:t>
                      </a:r>
                      <a:endParaRPr lang="en-US" sz="1400" b="0" i="0" cap="all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Professeur</a:t>
                      </a:r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sz="1400" b="0" i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INSA de Lyon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Rapporteur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30923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Fabrice THOUVEREZ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Professeur, Ecole</a:t>
                      </a:r>
                      <a:r>
                        <a:rPr lang="fr-FR" sz="1400" b="0" i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Centrale de Lyon</a:t>
                      </a:r>
                      <a:endParaRPr lang="fr-FR" sz="1400" b="0" i="0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Rapporteur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30923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Aline BELEY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Ingénieur développement sénior, ANSYS France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Examinatrice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30923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Michel FILLON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Directeur de recherche, CNRS</a:t>
                      </a:r>
                      <a:endParaRPr lang="fr-FR" sz="1400" b="0" i="0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Examinateur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30923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Mihaï ARGHIR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Professeur, Université de </a:t>
                      </a:r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Poitiers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Examinateur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30923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Mohamed-Amine HASSINI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Ingénieur de recherche expert, EDF R&amp;D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Examinateur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0F3DEE16-C95A-4B87-8CA0-95075DBA72E2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e 4"/>
          <p:cNvGrpSpPr/>
          <p:nvPr/>
        </p:nvGrpSpPr>
        <p:grpSpPr>
          <a:xfrm>
            <a:off x="635268" y="187217"/>
            <a:ext cx="10899780" cy="1116481"/>
            <a:chOff x="635268" y="187217"/>
            <a:chExt cx="10899780" cy="1116481"/>
          </a:xfrm>
        </p:grpSpPr>
        <p:pic>
          <p:nvPicPr>
            <p:cNvPr id="22" name="Picture 17" descr="Résultat de recherche d'images pour &quot;université de poitiers faculté des sciences&quot;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268" y="307460"/>
              <a:ext cx="1430897" cy="875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6084" y="307460"/>
              <a:ext cx="1427780" cy="875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4" descr="http://www.icone-png.com/png/53/53206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859" y="307460"/>
              <a:ext cx="2026325" cy="879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Image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36371" y="441420"/>
              <a:ext cx="1903857" cy="608076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18567" y="187217"/>
              <a:ext cx="1116481" cy="111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845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64969" y="2164048"/>
            <a:ext cx="30704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Modélisation </a:t>
            </a: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&amp; 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Validation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du modèle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EM 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3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10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97AAFEB6-ACF0-46D8-B8AF-CA96A8F19F73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4246988" y="2726378"/>
            <a:ext cx="2522045" cy="642861"/>
            <a:chOff x="1824495" y="2980477"/>
            <a:chExt cx="2522045" cy="642861"/>
          </a:xfrm>
        </p:grpSpPr>
        <p:sp>
          <p:nvSpPr>
            <p:cNvPr id="18" name="Rounded Rectangle 30"/>
            <p:cNvSpPr/>
            <p:nvPr/>
          </p:nvSpPr>
          <p:spPr>
            <a:xfrm>
              <a:off x="1824495" y="2980477"/>
              <a:ext cx="1964093" cy="642861"/>
            </a:xfrm>
            <a:prstGeom prst="roundRect">
              <a:avLst>
                <a:gd name="adj" fmla="val 12991"/>
              </a:avLst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Dynamique des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rotors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12" name="Groupe 11"/>
            <p:cNvGrpSpPr/>
            <p:nvPr/>
          </p:nvGrpSpPr>
          <p:grpSpPr>
            <a:xfrm>
              <a:off x="3818374" y="3047068"/>
              <a:ext cx="528166" cy="479903"/>
              <a:chOff x="3818374" y="3047068"/>
              <a:chExt cx="528166" cy="479903"/>
            </a:xfrm>
          </p:grpSpPr>
          <p:sp>
            <p:nvSpPr>
              <p:cNvPr id="13" name="Organigramme : Processus 12"/>
              <p:cNvSpPr/>
              <p:nvPr/>
            </p:nvSpPr>
            <p:spPr>
              <a:xfrm>
                <a:off x="3818374" y="304706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70590" y="3180576"/>
                <a:ext cx="438239" cy="268247"/>
              </a:xfrm>
              <a:prstGeom prst="rect">
                <a:avLst/>
              </a:prstGeom>
            </p:spPr>
          </p:pic>
        </p:grpSp>
      </p:grpSp>
      <p:grpSp>
        <p:nvGrpSpPr>
          <p:cNvPr id="31" name="Groupe 30"/>
          <p:cNvGrpSpPr/>
          <p:nvPr/>
        </p:nvGrpSpPr>
        <p:grpSpPr>
          <a:xfrm>
            <a:off x="4246988" y="4258590"/>
            <a:ext cx="2507151" cy="642861"/>
            <a:chOff x="1824495" y="4976298"/>
            <a:chExt cx="2507151" cy="642861"/>
          </a:xfrm>
        </p:grpSpPr>
        <p:sp>
          <p:nvSpPr>
            <p:cNvPr id="37" name="Rounded Rectangle 30"/>
            <p:cNvSpPr/>
            <p:nvPr/>
          </p:nvSpPr>
          <p:spPr>
            <a:xfrm>
              <a:off x="1824495" y="4976298"/>
              <a:ext cx="1883705" cy="642861"/>
            </a:xfrm>
            <a:prstGeom prst="roundRect">
              <a:avLst>
                <a:gd name="adj" fmla="val 12991"/>
              </a:avLst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T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hermomécanique </a:t>
              </a:r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du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3803480" y="5083492"/>
              <a:ext cx="528166" cy="463198"/>
              <a:chOff x="3803480" y="5083492"/>
              <a:chExt cx="528166" cy="463198"/>
            </a:xfrm>
          </p:grpSpPr>
          <p:sp>
            <p:nvSpPr>
              <p:cNvPr id="34" name="Organigramme : Processus 33"/>
              <p:cNvSpPr/>
              <p:nvPr/>
            </p:nvSpPr>
            <p:spPr>
              <a:xfrm>
                <a:off x="3803480" y="5083492"/>
                <a:ext cx="528166" cy="463198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5" name="Image 3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8374" y="5184774"/>
                <a:ext cx="506467" cy="269630"/>
              </a:xfrm>
              <a:prstGeom prst="rect">
                <a:avLst/>
              </a:prstGeom>
            </p:spPr>
          </p:pic>
        </p:grpSp>
      </p:grpSp>
      <p:sp>
        <p:nvSpPr>
          <p:cNvPr id="3" name="Accolade fermante 2"/>
          <p:cNvSpPr/>
          <p:nvPr/>
        </p:nvSpPr>
        <p:spPr>
          <a:xfrm>
            <a:off x="6869460" y="1360609"/>
            <a:ext cx="602567" cy="3468373"/>
          </a:xfrm>
          <a:prstGeom prst="rightBrace">
            <a:avLst>
              <a:gd name="adj1" fmla="val 58838"/>
              <a:gd name="adj2" fmla="val 48625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7703246" y="2619055"/>
            <a:ext cx="1610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Algorithme de </a:t>
            </a: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couplage</a:t>
            </a:r>
          </a:p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(modèle de EM)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lèche droite 5"/>
          <p:cNvSpPr/>
          <p:nvPr/>
        </p:nvSpPr>
        <p:spPr>
          <a:xfrm>
            <a:off x="9409738" y="2890690"/>
            <a:ext cx="524669" cy="259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10120497" y="2605132"/>
            <a:ext cx="1579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par les données expérimentales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e 26"/>
          <p:cNvGrpSpPr/>
          <p:nvPr/>
        </p:nvGrpSpPr>
        <p:grpSpPr>
          <a:xfrm>
            <a:off x="4279256" y="1215629"/>
            <a:ext cx="2492260" cy="642862"/>
            <a:chOff x="1854281" y="1019981"/>
            <a:chExt cx="2492260" cy="642862"/>
          </a:xfrm>
        </p:grpSpPr>
        <p:grpSp>
          <p:nvGrpSpPr>
            <p:cNvPr id="29" name="Groupe 28"/>
            <p:cNvGrpSpPr/>
            <p:nvPr/>
          </p:nvGrpSpPr>
          <p:grpSpPr>
            <a:xfrm>
              <a:off x="1854281" y="1019981"/>
              <a:ext cx="2492260" cy="642862"/>
              <a:chOff x="1854281" y="1019981"/>
              <a:chExt cx="2492260" cy="642862"/>
            </a:xfrm>
          </p:grpSpPr>
          <p:sp>
            <p:nvSpPr>
              <p:cNvPr id="36" name="Rounded Rectangle 30"/>
              <p:cNvSpPr/>
              <p:nvPr/>
            </p:nvSpPr>
            <p:spPr>
              <a:xfrm>
                <a:off x="1854281" y="1019981"/>
                <a:ext cx="1964093" cy="642861"/>
              </a:xfrm>
              <a:prstGeom prst="roundRect">
                <a:avLst>
                  <a:gd name="adj" fmla="val 12991"/>
                </a:avLst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Palier </a:t>
                </a:r>
                <a:r>
                  <a:rPr lang="fr-FR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hydrodynamique</a:t>
                </a:r>
                <a:endPara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8" name="Organigramme : Processus 37"/>
              <p:cNvSpPr/>
              <p:nvPr/>
            </p:nvSpPr>
            <p:spPr>
              <a:xfrm>
                <a:off x="3933695" y="1019982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1109" y="1092916"/>
              <a:ext cx="320473" cy="524834"/>
            </a:xfrm>
            <a:prstGeom prst="rect">
              <a:avLst/>
            </a:prstGeom>
          </p:spPr>
        </p:pic>
      </p:grpSp>
      <p:sp>
        <p:nvSpPr>
          <p:cNvPr id="28" name="Freeform 123">
            <a:extLst>
              <a:ext uri="{FF2B5EF4-FFF2-40B4-BE49-F238E27FC236}">
                <a16:creationId xmlns:a16="http://schemas.microsoft.com/office/drawing/2014/main" xmlns="" id="{402A1139-C7D6-4537-AFBF-9254000B9FA6}"/>
              </a:ext>
            </a:extLst>
          </p:cNvPr>
          <p:cNvSpPr>
            <a:spLocks noEditPoints="1"/>
          </p:cNvSpPr>
          <p:nvPr/>
        </p:nvSpPr>
        <p:spPr bwMode="auto">
          <a:xfrm>
            <a:off x="3374068" y="1288564"/>
            <a:ext cx="731520" cy="457200"/>
          </a:xfrm>
          <a:custGeom>
            <a:avLst/>
            <a:gdLst/>
            <a:ahLst/>
            <a:cxnLst>
              <a:cxn ang="0">
                <a:pos x="1179" y="92"/>
              </a:cxn>
              <a:cxn ang="0">
                <a:pos x="1259" y="275"/>
              </a:cxn>
              <a:cxn ang="0">
                <a:pos x="1607" y="202"/>
              </a:cxn>
              <a:cxn ang="0">
                <a:pos x="1753" y="130"/>
              </a:cxn>
              <a:cxn ang="0">
                <a:pos x="1857" y="304"/>
              </a:cxn>
              <a:cxn ang="0">
                <a:pos x="2021" y="567"/>
              </a:cxn>
              <a:cxn ang="0">
                <a:pos x="1753" y="1262"/>
              </a:cxn>
              <a:cxn ang="0">
                <a:pos x="877" y="1371"/>
              </a:cxn>
              <a:cxn ang="0">
                <a:pos x="11" y="1411"/>
              </a:cxn>
              <a:cxn ang="0">
                <a:pos x="24" y="1101"/>
              </a:cxn>
              <a:cxn ang="0">
                <a:pos x="182" y="802"/>
              </a:cxn>
              <a:cxn ang="0">
                <a:pos x="595" y="409"/>
              </a:cxn>
              <a:cxn ang="0">
                <a:pos x="1073" y="700"/>
              </a:cxn>
              <a:cxn ang="0">
                <a:pos x="1155" y="187"/>
              </a:cxn>
              <a:cxn ang="0">
                <a:pos x="896" y="703"/>
              </a:cxn>
              <a:cxn ang="0">
                <a:pos x="1038" y="796"/>
              </a:cxn>
              <a:cxn ang="0">
                <a:pos x="1167" y="547"/>
              </a:cxn>
              <a:cxn ang="0">
                <a:pos x="1033" y="1090"/>
              </a:cxn>
              <a:cxn ang="0">
                <a:pos x="1684" y="283"/>
              </a:cxn>
              <a:cxn ang="0">
                <a:pos x="1558" y="660"/>
              </a:cxn>
              <a:cxn ang="0">
                <a:pos x="940" y="1250"/>
              </a:cxn>
              <a:cxn ang="0">
                <a:pos x="961" y="1290"/>
              </a:cxn>
              <a:cxn ang="0">
                <a:pos x="1656" y="456"/>
              </a:cxn>
              <a:cxn ang="0">
                <a:pos x="1781" y="577"/>
              </a:cxn>
              <a:cxn ang="0">
                <a:pos x="1813" y="253"/>
              </a:cxn>
              <a:cxn ang="0">
                <a:pos x="1756" y="300"/>
              </a:cxn>
              <a:cxn ang="0">
                <a:pos x="1631" y="706"/>
              </a:cxn>
              <a:cxn ang="0">
                <a:pos x="1722" y="409"/>
              </a:cxn>
              <a:cxn ang="0">
                <a:pos x="1697" y="707"/>
              </a:cxn>
              <a:cxn ang="0">
                <a:pos x="1737" y="743"/>
              </a:cxn>
              <a:cxn ang="0">
                <a:pos x="1221" y="1099"/>
              </a:cxn>
              <a:cxn ang="0">
                <a:pos x="1797" y="683"/>
              </a:cxn>
              <a:cxn ang="0">
                <a:pos x="1788" y="561"/>
              </a:cxn>
              <a:cxn ang="0">
                <a:pos x="342" y="594"/>
              </a:cxn>
              <a:cxn ang="0">
                <a:pos x="403" y="1094"/>
              </a:cxn>
              <a:cxn ang="0">
                <a:pos x="899" y="803"/>
              </a:cxn>
              <a:cxn ang="0">
                <a:pos x="1881" y="451"/>
              </a:cxn>
              <a:cxn ang="0">
                <a:pos x="1776" y="1127"/>
              </a:cxn>
              <a:cxn ang="0">
                <a:pos x="1227" y="1221"/>
              </a:cxn>
              <a:cxn ang="0">
                <a:pos x="1396" y="1251"/>
              </a:cxn>
              <a:cxn ang="0">
                <a:pos x="1799" y="1250"/>
              </a:cxn>
              <a:cxn ang="0">
                <a:pos x="2009" y="560"/>
              </a:cxn>
              <a:cxn ang="0">
                <a:pos x="1736" y="999"/>
              </a:cxn>
              <a:cxn ang="0">
                <a:pos x="991" y="1301"/>
              </a:cxn>
              <a:cxn ang="0">
                <a:pos x="1858" y="766"/>
              </a:cxn>
              <a:cxn ang="0">
                <a:pos x="1458" y="864"/>
              </a:cxn>
              <a:cxn ang="0">
                <a:pos x="1300" y="1031"/>
              </a:cxn>
              <a:cxn ang="0">
                <a:pos x="1489" y="913"/>
              </a:cxn>
              <a:cxn ang="0">
                <a:pos x="1464" y="896"/>
              </a:cxn>
              <a:cxn ang="0">
                <a:pos x="107" y="1088"/>
              </a:cxn>
              <a:cxn ang="0">
                <a:pos x="156" y="1111"/>
              </a:cxn>
              <a:cxn ang="0">
                <a:pos x="710" y="1240"/>
              </a:cxn>
              <a:cxn ang="0">
                <a:pos x="91" y="1159"/>
              </a:cxn>
              <a:cxn ang="0">
                <a:pos x="430" y="1205"/>
              </a:cxn>
              <a:cxn ang="0">
                <a:pos x="399" y="1216"/>
              </a:cxn>
              <a:cxn ang="0">
                <a:pos x="116" y="1207"/>
              </a:cxn>
              <a:cxn ang="0">
                <a:pos x="641" y="1373"/>
              </a:cxn>
              <a:cxn ang="0">
                <a:pos x="368" y="1369"/>
              </a:cxn>
              <a:cxn ang="0">
                <a:pos x="88" y="1337"/>
              </a:cxn>
              <a:cxn ang="0">
                <a:pos x="120" y="1331"/>
              </a:cxn>
              <a:cxn ang="0">
                <a:pos x="686" y="1288"/>
              </a:cxn>
              <a:cxn ang="0">
                <a:pos x="877" y="1358"/>
              </a:cxn>
            </a:cxnLst>
            <a:rect l="0" t="0" r="r" b="b"/>
            <a:pathLst>
              <a:path w="2040" h="1427">
                <a:moveTo>
                  <a:pt x="1079" y="278"/>
                </a:moveTo>
                <a:lnTo>
                  <a:pt x="1079" y="278"/>
                </a:lnTo>
                <a:lnTo>
                  <a:pt x="1079" y="276"/>
                </a:lnTo>
                <a:lnTo>
                  <a:pt x="1077" y="275"/>
                </a:lnTo>
                <a:lnTo>
                  <a:pt x="1077" y="275"/>
                </a:lnTo>
                <a:lnTo>
                  <a:pt x="1077" y="278"/>
                </a:lnTo>
                <a:lnTo>
                  <a:pt x="1076" y="278"/>
                </a:lnTo>
                <a:lnTo>
                  <a:pt x="1076" y="275"/>
                </a:lnTo>
                <a:lnTo>
                  <a:pt x="1076" y="274"/>
                </a:lnTo>
                <a:lnTo>
                  <a:pt x="1077" y="273"/>
                </a:lnTo>
                <a:lnTo>
                  <a:pt x="1077" y="273"/>
                </a:lnTo>
                <a:lnTo>
                  <a:pt x="1078" y="271"/>
                </a:lnTo>
                <a:lnTo>
                  <a:pt x="1080" y="271"/>
                </a:lnTo>
                <a:lnTo>
                  <a:pt x="1081" y="271"/>
                </a:lnTo>
                <a:lnTo>
                  <a:pt x="1082" y="271"/>
                </a:lnTo>
                <a:lnTo>
                  <a:pt x="1082" y="270"/>
                </a:lnTo>
                <a:lnTo>
                  <a:pt x="1082" y="270"/>
                </a:lnTo>
                <a:lnTo>
                  <a:pt x="1081" y="269"/>
                </a:lnTo>
                <a:lnTo>
                  <a:pt x="1081" y="267"/>
                </a:lnTo>
                <a:lnTo>
                  <a:pt x="1084" y="263"/>
                </a:lnTo>
                <a:lnTo>
                  <a:pt x="1088" y="261"/>
                </a:lnTo>
                <a:lnTo>
                  <a:pt x="1091" y="259"/>
                </a:lnTo>
                <a:lnTo>
                  <a:pt x="1091" y="259"/>
                </a:lnTo>
                <a:lnTo>
                  <a:pt x="1093" y="253"/>
                </a:lnTo>
                <a:lnTo>
                  <a:pt x="1096" y="245"/>
                </a:lnTo>
                <a:lnTo>
                  <a:pt x="1105" y="231"/>
                </a:lnTo>
                <a:lnTo>
                  <a:pt x="1115" y="218"/>
                </a:lnTo>
                <a:lnTo>
                  <a:pt x="1125" y="206"/>
                </a:lnTo>
                <a:lnTo>
                  <a:pt x="1125" y="206"/>
                </a:lnTo>
                <a:lnTo>
                  <a:pt x="1127" y="198"/>
                </a:lnTo>
                <a:lnTo>
                  <a:pt x="1130" y="191"/>
                </a:lnTo>
                <a:lnTo>
                  <a:pt x="1133" y="183"/>
                </a:lnTo>
                <a:lnTo>
                  <a:pt x="1137" y="176"/>
                </a:lnTo>
                <a:lnTo>
                  <a:pt x="1147" y="162"/>
                </a:lnTo>
                <a:lnTo>
                  <a:pt x="1156" y="147"/>
                </a:lnTo>
                <a:lnTo>
                  <a:pt x="1166" y="133"/>
                </a:lnTo>
                <a:lnTo>
                  <a:pt x="1170" y="125"/>
                </a:lnTo>
                <a:lnTo>
                  <a:pt x="1173" y="117"/>
                </a:lnTo>
                <a:lnTo>
                  <a:pt x="1177" y="109"/>
                </a:lnTo>
                <a:lnTo>
                  <a:pt x="1178" y="101"/>
                </a:lnTo>
                <a:lnTo>
                  <a:pt x="1179" y="92"/>
                </a:lnTo>
                <a:lnTo>
                  <a:pt x="1179" y="84"/>
                </a:lnTo>
                <a:lnTo>
                  <a:pt x="1179" y="84"/>
                </a:lnTo>
                <a:lnTo>
                  <a:pt x="1181" y="82"/>
                </a:lnTo>
                <a:lnTo>
                  <a:pt x="1184" y="81"/>
                </a:lnTo>
                <a:lnTo>
                  <a:pt x="1186" y="78"/>
                </a:lnTo>
                <a:lnTo>
                  <a:pt x="1188" y="75"/>
                </a:lnTo>
                <a:lnTo>
                  <a:pt x="1190" y="71"/>
                </a:lnTo>
                <a:lnTo>
                  <a:pt x="1190" y="67"/>
                </a:lnTo>
                <a:lnTo>
                  <a:pt x="1190" y="63"/>
                </a:lnTo>
                <a:lnTo>
                  <a:pt x="1187" y="60"/>
                </a:lnTo>
                <a:lnTo>
                  <a:pt x="1187" y="60"/>
                </a:lnTo>
                <a:lnTo>
                  <a:pt x="1191" y="58"/>
                </a:lnTo>
                <a:lnTo>
                  <a:pt x="1193" y="56"/>
                </a:lnTo>
                <a:lnTo>
                  <a:pt x="1196" y="48"/>
                </a:lnTo>
                <a:lnTo>
                  <a:pt x="1199" y="39"/>
                </a:lnTo>
                <a:lnTo>
                  <a:pt x="1201" y="29"/>
                </a:lnTo>
                <a:lnTo>
                  <a:pt x="1203" y="19"/>
                </a:lnTo>
                <a:lnTo>
                  <a:pt x="1207" y="11"/>
                </a:lnTo>
                <a:lnTo>
                  <a:pt x="1210" y="3"/>
                </a:lnTo>
                <a:lnTo>
                  <a:pt x="1212" y="1"/>
                </a:lnTo>
                <a:lnTo>
                  <a:pt x="1214" y="0"/>
                </a:lnTo>
                <a:lnTo>
                  <a:pt x="1214" y="0"/>
                </a:lnTo>
                <a:lnTo>
                  <a:pt x="1221" y="5"/>
                </a:lnTo>
                <a:lnTo>
                  <a:pt x="1225" y="13"/>
                </a:lnTo>
                <a:lnTo>
                  <a:pt x="1228" y="21"/>
                </a:lnTo>
                <a:lnTo>
                  <a:pt x="1231" y="30"/>
                </a:lnTo>
                <a:lnTo>
                  <a:pt x="1235" y="50"/>
                </a:lnTo>
                <a:lnTo>
                  <a:pt x="1238" y="70"/>
                </a:lnTo>
                <a:lnTo>
                  <a:pt x="1238" y="70"/>
                </a:lnTo>
                <a:lnTo>
                  <a:pt x="1240" y="80"/>
                </a:lnTo>
                <a:lnTo>
                  <a:pt x="1244" y="91"/>
                </a:lnTo>
                <a:lnTo>
                  <a:pt x="1247" y="102"/>
                </a:lnTo>
                <a:lnTo>
                  <a:pt x="1250" y="111"/>
                </a:lnTo>
                <a:lnTo>
                  <a:pt x="1250" y="111"/>
                </a:lnTo>
                <a:lnTo>
                  <a:pt x="1252" y="128"/>
                </a:lnTo>
                <a:lnTo>
                  <a:pt x="1253" y="147"/>
                </a:lnTo>
                <a:lnTo>
                  <a:pt x="1254" y="186"/>
                </a:lnTo>
                <a:lnTo>
                  <a:pt x="1254" y="186"/>
                </a:lnTo>
                <a:lnTo>
                  <a:pt x="1255" y="236"/>
                </a:lnTo>
                <a:lnTo>
                  <a:pt x="1256" y="257"/>
                </a:lnTo>
                <a:lnTo>
                  <a:pt x="1259" y="275"/>
                </a:lnTo>
                <a:lnTo>
                  <a:pt x="1259" y="275"/>
                </a:lnTo>
                <a:lnTo>
                  <a:pt x="1252" y="320"/>
                </a:lnTo>
                <a:lnTo>
                  <a:pt x="1244" y="365"/>
                </a:lnTo>
                <a:lnTo>
                  <a:pt x="1233" y="408"/>
                </a:lnTo>
                <a:lnTo>
                  <a:pt x="1228" y="429"/>
                </a:lnTo>
                <a:lnTo>
                  <a:pt x="1222" y="450"/>
                </a:lnTo>
                <a:lnTo>
                  <a:pt x="1222" y="450"/>
                </a:lnTo>
                <a:lnTo>
                  <a:pt x="1250" y="424"/>
                </a:lnTo>
                <a:lnTo>
                  <a:pt x="1278" y="398"/>
                </a:lnTo>
                <a:lnTo>
                  <a:pt x="1308" y="373"/>
                </a:lnTo>
                <a:lnTo>
                  <a:pt x="1338" y="348"/>
                </a:lnTo>
                <a:lnTo>
                  <a:pt x="1338" y="348"/>
                </a:lnTo>
                <a:lnTo>
                  <a:pt x="1356" y="334"/>
                </a:lnTo>
                <a:lnTo>
                  <a:pt x="1364" y="327"/>
                </a:lnTo>
                <a:lnTo>
                  <a:pt x="1373" y="320"/>
                </a:lnTo>
                <a:lnTo>
                  <a:pt x="1373" y="320"/>
                </a:lnTo>
                <a:lnTo>
                  <a:pt x="1382" y="314"/>
                </a:lnTo>
                <a:lnTo>
                  <a:pt x="1393" y="309"/>
                </a:lnTo>
                <a:lnTo>
                  <a:pt x="1397" y="306"/>
                </a:lnTo>
                <a:lnTo>
                  <a:pt x="1403" y="304"/>
                </a:lnTo>
                <a:lnTo>
                  <a:pt x="1407" y="300"/>
                </a:lnTo>
                <a:lnTo>
                  <a:pt x="1410" y="294"/>
                </a:lnTo>
                <a:lnTo>
                  <a:pt x="1410" y="294"/>
                </a:lnTo>
                <a:lnTo>
                  <a:pt x="1411" y="296"/>
                </a:lnTo>
                <a:lnTo>
                  <a:pt x="1413" y="297"/>
                </a:lnTo>
                <a:lnTo>
                  <a:pt x="1415" y="296"/>
                </a:lnTo>
                <a:lnTo>
                  <a:pt x="1417" y="294"/>
                </a:lnTo>
                <a:lnTo>
                  <a:pt x="1417" y="294"/>
                </a:lnTo>
                <a:lnTo>
                  <a:pt x="1428" y="287"/>
                </a:lnTo>
                <a:lnTo>
                  <a:pt x="1439" y="281"/>
                </a:lnTo>
                <a:lnTo>
                  <a:pt x="1462" y="269"/>
                </a:lnTo>
                <a:lnTo>
                  <a:pt x="1484" y="258"/>
                </a:lnTo>
                <a:lnTo>
                  <a:pt x="1495" y="251"/>
                </a:lnTo>
                <a:lnTo>
                  <a:pt x="1505" y="243"/>
                </a:lnTo>
                <a:lnTo>
                  <a:pt x="1505" y="243"/>
                </a:lnTo>
                <a:lnTo>
                  <a:pt x="1519" y="239"/>
                </a:lnTo>
                <a:lnTo>
                  <a:pt x="1532" y="233"/>
                </a:lnTo>
                <a:lnTo>
                  <a:pt x="1557" y="223"/>
                </a:lnTo>
                <a:lnTo>
                  <a:pt x="1581" y="212"/>
                </a:lnTo>
                <a:lnTo>
                  <a:pt x="1593" y="207"/>
                </a:lnTo>
                <a:lnTo>
                  <a:pt x="1607" y="202"/>
                </a:lnTo>
                <a:lnTo>
                  <a:pt x="1607" y="202"/>
                </a:lnTo>
                <a:lnTo>
                  <a:pt x="1610" y="199"/>
                </a:lnTo>
                <a:lnTo>
                  <a:pt x="1615" y="196"/>
                </a:lnTo>
                <a:lnTo>
                  <a:pt x="1623" y="190"/>
                </a:lnTo>
                <a:lnTo>
                  <a:pt x="1623" y="190"/>
                </a:lnTo>
                <a:lnTo>
                  <a:pt x="1626" y="186"/>
                </a:lnTo>
                <a:lnTo>
                  <a:pt x="1630" y="182"/>
                </a:lnTo>
                <a:lnTo>
                  <a:pt x="1633" y="178"/>
                </a:lnTo>
                <a:lnTo>
                  <a:pt x="1636" y="173"/>
                </a:lnTo>
                <a:lnTo>
                  <a:pt x="1636" y="173"/>
                </a:lnTo>
                <a:lnTo>
                  <a:pt x="1639" y="171"/>
                </a:lnTo>
                <a:lnTo>
                  <a:pt x="1644" y="170"/>
                </a:lnTo>
                <a:lnTo>
                  <a:pt x="1647" y="169"/>
                </a:lnTo>
                <a:lnTo>
                  <a:pt x="1650" y="167"/>
                </a:lnTo>
                <a:lnTo>
                  <a:pt x="1650" y="167"/>
                </a:lnTo>
                <a:lnTo>
                  <a:pt x="1656" y="161"/>
                </a:lnTo>
                <a:lnTo>
                  <a:pt x="1662" y="154"/>
                </a:lnTo>
                <a:lnTo>
                  <a:pt x="1666" y="146"/>
                </a:lnTo>
                <a:lnTo>
                  <a:pt x="1670" y="137"/>
                </a:lnTo>
                <a:lnTo>
                  <a:pt x="1680" y="120"/>
                </a:lnTo>
                <a:lnTo>
                  <a:pt x="1688" y="103"/>
                </a:lnTo>
                <a:lnTo>
                  <a:pt x="1688" y="103"/>
                </a:lnTo>
                <a:lnTo>
                  <a:pt x="1688" y="96"/>
                </a:lnTo>
                <a:lnTo>
                  <a:pt x="1687" y="91"/>
                </a:lnTo>
                <a:lnTo>
                  <a:pt x="1687" y="86"/>
                </a:lnTo>
                <a:lnTo>
                  <a:pt x="1688" y="84"/>
                </a:lnTo>
                <a:lnTo>
                  <a:pt x="1691" y="81"/>
                </a:lnTo>
                <a:lnTo>
                  <a:pt x="1691" y="81"/>
                </a:lnTo>
                <a:lnTo>
                  <a:pt x="1696" y="82"/>
                </a:lnTo>
                <a:lnTo>
                  <a:pt x="1698" y="82"/>
                </a:lnTo>
                <a:lnTo>
                  <a:pt x="1701" y="81"/>
                </a:lnTo>
                <a:lnTo>
                  <a:pt x="1701" y="81"/>
                </a:lnTo>
                <a:lnTo>
                  <a:pt x="1705" y="97"/>
                </a:lnTo>
                <a:lnTo>
                  <a:pt x="1710" y="112"/>
                </a:lnTo>
                <a:lnTo>
                  <a:pt x="1714" y="127"/>
                </a:lnTo>
                <a:lnTo>
                  <a:pt x="1715" y="135"/>
                </a:lnTo>
                <a:lnTo>
                  <a:pt x="1715" y="142"/>
                </a:lnTo>
                <a:lnTo>
                  <a:pt x="1715" y="142"/>
                </a:lnTo>
                <a:lnTo>
                  <a:pt x="1730" y="138"/>
                </a:lnTo>
                <a:lnTo>
                  <a:pt x="1742" y="134"/>
                </a:lnTo>
                <a:lnTo>
                  <a:pt x="1753" y="130"/>
                </a:lnTo>
                <a:lnTo>
                  <a:pt x="1766" y="126"/>
                </a:lnTo>
                <a:lnTo>
                  <a:pt x="1766" y="126"/>
                </a:lnTo>
                <a:lnTo>
                  <a:pt x="1781" y="147"/>
                </a:lnTo>
                <a:lnTo>
                  <a:pt x="1787" y="157"/>
                </a:lnTo>
                <a:lnTo>
                  <a:pt x="1793" y="169"/>
                </a:lnTo>
                <a:lnTo>
                  <a:pt x="1793" y="169"/>
                </a:lnTo>
                <a:lnTo>
                  <a:pt x="1797" y="168"/>
                </a:lnTo>
                <a:lnTo>
                  <a:pt x="1800" y="167"/>
                </a:lnTo>
                <a:lnTo>
                  <a:pt x="1804" y="164"/>
                </a:lnTo>
                <a:lnTo>
                  <a:pt x="1809" y="161"/>
                </a:lnTo>
                <a:lnTo>
                  <a:pt x="1812" y="161"/>
                </a:lnTo>
                <a:lnTo>
                  <a:pt x="1814" y="162"/>
                </a:lnTo>
                <a:lnTo>
                  <a:pt x="1814" y="162"/>
                </a:lnTo>
                <a:lnTo>
                  <a:pt x="1816" y="163"/>
                </a:lnTo>
                <a:lnTo>
                  <a:pt x="1818" y="164"/>
                </a:lnTo>
                <a:lnTo>
                  <a:pt x="1820" y="167"/>
                </a:lnTo>
                <a:lnTo>
                  <a:pt x="1822" y="172"/>
                </a:lnTo>
                <a:lnTo>
                  <a:pt x="1823" y="179"/>
                </a:lnTo>
                <a:lnTo>
                  <a:pt x="1823" y="184"/>
                </a:lnTo>
                <a:lnTo>
                  <a:pt x="1824" y="190"/>
                </a:lnTo>
                <a:lnTo>
                  <a:pt x="1828" y="195"/>
                </a:lnTo>
                <a:lnTo>
                  <a:pt x="1829" y="196"/>
                </a:lnTo>
                <a:lnTo>
                  <a:pt x="1831" y="197"/>
                </a:lnTo>
                <a:lnTo>
                  <a:pt x="1831" y="197"/>
                </a:lnTo>
                <a:lnTo>
                  <a:pt x="1839" y="194"/>
                </a:lnTo>
                <a:lnTo>
                  <a:pt x="1847" y="191"/>
                </a:lnTo>
                <a:lnTo>
                  <a:pt x="1856" y="190"/>
                </a:lnTo>
                <a:lnTo>
                  <a:pt x="1860" y="191"/>
                </a:lnTo>
                <a:lnTo>
                  <a:pt x="1863" y="192"/>
                </a:lnTo>
                <a:lnTo>
                  <a:pt x="1863" y="192"/>
                </a:lnTo>
                <a:lnTo>
                  <a:pt x="1866" y="198"/>
                </a:lnTo>
                <a:lnTo>
                  <a:pt x="1867" y="206"/>
                </a:lnTo>
                <a:lnTo>
                  <a:pt x="1869" y="212"/>
                </a:lnTo>
                <a:lnTo>
                  <a:pt x="1869" y="219"/>
                </a:lnTo>
                <a:lnTo>
                  <a:pt x="1869" y="233"/>
                </a:lnTo>
                <a:lnTo>
                  <a:pt x="1867" y="248"/>
                </a:lnTo>
                <a:lnTo>
                  <a:pt x="1864" y="263"/>
                </a:lnTo>
                <a:lnTo>
                  <a:pt x="1861" y="278"/>
                </a:lnTo>
                <a:lnTo>
                  <a:pt x="1852" y="305"/>
                </a:lnTo>
                <a:lnTo>
                  <a:pt x="1852" y="305"/>
                </a:lnTo>
                <a:lnTo>
                  <a:pt x="1857" y="304"/>
                </a:lnTo>
                <a:lnTo>
                  <a:pt x="1862" y="304"/>
                </a:lnTo>
                <a:lnTo>
                  <a:pt x="1873" y="303"/>
                </a:lnTo>
                <a:lnTo>
                  <a:pt x="1884" y="303"/>
                </a:lnTo>
                <a:lnTo>
                  <a:pt x="1895" y="302"/>
                </a:lnTo>
                <a:lnTo>
                  <a:pt x="1895" y="302"/>
                </a:lnTo>
                <a:lnTo>
                  <a:pt x="1902" y="299"/>
                </a:lnTo>
                <a:lnTo>
                  <a:pt x="1908" y="296"/>
                </a:lnTo>
                <a:lnTo>
                  <a:pt x="1914" y="292"/>
                </a:lnTo>
                <a:lnTo>
                  <a:pt x="1917" y="292"/>
                </a:lnTo>
                <a:lnTo>
                  <a:pt x="1920" y="293"/>
                </a:lnTo>
                <a:lnTo>
                  <a:pt x="1920" y="293"/>
                </a:lnTo>
                <a:lnTo>
                  <a:pt x="1922" y="297"/>
                </a:lnTo>
                <a:lnTo>
                  <a:pt x="1922" y="301"/>
                </a:lnTo>
                <a:lnTo>
                  <a:pt x="1922" y="305"/>
                </a:lnTo>
                <a:lnTo>
                  <a:pt x="1921" y="309"/>
                </a:lnTo>
                <a:lnTo>
                  <a:pt x="1914" y="327"/>
                </a:lnTo>
                <a:lnTo>
                  <a:pt x="1914" y="327"/>
                </a:lnTo>
                <a:lnTo>
                  <a:pt x="1908" y="349"/>
                </a:lnTo>
                <a:lnTo>
                  <a:pt x="1902" y="372"/>
                </a:lnTo>
                <a:lnTo>
                  <a:pt x="1890" y="415"/>
                </a:lnTo>
                <a:lnTo>
                  <a:pt x="1890" y="415"/>
                </a:lnTo>
                <a:lnTo>
                  <a:pt x="1923" y="415"/>
                </a:lnTo>
                <a:lnTo>
                  <a:pt x="1954" y="413"/>
                </a:lnTo>
                <a:lnTo>
                  <a:pt x="2016" y="407"/>
                </a:lnTo>
                <a:lnTo>
                  <a:pt x="2016" y="407"/>
                </a:lnTo>
                <a:lnTo>
                  <a:pt x="2023" y="415"/>
                </a:lnTo>
                <a:lnTo>
                  <a:pt x="2029" y="423"/>
                </a:lnTo>
                <a:lnTo>
                  <a:pt x="2033" y="430"/>
                </a:lnTo>
                <a:lnTo>
                  <a:pt x="2036" y="438"/>
                </a:lnTo>
                <a:lnTo>
                  <a:pt x="2039" y="446"/>
                </a:lnTo>
                <a:lnTo>
                  <a:pt x="2040" y="456"/>
                </a:lnTo>
                <a:lnTo>
                  <a:pt x="2039" y="467"/>
                </a:lnTo>
                <a:lnTo>
                  <a:pt x="2038" y="480"/>
                </a:lnTo>
                <a:lnTo>
                  <a:pt x="2038" y="480"/>
                </a:lnTo>
                <a:lnTo>
                  <a:pt x="2034" y="494"/>
                </a:lnTo>
                <a:lnTo>
                  <a:pt x="2030" y="510"/>
                </a:lnTo>
                <a:lnTo>
                  <a:pt x="2027" y="526"/>
                </a:lnTo>
                <a:lnTo>
                  <a:pt x="2024" y="542"/>
                </a:lnTo>
                <a:lnTo>
                  <a:pt x="2024" y="542"/>
                </a:lnTo>
                <a:lnTo>
                  <a:pt x="2021" y="555"/>
                </a:lnTo>
                <a:lnTo>
                  <a:pt x="2021" y="567"/>
                </a:lnTo>
                <a:lnTo>
                  <a:pt x="2020" y="580"/>
                </a:lnTo>
                <a:lnTo>
                  <a:pt x="2019" y="593"/>
                </a:lnTo>
                <a:lnTo>
                  <a:pt x="2019" y="593"/>
                </a:lnTo>
                <a:lnTo>
                  <a:pt x="2017" y="603"/>
                </a:lnTo>
                <a:lnTo>
                  <a:pt x="2014" y="612"/>
                </a:lnTo>
                <a:lnTo>
                  <a:pt x="2011" y="622"/>
                </a:lnTo>
                <a:lnTo>
                  <a:pt x="2009" y="631"/>
                </a:lnTo>
                <a:lnTo>
                  <a:pt x="2009" y="631"/>
                </a:lnTo>
                <a:lnTo>
                  <a:pt x="2005" y="647"/>
                </a:lnTo>
                <a:lnTo>
                  <a:pt x="2002" y="661"/>
                </a:lnTo>
                <a:lnTo>
                  <a:pt x="1993" y="693"/>
                </a:lnTo>
                <a:lnTo>
                  <a:pt x="1993" y="693"/>
                </a:lnTo>
                <a:lnTo>
                  <a:pt x="1974" y="768"/>
                </a:lnTo>
                <a:lnTo>
                  <a:pt x="1956" y="844"/>
                </a:lnTo>
                <a:lnTo>
                  <a:pt x="1937" y="919"/>
                </a:lnTo>
                <a:lnTo>
                  <a:pt x="1919" y="991"/>
                </a:lnTo>
                <a:lnTo>
                  <a:pt x="1919" y="991"/>
                </a:lnTo>
                <a:lnTo>
                  <a:pt x="1911" y="1014"/>
                </a:lnTo>
                <a:lnTo>
                  <a:pt x="1905" y="1036"/>
                </a:lnTo>
                <a:lnTo>
                  <a:pt x="1898" y="1058"/>
                </a:lnTo>
                <a:lnTo>
                  <a:pt x="1895" y="1069"/>
                </a:lnTo>
                <a:lnTo>
                  <a:pt x="1893" y="1079"/>
                </a:lnTo>
                <a:lnTo>
                  <a:pt x="1893" y="1079"/>
                </a:lnTo>
                <a:lnTo>
                  <a:pt x="1886" y="1126"/>
                </a:lnTo>
                <a:lnTo>
                  <a:pt x="1881" y="1149"/>
                </a:lnTo>
                <a:lnTo>
                  <a:pt x="1877" y="1170"/>
                </a:lnTo>
                <a:lnTo>
                  <a:pt x="1872" y="1192"/>
                </a:lnTo>
                <a:lnTo>
                  <a:pt x="1865" y="1212"/>
                </a:lnTo>
                <a:lnTo>
                  <a:pt x="1859" y="1232"/>
                </a:lnTo>
                <a:lnTo>
                  <a:pt x="1850" y="1252"/>
                </a:lnTo>
                <a:lnTo>
                  <a:pt x="1850" y="1252"/>
                </a:lnTo>
                <a:lnTo>
                  <a:pt x="1846" y="1254"/>
                </a:lnTo>
                <a:lnTo>
                  <a:pt x="1841" y="1257"/>
                </a:lnTo>
                <a:lnTo>
                  <a:pt x="1834" y="1259"/>
                </a:lnTo>
                <a:lnTo>
                  <a:pt x="1830" y="1262"/>
                </a:lnTo>
                <a:lnTo>
                  <a:pt x="1830" y="1262"/>
                </a:lnTo>
                <a:lnTo>
                  <a:pt x="1812" y="1265"/>
                </a:lnTo>
                <a:lnTo>
                  <a:pt x="1792" y="1265"/>
                </a:lnTo>
                <a:lnTo>
                  <a:pt x="1773" y="1263"/>
                </a:lnTo>
                <a:lnTo>
                  <a:pt x="1753" y="1262"/>
                </a:lnTo>
                <a:lnTo>
                  <a:pt x="1753" y="1262"/>
                </a:lnTo>
                <a:lnTo>
                  <a:pt x="1733" y="1261"/>
                </a:lnTo>
                <a:lnTo>
                  <a:pt x="1715" y="1262"/>
                </a:lnTo>
                <a:lnTo>
                  <a:pt x="1697" y="1265"/>
                </a:lnTo>
                <a:lnTo>
                  <a:pt x="1679" y="1268"/>
                </a:lnTo>
                <a:lnTo>
                  <a:pt x="1642" y="1274"/>
                </a:lnTo>
                <a:lnTo>
                  <a:pt x="1624" y="1276"/>
                </a:lnTo>
                <a:lnTo>
                  <a:pt x="1607" y="1278"/>
                </a:lnTo>
                <a:lnTo>
                  <a:pt x="1607" y="1278"/>
                </a:lnTo>
                <a:lnTo>
                  <a:pt x="1593" y="1277"/>
                </a:lnTo>
                <a:lnTo>
                  <a:pt x="1579" y="1277"/>
                </a:lnTo>
                <a:lnTo>
                  <a:pt x="1573" y="1277"/>
                </a:lnTo>
                <a:lnTo>
                  <a:pt x="1568" y="1280"/>
                </a:lnTo>
                <a:lnTo>
                  <a:pt x="1561" y="1282"/>
                </a:lnTo>
                <a:lnTo>
                  <a:pt x="1556" y="1285"/>
                </a:lnTo>
                <a:lnTo>
                  <a:pt x="1556" y="1285"/>
                </a:lnTo>
                <a:lnTo>
                  <a:pt x="1428" y="1293"/>
                </a:lnTo>
                <a:lnTo>
                  <a:pt x="1294" y="1301"/>
                </a:lnTo>
                <a:lnTo>
                  <a:pt x="1294" y="1301"/>
                </a:lnTo>
                <a:lnTo>
                  <a:pt x="1224" y="1306"/>
                </a:lnTo>
                <a:lnTo>
                  <a:pt x="1188" y="1311"/>
                </a:lnTo>
                <a:lnTo>
                  <a:pt x="1153" y="1315"/>
                </a:lnTo>
                <a:lnTo>
                  <a:pt x="1118" y="1320"/>
                </a:lnTo>
                <a:lnTo>
                  <a:pt x="1084" y="1328"/>
                </a:lnTo>
                <a:lnTo>
                  <a:pt x="1050" y="1335"/>
                </a:lnTo>
                <a:lnTo>
                  <a:pt x="1018" y="1344"/>
                </a:lnTo>
                <a:lnTo>
                  <a:pt x="1018" y="1344"/>
                </a:lnTo>
                <a:lnTo>
                  <a:pt x="1012" y="1347"/>
                </a:lnTo>
                <a:lnTo>
                  <a:pt x="1012" y="1347"/>
                </a:lnTo>
                <a:lnTo>
                  <a:pt x="999" y="1354"/>
                </a:lnTo>
                <a:lnTo>
                  <a:pt x="987" y="1362"/>
                </a:lnTo>
                <a:lnTo>
                  <a:pt x="975" y="1369"/>
                </a:lnTo>
                <a:lnTo>
                  <a:pt x="969" y="1373"/>
                </a:lnTo>
                <a:lnTo>
                  <a:pt x="961" y="1374"/>
                </a:lnTo>
                <a:lnTo>
                  <a:pt x="961" y="1374"/>
                </a:lnTo>
                <a:lnTo>
                  <a:pt x="947" y="1376"/>
                </a:lnTo>
                <a:lnTo>
                  <a:pt x="929" y="1377"/>
                </a:lnTo>
                <a:lnTo>
                  <a:pt x="912" y="1377"/>
                </a:lnTo>
                <a:lnTo>
                  <a:pt x="896" y="1376"/>
                </a:lnTo>
                <a:lnTo>
                  <a:pt x="896" y="1376"/>
                </a:lnTo>
                <a:lnTo>
                  <a:pt x="887" y="1374"/>
                </a:lnTo>
                <a:lnTo>
                  <a:pt x="877" y="1371"/>
                </a:lnTo>
                <a:lnTo>
                  <a:pt x="867" y="1367"/>
                </a:lnTo>
                <a:lnTo>
                  <a:pt x="861" y="1367"/>
                </a:lnTo>
                <a:lnTo>
                  <a:pt x="861" y="1367"/>
                </a:lnTo>
                <a:lnTo>
                  <a:pt x="839" y="1368"/>
                </a:lnTo>
                <a:lnTo>
                  <a:pt x="817" y="1369"/>
                </a:lnTo>
                <a:lnTo>
                  <a:pt x="772" y="1371"/>
                </a:lnTo>
                <a:lnTo>
                  <a:pt x="772" y="1371"/>
                </a:lnTo>
                <a:lnTo>
                  <a:pt x="741" y="1372"/>
                </a:lnTo>
                <a:lnTo>
                  <a:pt x="712" y="1375"/>
                </a:lnTo>
                <a:lnTo>
                  <a:pt x="649" y="1384"/>
                </a:lnTo>
                <a:lnTo>
                  <a:pt x="649" y="1384"/>
                </a:lnTo>
                <a:lnTo>
                  <a:pt x="614" y="1389"/>
                </a:lnTo>
                <a:lnTo>
                  <a:pt x="578" y="1392"/>
                </a:lnTo>
                <a:lnTo>
                  <a:pt x="542" y="1394"/>
                </a:lnTo>
                <a:lnTo>
                  <a:pt x="506" y="1397"/>
                </a:lnTo>
                <a:lnTo>
                  <a:pt x="506" y="1397"/>
                </a:lnTo>
                <a:lnTo>
                  <a:pt x="448" y="1404"/>
                </a:lnTo>
                <a:lnTo>
                  <a:pt x="388" y="1410"/>
                </a:lnTo>
                <a:lnTo>
                  <a:pt x="328" y="1415"/>
                </a:lnTo>
                <a:lnTo>
                  <a:pt x="298" y="1418"/>
                </a:lnTo>
                <a:lnTo>
                  <a:pt x="267" y="1419"/>
                </a:lnTo>
                <a:lnTo>
                  <a:pt x="267" y="1419"/>
                </a:lnTo>
                <a:lnTo>
                  <a:pt x="252" y="1418"/>
                </a:lnTo>
                <a:lnTo>
                  <a:pt x="244" y="1417"/>
                </a:lnTo>
                <a:lnTo>
                  <a:pt x="237" y="1417"/>
                </a:lnTo>
                <a:lnTo>
                  <a:pt x="237" y="1417"/>
                </a:lnTo>
                <a:lnTo>
                  <a:pt x="216" y="1419"/>
                </a:lnTo>
                <a:lnTo>
                  <a:pt x="196" y="1422"/>
                </a:lnTo>
                <a:lnTo>
                  <a:pt x="177" y="1425"/>
                </a:lnTo>
                <a:lnTo>
                  <a:pt x="156" y="1427"/>
                </a:lnTo>
                <a:lnTo>
                  <a:pt x="156" y="1427"/>
                </a:lnTo>
                <a:lnTo>
                  <a:pt x="134" y="1427"/>
                </a:lnTo>
                <a:lnTo>
                  <a:pt x="110" y="1425"/>
                </a:lnTo>
                <a:lnTo>
                  <a:pt x="87" y="1423"/>
                </a:lnTo>
                <a:lnTo>
                  <a:pt x="64" y="1422"/>
                </a:lnTo>
                <a:lnTo>
                  <a:pt x="64" y="1422"/>
                </a:lnTo>
                <a:lnTo>
                  <a:pt x="50" y="1421"/>
                </a:lnTo>
                <a:lnTo>
                  <a:pt x="36" y="1419"/>
                </a:lnTo>
                <a:lnTo>
                  <a:pt x="24" y="1415"/>
                </a:lnTo>
                <a:lnTo>
                  <a:pt x="11" y="1411"/>
                </a:lnTo>
                <a:lnTo>
                  <a:pt x="11" y="1411"/>
                </a:lnTo>
                <a:lnTo>
                  <a:pt x="9" y="1404"/>
                </a:lnTo>
                <a:lnTo>
                  <a:pt x="6" y="1394"/>
                </a:lnTo>
                <a:lnTo>
                  <a:pt x="4" y="1386"/>
                </a:lnTo>
                <a:lnTo>
                  <a:pt x="2" y="1382"/>
                </a:lnTo>
                <a:lnTo>
                  <a:pt x="0" y="1379"/>
                </a:lnTo>
                <a:lnTo>
                  <a:pt x="0" y="1379"/>
                </a:lnTo>
                <a:lnTo>
                  <a:pt x="21" y="1335"/>
                </a:lnTo>
                <a:lnTo>
                  <a:pt x="43" y="1291"/>
                </a:lnTo>
                <a:lnTo>
                  <a:pt x="66" y="1250"/>
                </a:lnTo>
                <a:lnTo>
                  <a:pt x="89" y="1210"/>
                </a:lnTo>
                <a:lnTo>
                  <a:pt x="89" y="1210"/>
                </a:lnTo>
                <a:lnTo>
                  <a:pt x="71" y="1211"/>
                </a:lnTo>
                <a:lnTo>
                  <a:pt x="52" y="1213"/>
                </a:lnTo>
                <a:lnTo>
                  <a:pt x="35" y="1215"/>
                </a:lnTo>
                <a:lnTo>
                  <a:pt x="18" y="1215"/>
                </a:lnTo>
                <a:lnTo>
                  <a:pt x="18" y="1215"/>
                </a:lnTo>
                <a:lnTo>
                  <a:pt x="16" y="1208"/>
                </a:lnTo>
                <a:lnTo>
                  <a:pt x="17" y="1199"/>
                </a:lnTo>
                <a:lnTo>
                  <a:pt x="19" y="1192"/>
                </a:lnTo>
                <a:lnTo>
                  <a:pt x="22" y="1183"/>
                </a:lnTo>
                <a:lnTo>
                  <a:pt x="30" y="1168"/>
                </a:lnTo>
                <a:lnTo>
                  <a:pt x="37" y="1153"/>
                </a:lnTo>
                <a:lnTo>
                  <a:pt x="37" y="1153"/>
                </a:lnTo>
                <a:lnTo>
                  <a:pt x="32" y="1151"/>
                </a:lnTo>
                <a:lnTo>
                  <a:pt x="27" y="1150"/>
                </a:lnTo>
                <a:lnTo>
                  <a:pt x="21" y="1151"/>
                </a:lnTo>
                <a:lnTo>
                  <a:pt x="16" y="1151"/>
                </a:lnTo>
                <a:lnTo>
                  <a:pt x="12" y="1152"/>
                </a:lnTo>
                <a:lnTo>
                  <a:pt x="7" y="1152"/>
                </a:lnTo>
                <a:lnTo>
                  <a:pt x="4" y="1151"/>
                </a:lnTo>
                <a:lnTo>
                  <a:pt x="0" y="1148"/>
                </a:lnTo>
                <a:lnTo>
                  <a:pt x="0" y="1148"/>
                </a:lnTo>
                <a:lnTo>
                  <a:pt x="0" y="1140"/>
                </a:lnTo>
                <a:lnTo>
                  <a:pt x="2" y="1134"/>
                </a:lnTo>
                <a:lnTo>
                  <a:pt x="5" y="1129"/>
                </a:lnTo>
                <a:lnTo>
                  <a:pt x="10" y="1123"/>
                </a:lnTo>
                <a:lnTo>
                  <a:pt x="19" y="1112"/>
                </a:lnTo>
                <a:lnTo>
                  <a:pt x="24" y="1107"/>
                </a:lnTo>
                <a:lnTo>
                  <a:pt x="27" y="1101"/>
                </a:lnTo>
                <a:lnTo>
                  <a:pt x="27" y="1101"/>
                </a:lnTo>
                <a:lnTo>
                  <a:pt x="24" y="1101"/>
                </a:lnTo>
                <a:lnTo>
                  <a:pt x="19" y="1101"/>
                </a:lnTo>
                <a:lnTo>
                  <a:pt x="14" y="1099"/>
                </a:lnTo>
                <a:lnTo>
                  <a:pt x="12" y="1097"/>
                </a:lnTo>
                <a:lnTo>
                  <a:pt x="11" y="1095"/>
                </a:lnTo>
                <a:lnTo>
                  <a:pt x="11" y="1095"/>
                </a:lnTo>
                <a:lnTo>
                  <a:pt x="14" y="1086"/>
                </a:lnTo>
                <a:lnTo>
                  <a:pt x="17" y="1078"/>
                </a:lnTo>
                <a:lnTo>
                  <a:pt x="27" y="1064"/>
                </a:lnTo>
                <a:lnTo>
                  <a:pt x="36" y="1051"/>
                </a:lnTo>
                <a:lnTo>
                  <a:pt x="41" y="1044"/>
                </a:lnTo>
                <a:lnTo>
                  <a:pt x="45" y="1036"/>
                </a:lnTo>
                <a:lnTo>
                  <a:pt x="45" y="1036"/>
                </a:lnTo>
                <a:lnTo>
                  <a:pt x="36" y="1036"/>
                </a:lnTo>
                <a:lnTo>
                  <a:pt x="29" y="1036"/>
                </a:lnTo>
                <a:lnTo>
                  <a:pt x="25" y="1035"/>
                </a:lnTo>
                <a:lnTo>
                  <a:pt x="21" y="1034"/>
                </a:lnTo>
                <a:lnTo>
                  <a:pt x="18" y="1031"/>
                </a:lnTo>
                <a:lnTo>
                  <a:pt x="16" y="1027"/>
                </a:lnTo>
                <a:lnTo>
                  <a:pt x="16" y="1027"/>
                </a:lnTo>
                <a:lnTo>
                  <a:pt x="19" y="1020"/>
                </a:lnTo>
                <a:lnTo>
                  <a:pt x="22" y="1014"/>
                </a:lnTo>
                <a:lnTo>
                  <a:pt x="33" y="1004"/>
                </a:lnTo>
                <a:lnTo>
                  <a:pt x="37" y="999"/>
                </a:lnTo>
                <a:lnTo>
                  <a:pt x="42" y="994"/>
                </a:lnTo>
                <a:lnTo>
                  <a:pt x="46" y="987"/>
                </a:lnTo>
                <a:lnTo>
                  <a:pt x="48" y="980"/>
                </a:lnTo>
                <a:lnTo>
                  <a:pt x="48" y="980"/>
                </a:lnTo>
                <a:lnTo>
                  <a:pt x="51" y="980"/>
                </a:lnTo>
                <a:lnTo>
                  <a:pt x="54" y="979"/>
                </a:lnTo>
                <a:lnTo>
                  <a:pt x="55" y="976"/>
                </a:lnTo>
                <a:lnTo>
                  <a:pt x="57" y="975"/>
                </a:lnTo>
                <a:lnTo>
                  <a:pt x="57" y="975"/>
                </a:lnTo>
                <a:lnTo>
                  <a:pt x="72" y="953"/>
                </a:lnTo>
                <a:lnTo>
                  <a:pt x="87" y="932"/>
                </a:lnTo>
                <a:lnTo>
                  <a:pt x="119" y="891"/>
                </a:lnTo>
                <a:lnTo>
                  <a:pt x="135" y="869"/>
                </a:lnTo>
                <a:lnTo>
                  <a:pt x="151" y="849"/>
                </a:lnTo>
                <a:lnTo>
                  <a:pt x="166" y="827"/>
                </a:lnTo>
                <a:lnTo>
                  <a:pt x="180" y="803"/>
                </a:lnTo>
                <a:lnTo>
                  <a:pt x="180" y="803"/>
                </a:lnTo>
                <a:lnTo>
                  <a:pt x="182" y="802"/>
                </a:lnTo>
                <a:lnTo>
                  <a:pt x="184" y="800"/>
                </a:lnTo>
                <a:lnTo>
                  <a:pt x="186" y="799"/>
                </a:lnTo>
                <a:lnTo>
                  <a:pt x="191" y="798"/>
                </a:lnTo>
                <a:lnTo>
                  <a:pt x="191" y="798"/>
                </a:lnTo>
                <a:lnTo>
                  <a:pt x="210" y="766"/>
                </a:lnTo>
                <a:lnTo>
                  <a:pt x="215" y="757"/>
                </a:lnTo>
                <a:lnTo>
                  <a:pt x="221" y="751"/>
                </a:lnTo>
                <a:lnTo>
                  <a:pt x="227" y="743"/>
                </a:lnTo>
                <a:lnTo>
                  <a:pt x="234" y="738"/>
                </a:lnTo>
                <a:lnTo>
                  <a:pt x="234" y="738"/>
                </a:lnTo>
                <a:lnTo>
                  <a:pt x="252" y="708"/>
                </a:lnTo>
                <a:lnTo>
                  <a:pt x="269" y="681"/>
                </a:lnTo>
                <a:lnTo>
                  <a:pt x="304" y="630"/>
                </a:lnTo>
                <a:lnTo>
                  <a:pt x="321" y="603"/>
                </a:lnTo>
                <a:lnTo>
                  <a:pt x="337" y="576"/>
                </a:lnTo>
                <a:lnTo>
                  <a:pt x="353" y="546"/>
                </a:lnTo>
                <a:lnTo>
                  <a:pt x="368" y="514"/>
                </a:lnTo>
                <a:lnTo>
                  <a:pt x="368" y="514"/>
                </a:lnTo>
                <a:lnTo>
                  <a:pt x="372" y="512"/>
                </a:lnTo>
                <a:lnTo>
                  <a:pt x="374" y="511"/>
                </a:lnTo>
                <a:lnTo>
                  <a:pt x="380" y="512"/>
                </a:lnTo>
                <a:lnTo>
                  <a:pt x="380" y="512"/>
                </a:lnTo>
                <a:lnTo>
                  <a:pt x="398" y="484"/>
                </a:lnTo>
                <a:lnTo>
                  <a:pt x="417" y="456"/>
                </a:lnTo>
                <a:lnTo>
                  <a:pt x="436" y="429"/>
                </a:lnTo>
                <a:lnTo>
                  <a:pt x="453" y="402"/>
                </a:lnTo>
                <a:lnTo>
                  <a:pt x="453" y="402"/>
                </a:lnTo>
                <a:lnTo>
                  <a:pt x="456" y="402"/>
                </a:lnTo>
                <a:lnTo>
                  <a:pt x="458" y="403"/>
                </a:lnTo>
                <a:lnTo>
                  <a:pt x="460" y="406"/>
                </a:lnTo>
                <a:lnTo>
                  <a:pt x="464" y="409"/>
                </a:lnTo>
                <a:lnTo>
                  <a:pt x="465" y="410"/>
                </a:lnTo>
                <a:lnTo>
                  <a:pt x="468" y="410"/>
                </a:lnTo>
                <a:lnTo>
                  <a:pt x="468" y="410"/>
                </a:lnTo>
                <a:lnTo>
                  <a:pt x="482" y="408"/>
                </a:lnTo>
                <a:lnTo>
                  <a:pt x="497" y="406"/>
                </a:lnTo>
                <a:lnTo>
                  <a:pt x="513" y="405"/>
                </a:lnTo>
                <a:lnTo>
                  <a:pt x="529" y="405"/>
                </a:lnTo>
                <a:lnTo>
                  <a:pt x="562" y="406"/>
                </a:lnTo>
                <a:lnTo>
                  <a:pt x="595" y="409"/>
                </a:lnTo>
                <a:lnTo>
                  <a:pt x="595" y="409"/>
                </a:lnTo>
                <a:lnTo>
                  <a:pt x="647" y="412"/>
                </a:lnTo>
                <a:lnTo>
                  <a:pt x="698" y="413"/>
                </a:lnTo>
                <a:lnTo>
                  <a:pt x="748" y="415"/>
                </a:lnTo>
                <a:lnTo>
                  <a:pt x="797" y="420"/>
                </a:lnTo>
                <a:lnTo>
                  <a:pt x="797" y="420"/>
                </a:lnTo>
                <a:lnTo>
                  <a:pt x="815" y="424"/>
                </a:lnTo>
                <a:lnTo>
                  <a:pt x="834" y="428"/>
                </a:lnTo>
                <a:lnTo>
                  <a:pt x="878" y="436"/>
                </a:lnTo>
                <a:lnTo>
                  <a:pt x="902" y="440"/>
                </a:lnTo>
                <a:lnTo>
                  <a:pt x="924" y="444"/>
                </a:lnTo>
                <a:lnTo>
                  <a:pt x="948" y="450"/>
                </a:lnTo>
                <a:lnTo>
                  <a:pt x="969" y="456"/>
                </a:lnTo>
                <a:lnTo>
                  <a:pt x="969" y="456"/>
                </a:lnTo>
                <a:lnTo>
                  <a:pt x="985" y="429"/>
                </a:lnTo>
                <a:lnTo>
                  <a:pt x="993" y="414"/>
                </a:lnTo>
                <a:lnTo>
                  <a:pt x="999" y="399"/>
                </a:lnTo>
                <a:lnTo>
                  <a:pt x="999" y="399"/>
                </a:lnTo>
                <a:lnTo>
                  <a:pt x="1002" y="399"/>
                </a:lnTo>
                <a:lnTo>
                  <a:pt x="1004" y="399"/>
                </a:lnTo>
                <a:lnTo>
                  <a:pt x="1005" y="399"/>
                </a:lnTo>
                <a:lnTo>
                  <a:pt x="1008" y="398"/>
                </a:lnTo>
                <a:lnTo>
                  <a:pt x="1008" y="398"/>
                </a:lnTo>
                <a:lnTo>
                  <a:pt x="1026" y="368"/>
                </a:lnTo>
                <a:lnTo>
                  <a:pt x="1043" y="338"/>
                </a:lnTo>
                <a:lnTo>
                  <a:pt x="1061" y="308"/>
                </a:lnTo>
                <a:lnTo>
                  <a:pt x="1079" y="278"/>
                </a:lnTo>
                <a:lnTo>
                  <a:pt x="1079" y="278"/>
                </a:lnTo>
                <a:close/>
                <a:moveTo>
                  <a:pt x="1042" y="789"/>
                </a:moveTo>
                <a:lnTo>
                  <a:pt x="1042" y="789"/>
                </a:lnTo>
                <a:lnTo>
                  <a:pt x="1046" y="778"/>
                </a:lnTo>
                <a:lnTo>
                  <a:pt x="1049" y="769"/>
                </a:lnTo>
                <a:lnTo>
                  <a:pt x="1056" y="748"/>
                </a:lnTo>
                <a:lnTo>
                  <a:pt x="1056" y="748"/>
                </a:lnTo>
                <a:lnTo>
                  <a:pt x="1063" y="726"/>
                </a:lnTo>
                <a:lnTo>
                  <a:pt x="1066" y="714"/>
                </a:lnTo>
                <a:lnTo>
                  <a:pt x="1067" y="710"/>
                </a:lnTo>
                <a:lnTo>
                  <a:pt x="1066" y="709"/>
                </a:lnTo>
                <a:lnTo>
                  <a:pt x="1066" y="709"/>
                </a:lnTo>
                <a:lnTo>
                  <a:pt x="1069" y="708"/>
                </a:lnTo>
                <a:lnTo>
                  <a:pt x="1070" y="706"/>
                </a:lnTo>
                <a:lnTo>
                  <a:pt x="1073" y="700"/>
                </a:lnTo>
                <a:lnTo>
                  <a:pt x="1075" y="692"/>
                </a:lnTo>
                <a:lnTo>
                  <a:pt x="1076" y="684"/>
                </a:lnTo>
                <a:lnTo>
                  <a:pt x="1076" y="684"/>
                </a:lnTo>
                <a:lnTo>
                  <a:pt x="1114" y="609"/>
                </a:lnTo>
                <a:lnTo>
                  <a:pt x="1152" y="535"/>
                </a:lnTo>
                <a:lnTo>
                  <a:pt x="1152" y="535"/>
                </a:lnTo>
                <a:lnTo>
                  <a:pt x="1156" y="533"/>
                </a:lnTo>
                <a:lnTo>
                  <a:pt x="1160" y="532"/>
                </a:lnTo>
                <a:lnTo>
                  <a:pt x="1163" y="531"/>
                </a:lnTo>
                <a:lnTo>
                  <a:pt x="1166" y="528"/>
                </a:lnTo>
                <a:lnTo>
                  <a:pt x="1166" y="528"/>
                </a:lnTo>
                <a:lnTo>
                  <a:pt x="1176" y="511"/>
                </a:lnTo>
                <a:lnTo>
                  <a:pt x="1185" y="495"/>
                </a:lnTo>
                <a:lnTo>
                  <a:pt x="1207" y="464"/>
                </a:lnTo>
                <a:lnTo>
                  <a:pt x="1207" y="464"/>
                </a:lnTo>
                <a:lnTo>
                  <a:pt x="1220" y="412"/>
                </a:lnTo>
                <a:lnTo>
                  <a:pt x="1229" y="359"/>
                </a:lnTo>
                <a:lnTo>
                  <a:pt x="1233" y="332"/>
                </a:lnTo>
                <a:lnTo>
                  <a:pt x="1238" y="304"/>
                </a:lnTo>
                <a:lnTo>
                  <a:pt x="1240" y="277"/>
                </a:lnTo>
                <a:lnTo>
                  <a:pt x="1242" y="249"/>
                </a:lnTo>
                <a:lnTo>
                  <a:pt x="1243" y="223"/>
                </a:lnTo>
                <a:lnTo>
                  <a:pt x="1243" y="195"/>
                </a:lnTo>
                <a:lnTo>
                  <a:pt x="1241" y="168"/>
                </a:lnTo>
                <a:lnTo>
                  <a:pt x="1239" y="142"/>
                </a:lnTo>
                <a:lnTo>
                  <a:pt x="1236" y="116"/>
                </a:lnTo>
                <a:lnTo>
                  <a:pt x="1230" y="90"/>
                </a:lnTo>
                <a:lnTo>
                  <a:pt x="1224" y="65"/>
                </a:lnTo>
                <a:lnTo>
                  <a:pt x="1216" y="41"/>
                </a:lnTo>
                <a:lnTo>
                  <a:pt x="1216" y="41"/>
                </a:lnTo>
                <a:lnTo>
                  <a:pt x="1210" y="54"/>
                </a:lnTo>
                <a:lnTo>
                  <a:pt x="1205" y="66"/>
                </a:lnTo>
                <a:lnTo>
                  <a:pt x="1196" y="92"/>
                </a:lnTo>
                <a:lnTo>
                  <a:pt x="1188" y="119"/>
                </a:lnTo>
                <a:lnTo>
                  <a:pt x="1181" y="143"/>
                </a:lnTo>
                <a:lnTo>
                  <a:pt x="1181" y="143"/>
                </a:lnTo>
                <a:lnTo>
                  <a:pt x="1176" y="154"/>
                </a:lnTo>
                <a:lnTo>
                  <a:pt x="1169" y="164"/>
                </a:lnTo>
                <a:lnTo>
                  <a:pt x="1157" y="183"/>
                </a:lnTo>
                <a:lnTo>
                  <a:pt x="1157" y="183"/>
                </a:lnTo>
                <a:lnTo>
                  <a:pt x="1155" y="187"/>
                </a:lnTo>
                <a:lnTo>
                  <a:pt x="1154" y="192"/>
                </a:lnTo>
                <a:lnTo>
                  <a:pt x="1153" y="196"/>
                </a:lnTo>
                <a:lnTo>
                  <a:pt x="1152" y="199"/>
                </a:lnTo>
                <a:lnTo>
                  <a:pt x="1152" y="199"/>
                </a:lnTo>
                <a:lnTo>
                  <a:pt x="1147" y="206"/>
                </a:lnTo>
                <a:lnTo>
                  <a:pt x="1141" y="212"/>
                </a:lnTo>
                <a:lnTo>
                  <a:pt x="1136" y="217"/>
                </a:lnTo>
                <a:lnTo>
                  <a:pt x="1131" y="224"/>
                </a:lnTo>
                <a:lnTo>
                  <a:pt x="1131" y="224"/>
                </a:lnTo>
                <a:lnTo>
                  <a:pt x="1101" y="270"/>
                </a:lnTo>
                <a:lnTo>
                  <a:pt x="1101" y="270"/>
                </a:lnTo>
                <a:lnTo>
                  <a:pt x="1091" y="285"/>
                </a:lnTo>
                <a:lnTo>
                  <a:pt x="1082" y="301"/>
                </a:lnTo>
                <a:lnTo>
                  <a:pt x="1074" y="316"/>
                </a:lnTo>
                <a:lnTo>
                  <a:pt x="1066" y="332"/>
                </a:lnTo>
                <a:lnTo>
                  <a:pt x="1066" y="332"/>
                </a:lnTo>
                <a:lnTo>
                  <a:pt x="1053" y="349"/>
                </a:lnTo>
                <a:lnTo>
                  <a:pt x="1041" y="366"/>
                </a:lnTo>
                <a:lnTo>
                  <a:pt x="1029" y="384"/>
                </a:lnTo>
                <a:lnTo>
                  <a:pt x="1017" y="404"/>
                </a:lnTo>
                <a:lnTo>
                  <a:pt x="996" y="442"/>
                </a:lnTo>
                <a:lnTo>
                  <a:pt x="984" y="461"/>
                </a:lnTo>
                <a:lnTo>
                  <a:pt x="972" y="480"/>
                </a:lnTo>
                <a:lnTo>
                  <a:pt x="972" y="480"/>
                </a:lnTo>
                <a:lnTo>
                  <a:pt x="973" y="482"/>
                </a:lnTo>
                <a:lnTo>
                  <a:pt x="973" y="484"/>
                </a:lnTo>
                <a:lnTo>
                  <a:pt x="972" y="487"/>
                </a:lnTo>
                <a:lnTo>
                  <a:pt x="971" y="490"/>
                </a:lnTo>
                <a:lnTo>
                  <a:pt x="970" y="493"/>
                </a:lnTo>
                <a:lnTo>
                  <a:pt x="971" y="496"/>
                </a:lnTo>
                <a:lnTo>
                  <a:pt x="971" y="496"/>
                </a:lnTo>
                <a:lnTo>
                  <a:pt x="947" y="533"/>
                </a:lnTo>
                <a:lnTo>
                  <a:pt x="922" y="572"/>
                </a:lnTo>
                <a:lnTo>
                  <a:pt x="910" y="591"/>
                </a:lnTo>
                <a:lnTo>
                  <a:pt x="899" y="610"/>
                </a:lnTo>
                <a:lnTo>
                  <a:pt x="889" y="631"/>
                </a:lnTo>
                <a:lnTo>
                  <a:pt x="880" y="650"/>
                </a:lnTo>
                <a:lnTo>
                  <a:pt x="880" y="650"/>
                </a:lnTo>
                <a:lnTo>
                  <a:pt x="884" y="669"/>
                </a:lnTo>
                <a:lnTo>
                  <a:pt x="890" y="686"/>
                </a:lnTo>
                <a:lnTo>
                  <a:pt x="896" y="703"/>
                </a:lnTo>
                <a:lnTo>
                  <a:pt x="902" y="720"/>
                </a:lnTo>
                <a:lnTo>
                  <a:pt x="902" y="720"/>
                </a:lnTo>
                <a:lnTo>
                  <a:pt x="909" y="752"/>
                </a:lnTo>
                <a:lnTo>
                  <a:pt x="913" y="783"/>
                </a:lnTo>
                <a:lnTo>
                  <a:pt x="917" y="814"/>
                </a:lnTo>
                <a:lnTo>
                  <a:pt x="919" y="845"/>
                </a:lnTo>
                <a:lnTo>
                  <a:pt x="919" y="877"/>
                </a:lnTo>
                <a:lnTo>
                  <a:pt x="918" y="908"/>
                </a:lnTo>
                <a:lnTo>
                  <a:pt x="914" y="971"/>
                </a:lnTo>
                <a:lnTo>
                  <a:pt x="910" y="1036"/>
                </a:lnTo>
                <a:lnTo>
                  <a:pt x="908" y="1069"/>
                </a:lnTo>
                <a:lnTo>
                  <a:pt x="907" y="1103"/>
                </a:lnTo>
                <a:lnTo>
                  <a:pt x="907" y="1136"/>
                </a:lnTo>
                <a:lnTo>
                  <a:pt x="908" y="1171"/>
                </a:lnTo>
                <a:lnTo>
                  <a:pt x="910" y="1207"/>
                </a:lnTo>
                <a:lnTo>
                  <a:pt x="913" y="1242"/>
                </a:lnTo>
                <a:lnTo>
                  <a:pt x="913" y="1242"/>
                </a:lnTo>
                <a:lnTo>
                  <a:pt x="936" y="1140"/>
                </a:lnTo>
                <a:lnTo>
                  <a:pt x="947" y="1091"/>
                </a:lnTo>
                <a:lnTo>
                  <a:pt x="958" y="1043"/>
                </a:lnTo>
                <a:lnTo>
                  <a:pt x="971" y="996"/>
                </a:lnTo>
                <a:lnTo>
                  <a:pt x="985" y="950"/>
                </a:lnTo>
                <a:lnTo>
                  <a:pt x="999" y="903"/>
                </a:lnTo>
                <a:lnTo>
                  <a:pt x="1015" y="857"/>
                </a:lnTo>
                <a:lnTo>
                  <a:pt x="1015" y="857"/>
                </a:lnTo>
                <a:lnTo>
                  <a:pt x="1017" y="854"/>
                </a:lnTo>
                <a:lnTo>
                  <a:pt x="1016" y="852"/>
                </a:lnTo>
                <a:lnTo>
                  <a:pt x="1014" y="850"/>
                </a:lnTo>
                <a:lnTo>
                  <a:pt x="1014" y="849"/>
                </a:lnTo>
                <a:lnTo>
                  <a:pt x="1013" y="848"/>
                </a:lnTo>
                <a:lnTo>
                  <a:pt x="1013" y="848"/>
                </a:lnTo>
                <a:lnTo>
                  <a:pt x="1018" y="849"/>
                </a:lnTo>
                <a:lnTo>
                  <a:pt x="1020" y="848"/>
                </a:lnTo>
                <a:lnTo>
                  <a:pt x="1020" y="844"/>
                </a:lnTo>
                <a:lnTo>
                  <a:pt x="1020" y="844"/>
                </a:lnTo>
                <a:lnTo>
                  <a:pt x="1030" y="821"/>
                </a:lnTo>
                <a:lnTo>
                  <a:pt x="1034" y="809"/>
                </a:lnTo>
                <a:lnTo>
                  <a:pt x="1039" y="798"/>
                </a:lnTo>
                <a:lnTo>
                  <a:pt x="1039" y="798"/>
                </a:lnTo>
                <a:lnTo>
                  <a:pt x="1038" y="797"/>
                </a:lnTo>
                <a:lnTo>
                  <a:pt x="1038" y="796"/>
                </a:lnTo>
                <a:lnTo>
                  <a:pt x="1036" y="798"/>
                </a:lnTo>
                <a:lnTo>
                  <a:pt x="1035" y="800"/>
                </a:lnTo>
                <a:lnTo>
                  <a:pt x="1035" y="800"/>
                </a:lnTo>
                <a:lnTo>
                  <a:pt x="1034" y="798"/>
                </a:lnTo>
                <a:lnTo>
                  <a:pt x="1034" y="798"/>
                </a:lnTo>
                <a:lnTo>
                  <a:pt x="1034" y="796"/>
                </a:lnTo>
                <a:lnTo>
                  <a:pt x="1035" y="794"/>
                </a:lnTo>
                <a:lnTo>
                  <a:pt x="1039" y="793"/>
                </a:lnTo>
                <a:lnTo>
                  <a:pt x="1042" y="792"/>
                </a:lnTo>
                <a:lnTo>
                  <a:pt x="1042" y="791"/>
                </a:lnTo>
                <a:lnTo>
                  <a:pt x="1042" y="789"/>
                </a:lnTo>
                <a:lnTo>
                  <a:pt x="1042" y="789"/>
                </a:lnTo>
                <a:close/>
                <a:moveTo>
                  <a:pt x="1666" y="178"/>
                </a:moveTo>
                <a:lnTo>
                  <a:pt x="1666" y="178"/>
                </a:lnTo>
                <a:lnTo>
                  <a:pt x="1650" y="190"/>
                </a:lnTo>
                <a:lnTo>
                  <a:pt x="1634" y="201"/>
                </a:lnTo>
                <a:lnTo>
                  <a:pt x="1617" y="212"/>
                </a:lnTo>
                <a:lnTo>
                  <a:pt x="1599" y="222"/>
                </a:lnTo>
                <a:lnTo>
                  <a:pt x="1599" y="222"/>
                </a:lnTo>
                <a:lnTo>
                  <a:pt x="1572" y="231"/>
                </a:lnTo>
                <a:lnTo>
                  <a:pt x="1545" y="242"/>
                </a:lnTo>
                <a:lnTo>
                  <a:pt x="1520" y="254"/>
                </a:lnTo>
                <a:lnTo>
                  <a:pt x="1496" y="264"/>
                </a:lnTo>
                <a:lnTo>
                  <a:pt x="1471" y="277"/>
                </a:lnTo>
                <a:lnTo>
                  <a:pt x="1449" y="290"/>
                </a:lnTo>
                <a:lnTo>
                  <a:pt x="1426" y="303"/>
                </a:lnTo>
                <a:lnTo>
                  <a:pt x="1405" y="316"/>
                </a:lnTo>
                <a:lnTo>
                  <a:pt x="1405" y="316"/>
                </a:lnTo>
                <a:lnTo>
                  <a:pt x="1374" y="337"/>
                </a:lnTo>
                <a:lnTo>
                  <a:pt x="1344" y="360"/>
                </a:lnTo>
                <a:lnTo>
                  <a:pt x="1287" y="407"/>
                </a:lnTo>
                <a:lnTo>
                  <a:pt x="1287" y="407"/>
                </a:lnTo>
                <a:lnTo>
                  <a:pt x="1259" y="431"/>
                </a:lnTo>
                <a:lnTo>
                  <a:pt x="1245" y="443"/>
                </a:lnTo>
                <a:lnTo>
                  <a:pt x="1232" y="457"/>
                </a:lnTo>
                <a:lnTo>
                  <a:pt x="1221" y="470"/>
                </a:lnTo>
                <a:lnTo>
                  <a:pt x="1209" y="485"/>
                </a:lnTo>
                <a:lnTo>
                  <a:pt x="1198" y="500"/>
                </a:lnTo>
                <a:lnTo>
                  <a:pt x="1187" y="515"/>
                </a:lnTo>
                <a:lnTo>
                  <a:pt x="1187" y="515"/>
                </a:lnTo>
                <a:lnTo>
                  <a:pt x="1167" y="547"/>
                </a:lnTo>
                <a:lnTo>
                  <a:pt x="1147" y="577"/>
                </a:lnTo>
                <a:lnTo>
                  <a:pt x="1147" y="577"/>
                </a:lnTo>
                <a:lnTo>
                  <a:pt x="1139" y="589"/>
                </a:lnTo>
                <a:lnTo>
                  <a:pt x="1133" y="602"/>
                </a:lnTo>
                <a:lnTo>
                  <a:pt x="1120" y="629"/>
                </a:lnTo>
                <a:lnTo>
                  <a:pt x="1099" y="681"/>
                </a:lnTo>
                <a:lnTo>
                  <a:pt x="1099" y="681"/>
                </a:lnTo>
                <a:lnTo>
                  <a:pt x="1087" y="710"/>
                </a:lnTo>
                <a:lnTo>
                  <a:pt x="1075" y="740"/>
                </a:lnTo>
                <a:lnTo>
                  <a:pt x="1055" y="799"/>
                </a:lnTo>
                <a:lnTo>
                  <a:pt x="1033" y="858"/>
                </a:lnTo>
                <a:lnTo>
                  <a:pt x="1012" y="918"/>
                </a:lnTo>
                <a:lnTo>
                  <a:pt x="1012" y="918"/>
                </a:lnTo>
                <a:lnTo>
                  <a:pt x="999" y="952"/>
                </a:lnTo>
                <a:lnTo>
                  <a:pt x="988" y="986"/>
                </a:lnTo>
                <a:lnTo>
                  <a:pt x="978" y="1021"/>
                </a:lnTo>
                <a:lnTo>
                  <a:pt x="968" y="1058"/>
                </a:lnTo>
                <a:lnTo>
                  <a:pt x="950" y="1130"/>
                </a:lnTo>
                <a:lnTo>
                  <a:pt x="932" y="1203"/>
                </a:lnTo>
                <a:lnTo>
                  <a:pt x="932" y="1203"/>
                </a:lnTo>
                <a:lnTo>
                  <a:pt x="933" y="1209"/>
                </a:lnTo>
                <a:lnTo>
                  <a:pt x="933" y="1215"/>
                </a:lnTo>
                <a:lnTo>
                  <a:pt x="930" y="1227"/>
                </a:lnTo>
                <a:lnTo>
                  <a:pt x="929" y="1233"/>
                </a:lnTo>
                <a:lnTo>
                  <a:pt x="928" y="1239"/>
                </a:lnTo>
                <a:lnTo>
                  <a:pt x="928" y="1244"/>
                </a:lnTo>
                <a:lnTo>
                  <a:pt x="929" y="1250"/>
                </a:lnTo>
                <a:lnTo>
                  <a:pt x="929" y="1250"/>
                </a:lnTo>
                <a:lnTo>
                  <a:pt x="935" y="1236"/>
                </a:lnTo>
                <a:lnTo>
                  <a:pt x="939" y="1222"/>
                </a:lnTo>
                <a:lnTo>
                  <a:pt x="942" y="1215"/>
                </a:lnTo>
                <a:lnTo>
                  <a:pt x="947" y="1210"/>
                </a:lnTo>
                <a:lnTo>
                  <a:pt x="951" y="1206"/>
                </a:lnTo>
                <a:lnTo>
                  <a:pt x="956" y="1201"/>
                </a:lnTo>
                <a:lnTo>
                  <a:pt x="956" y="1201"/>
                </a:lnTo>
                <a:lnTo>
                  <a:pt x="974" y="1172"/>
                </a:lnTo>
                <a:lnTo>
                  <a:pt x="993" y="1142"/>
                </a:lnTo>
                <a:lnTo>
                  <a:pt x="1013" y="1115"/>
                </a:lnTo>
                <a:lnTo>
                  <a:pt x="1023" y="1102"/>
                </a:lnTo>
                <a:lnTo>
                  <a:pt x="1033" y="1090"/>
                </a:lnTo>
                <a:lnTo>
                  <a:pt x="1033" y="1090"/>
                </a:lnTo>
                <a:lnTo>
                  <a:pt x="1045" y="1077"/>
                </a:lnTo>
                <a:lnTo>
                  <a:pt x="1057" y="1065"/>
                </a:lnTo>
                <a:lnTo>
                  <a:pt x="1071" y="1053"/>
                </a:lnTo>
                <a:lnTo>
                  <a:pt x="1082" y="1040"/>
                </a:lnTo>
                <a:lnTo>
                  <a:pt x="1082" y="1040"/>
                </a:lnTo>
                <a:lnTo>
                  <a:pt x="1105" y="1013"/>
                </a:lnTo>
                <a:lnTo>
                  <a:pt x="1117" y="1000"/>
                </a:lnTo>
                <a:lnTo>
                  <a:pt x="1129" y="988"/>
                </a:lnTo>
                <a:lnTo>
                  <a:pt x="1129" y="988"/>
                </a:lnTo>
                <a:lnTo>
                  <a:pt x="1168" y="956"/>
                </a:lnTo>
                <a:lnTo>
                  <a:pt x="1210" y="924"/>
                </a:lnTo>
                <a:lnTo>
                  <a:pt x="1230" y="909"/>
                </a:lnTo>
                <a:lnTo>
                  <a:pt x="1253" y="895"/>
                </a:lnTo>
                <a:lnTo>
                  <a:pt x="1275" y="881"/>
                </a:lnTo>
                <a:lnTo>
                  <a:pt x="1298" y="868"/>
                </a:lnTo>
                <a:lnTo>
                  <a:pt x="1321" y="857"/>
                </a:lnTo>
                <a:lnTo>
                  <a:pt x="1347" y="846"/>
                </a:lnTo>
                <a:lnTo>
                  <a:pt x="1372" y="837"/>
                </a:lnTo>
                <a:lnTo>
                  <a:pt x="1398" y="829"/>
                </a:lnTo>
                <a:lnTo>
                  <a:pt x="1426" y="822"/>
                </a:lnTo>
                <a:lnTo>
                  <a:pt x="1454" y="818"/>
                </a:lnTo>
                <a:lnTo>
                  <a:pt x="1484" y="815"/>
                </a:lnTo>
                <a:lnTo>
                  <a:pt x="1515" y="814"/>
                </a:lnTo>
                <a:lnTo>
                  <a:pt x="1515" y="814"/>
                </a:lnTo>
                <a:lnTo>
                  <a:pt x="1518" y="783"/>
                </a:lnTo>
                <a:lnTo>
                  <a:pt x="1524" y="753"/>
                </a:lnTo>
                <a:lnTo>
                  <a:pt x="1529" y="723"/>
                </a:lnTo>
                <a:lnTo>
                  <a:pt x="1535" y="693"/>
                </a:lnTo>
                <a:lnTo>
                  <a:pt x="1542" y="664"/>
                </a:lnTo>
                <a:lnTo>
                  <a:pt x="1550" y="634"/>
                </a:lnTo>
                <a:lnTo>
                  <a:pt x="1568" y="572"/>
                </a:lnTo>
                <a:lnTo>
                  <a:pt x="1568" y="572"/>
                </a:lnTo>
                <a:lnTo>
                  <a:pt x="1579" y="536"/>
                </a:lnTo>
                <a:lnTo>
                  <a:pt x="1592" y="501"/>
                </a:lnTo>
                <a:lnTo>
                  <a:pt x="1618" y="431"/>
                </a:lnTo>
                <a:lnTo>
                  <a:pt x="1618" y="431"/>
                </a:lnTo>
                <a:lnTo>
                  <a:pt x="1625" y="413"/>
                </a:lnTo>
                <a:lnTo>
                  <a:pt x="1633" y="394"/>
                </a:lnTo>
                <a:lnTo>
                  <a:pt x="1650" y="358"/>
                </a:lnTo>
                <a:lnTo>
                  <a:pt x="1668" y="320"/>
                </a:lnTo>
                <a:lnTo>
                  <a:pt x="1684" y="283"/>
                </a:lnTo>
                <a:lnTo>
                  <a:pt x="1691" y="263"/>
                </a:lnTo>
                <a:lnTo>
                  <a:pt x="1697" y="244"/>
                </a:lnTo>
                <a:lnTo>
                  <a:pt x="1701" y="225"/>
                </a:lnTo>
                <a:lnTo>
                  <a:pt x="1705" y="206"/>
                </a:lnTo>
                <a:lnTo>
                  <a:pt x="1707" y="186"/>
                </a:lnTo>
                <a:lnTo>
                  <a:pt x="1707" y="166"/>
                </a:lnTo>
                <a:lnTo>
                  <a:pt x="1705" y="147"/>
                </a:lnTo>
                <a:lnTo>
                  <a:pt x="1699" y="126"/>
                </a:lnTo>
                <a:lnTo>
                  <a:pt x="1699" y="126"/>
                </a:lnTo>
                <a:lnTo>
                  <a:pt x="1699" y="124"/>
                </a:lnTo>
                <a:lnTo>
                  <a:pt x="1698" y="124"/>
                </a:lnTo>
                <a:lnTo>
                  <a:pt x="1698" y="124"/>
                </a:lnTo>
                <a:lnTo>
                  <a:pt x="1695" y="132"/>
                </a:lnTo>
                <a:lnTo>
                  <a:pt x="1691" y="139"/>
                </a:lnTo>
                <a:lnTo>
                  <a:pt x="1682" y="151"/>
                </a:lnTo>
                <a:lnTo>
                  <a:pt x="1674" y="164"/>
                </a:lnTo>
                <a:lnTo>
                  <a:pt x="1669" y="170"/>
                </a:lnTo>
                <a:lnTo>
                  <a:pt x="1666" y="178"/>
                </a:lnTo>
                <a:lnTo>
                  <a:pt x="1666" y="178"/>
                </a:lnTo>
                <a:close/>
                <a:moveTo>
                  <a:pt x="1717" y="151"/>
                </a:moveTo>
                <a:lnTo>
                  <a:pt x="1717" y="151"/>
                </a:lnTo>
                <a:lnTo>
                  <a:pt x="1720" y="170"/>
                </a:lnTo>
                <a:lnTo>
                  <a:pt x="1720" y="188"/>
                </a:lnTo>
                <a:lnTo>
                  <a:pt x="1718" y="206"/>
                </a:lnTo>
                <a:lnTo>
                  <a:pt x="1716" y="223"/>
                </a:lnTo>
                <a:lnTo>
                  <a:pt x="1713" y="240"/>
                </a:lnTo>
                <a:lnTo>
                  <a:pt x="1709" y="256"/>
                </a:lnTo>
                <a:lnTo>
                  <a:pt x="1703" y="272"/>
                </a:lnTo>
                <a:lnTo>
                  <a:pt x="1698" y="287"/>
                </a:lnTo>
                <a:lnTo>
                  <a:pt x="1685" y="318"/>
                </a:lnTo>
                <a:lnTo>
                  <a:pt x="1670" y="347"/>
                </a:lnTo>
                <a:lnTo>
                  <a:pt x="1655" y="377"/>
                </a:lnTo>
                <a:lnTo>
                  <a:pt x="1641" y="407"/>
                </a:lnTo>
                <a:lnTo>
                  <a:pt x="1641" y="407"/>
                </a:lnTo>
                <a:lnTo>
                  <a:pt x="1632" y="430"/>
                </a:lnTo>
                <a:lnTo>
                  <a:pt x="1623" y="454"/>
                </a:lnTo>
                <a:lnTo>
                  <a:pt x="1607" y="503"/>
                </a:lnTo>
                <a:lnTo>
                  <a:pt x="1607" y="503"/>
                </a:lnTo>
                <a:lnTo>
                  <a:pt x="1581" y="580"/>
                </a:lnTo>
                <a:lnTo>
                  <a:pt x="1570" y="620"/>
                </a:lnTo>
                <a:lnTo>
                  <a:pt x="1558" y="660"/>
                </a:lnTo>
                <a:lnTo>
                  <a:pt x="1547" y="700"/>
                </a:lnTo>
                <a:lnTo>
                  <a:pt x="1539" y="742"/>
                </a:lnTo>
                <a:lnTo>
                  <a:pt x="1531" y="785"/>
                </a:lnTo>
                <a:lnTo>
                  <a:pt x="1526" y="829"/>
                </a:lnTo>
                <a:lnTo>
                  <a:pt x="1526" y="829"/>
                </a:lnTo>
                <a:lnTo>
                  <a:pt x="1498" y="830"/>
                </a:lnTo>
                <a:lnTo>
                  <a:pt x="1470" y="831"/>
                </a:lnTo>
                <a:lnTo>
                  <a:pt x="1417" y="833"/>
                </a:lnTo>
                <a:lnTo>
                  <a:pt x="1417" y="833"/>
                </a:lnTo>
                <a:lnTo>
                  <a:pt x="1391" y="842"/>
                </a:lnTo>
                <a:lnTo>
                  <a:pt x="1365" y="851"/>
                </a:lnTo>
                <a:lnTo>
                  <a:pt x="1339" y="862"/>
                </a:lnTo>
                <a:lnTo>
                  <a:pt x="1315" y="874"/>
                </a:lnTo>
                <a:lnTo>
                  <a:pt x="1291" y="887"/>
                </a:lnTo>
                <a:lnTo>
                  <a:pt x="1268" y="899"/>
                </a:lnTo>
                <a:lnTo>
                  <a:pt x="1245" y="913"/>
                </a:lnTo>
                <a:lnTo>
                  <a:pt x="1223" y="927"/>
                </a:lnTo>
                <a:lnTo>
                  <a:pt x="1223" y="927"/>
                </a:lnTo>
                <a:lnTo>
                  <a:pt x="1207" y="940"/>
                </a:lnTo>
                <a:lnTo>
                  <a:pt x="1192" y="954"/>
                </a:lnTo>
                <a:lnTo>
                  <a:pt x="1165" y="980"/>
                </a:lnTo>
                <a:lnTo>
                  <a:pt x="1165" y="980"/>
                </a:lnTo>
                <a:lnTo>
                  <a:pt x="1154" y="987"/>
                </a:lnTo>
                <a:lnTo>
                  <a:pt x="1145" y="995"/>
                </a:lnTo>
                <a:lnTo>
                  <a:pt x="1135" y="1001"/>
                </a:lnTo>
                <a:lnTo>
                  <a:pt x="1125" y="1010"/>
                </a:lnTo>
                <a:lnTo>
                  <a:pt x="1125" y="1010"/>
                </a:lnTo>
                <a:lnTo>
                  <a:pt x="1117" y="1018"/>
                </a:lnTo>
                <a:lnTo>
                  <a:pt x="1108" y="1028"/>
                </a:lnTo>
                <a:lnTo>
                  <a:pt x="1091" y="1047"/>
                </a:lnTo>
                <a:lnTo>
                  <a:pt x="1091" y="1047"/>
                </a:lnTo>
                <a:lnTo>
                  <a:pt x="1056" y="1082"/>
                </a:lnTo>
                <a:lnTo>
                  <a:pt x="1039" y="1101"/>
                </a:lnTo>
                <a:lnTo>
                  <a:pt x="1023" y="1120"/>
                </a:lnTo>
                <a:lnTo>
                  <a:pt x="1023" y="1120"/>
                </a:lnTo>
                <a:lnTo>
                  <a:pt x="1008" y="1140"/>
                </a:lnTo>
                <a:lnTo>
                  <a:pt x="993" y="1161"/>
                </a:lnTo>
                <a:lnTo>
                  <a:pt x="979" y="1182"/>
                </a:lnTo>
                <a:lnTo>
                  <a:pt x="965" y="1205"/>
                </a:lnTo>
                <a:lnTo>
                  <a:pt x="952" y="1226"/>
                </a:lnTo>
                <a:lnTo>
                  <a:pt x="940" y="1250"/>
                </a:lnTo>
                <a:lnTo>
                  <a:pt x="928" y="1272"/>
                </a:lnTo>
                <a:lnTo>
                  <a:pt x="918" y="1296"/>
                </a:lnTo>
                <a:lnTo>
                  <a:pt x="918" y="1296"/>
                </a:lnTo>
                <a:lnTo>
                  <a:pt x="923" y="1290"/>
                </a:lnTo>
                <a:lnTo>
                  <a:pt x="928" y="1284"/>
                </a:lnTo>
                <a:lnTo>
                  <a:pt x="933" y="1275"/>
                </a:lnTo>
                <a:lnTo>
                  <a:pt x="937" y="1268"/>
                </a:lnTo>
                <a:lnTo>
                  <a:pt x="944" y="1251"/>
                </a:lnTo>
                <a:lnTo>
                  <a:pt x="953" y="1233"/>
                </a:lnTo>
                <a:lnTo>
                  <a:pt x="953" y="1233"/>
                </a:lnTo>
                <a:lnTo>
                  <a:pt x="959" y="1225"/>
                </a:lnTo>
                <a:lnTo>
                  <a:pt x="967" y="1216"/>
                </a:lnTo>
                <a:lnTo>
                  <a:pt x="975" y="1208"/>
                </a:lnTo>
                <a:lnTo>
                  <a:pt x="983" y="1200"/>
                </a:lnTo>
                <a:lnTo>
                  <a:pt x="983" y="1200"/>
                </a:lnTo>
                <a:lnTo>
                  <a:pt x="998" y="1179"/>
                </a:lnTo>
                <a:lnTo>
                  <a:pt x="1013" y="1157"/>
                </a:lnTo>
                <a:lnTo>
                  <a:pt x="1013" y="1157"/>
                </a:lnTo>
                <a:lnTo>
                  <a:pt x="1020" y="1147"/>
                </a:lnTo>
                <a:lnTo>
                  <a:pt x="1028" y="1136"/>
                </a:lnTo>
                <a:lnTo>
                  <a:pt x="1032" y="1131"/>
                </a:lnTo>
                <a:lnTo>
                  <a:pt x="1036" y="1126"/>
                </a:lnTo>
                <a:lnTo>
                  <a:pt x="1042" y="1123"/>
                </a:lnTo>
                <a:lnTo>
                  <a:pt x="1047" y="1121"/>
                </a:lnTo>
                <a:lnTo>
                  <a:pt x="1047" y="1121"/>
                </a:lnTo>
                <a:lnTo>
                  <a:pt x="1038" y="1138"/>
                </a:lnTo>
                <a:lnTo>
                  <a:pt x="1027" y="1153"/>
                </a:lnTo>
                <a:lnTo>
                  <a:pt x="1003" y="1184"/>
                </a:lnTo>
                <a:lnTo>
                  <a:pt x="980" y="1214"/>
                </a:lnTo>
                <a:lnTo>
                  <a:pt x="969" y="1230"/>
                </a:lnTo>
                <a:lnTo>
                  <a:pt x="960" y="1246"/>
                </a:lnTo>
                <a:lnTo>
                  <a:pt x="960" y="1246"/>
                </a:lnTo>
                <a:lnTo>
                  <a:pt x="954" y="1257"/>
                </a:lnTo>
                <a:lnTo>
                  <a:pt x="949" y="1270"/>
                </a:lnTo>
                <a:lnTo>
                  <a:pt x="943" y="1282"/>
                </a:lnTo>
                <a:lnTo>
                  <a:pt x="940" y="1294"/>
                </a:lnTo>
                <a:lnTo>
                  <a:pt x="940" y="1294"/>
                </a:lnTo>
                <a:lnTo>
                  <a:pt x="945" y="1293"/>
                </a:lnTo>
                <a:lnTo>
                  <a:pt x="951" y="1292"/>
                </a:lnTo>
                <a:lnTo>
                  <a:pt x="956" y="1291"/>
                </a:lnTo>
                <a:lnTo>
                  <a:pt x="961" y="1290"/>
                </a:lnTo>
                <a:lnTo>
                  <a:pt x="961" y="1290"/>
                </a:lnTo>
                <a:lnTo>
                  <a:pt x="1012" y="1221"/>
                </a:lnTo>
                <a:lnTo>
                  <a:pt x="1038" y="1186"/>
                </a:lnTo>
                <a:lnTo>
                  <a:pt x="1064" y="1152"/>
                </a:lnTo>
                <a:lnTo>
                  <a:pt x="1091" y="1118"/>
                </a:lnTo>
                <a:lnTo>
                  <a:pt x="1119" y="1086"/>
                </a:lnTo>
                <a:lnTo>
                  <a:pt x="1147" y="1055"/>
                </a:lnTo>
                <a:lnTo>
                  <a:pt x="1177" y="1024"/>
                </a:lnTo>
                <a:lnTo>
                  <a:pt x="1177" y="1024"/>
                </a:lnTo>
                <a:lnTo>
                  <a:pt x="1181" y="1024"/>
                </a:lnTo>
                <a:lnTo>
                  <a:pt x="1184" y="1023"/>
                </a:lnTo>
                <a:lnTo>
                  <a:pt x="1190" y="1020"/>
                </a:lnTo>
                <a:lnTo>
                  <a:pt x="1190" y="1020"/>
                </a:lnTo>
                <a:lnTo>
                  <a:pt x="1220" y="995"/>
                </a:lnTo>
                <a:lnTo>
                  <a:pt x="1251" y="969"/>
                </a:lnTo>
                <a:lnTo>
                  <a:pt x="1284" y="943"/>
                </a:lnTo>
                <a:lnTo>
                  <a:pt x="1317" y="919"/>
                </a:lnTo>
                <a:lnTo>
                  <a:pt x="1317" y="919"/>
                </a:lnTo>
                <a:lnTo>
                  <a:pt x="1338" y="905"/>
                </a:lnTo>
                <a:lnTo>
                  <a:pt x="1360" y="892"/>
                </a:lnTo>
                <a:lnTo>
                  <a:pt x="1381" y="880"/>
                </a:lnTo>
                <a:lnTo>
                  <a:pt x="1404" y="869"/>
                </a:lnTo>
                <a:lnTo>
                  <a:pt x="1428" y="861"/>
                </a:lnTo>
                <a:lnTo>
                  <a:pt x="1441" y="858"/>
                </a:lnTo>
                <a:lnTo>
                  <a:pt x="1454" y="854"/>
                </a:lnTo>
                <a:lnTo>
                  <a:pt x="1468" y="851"/>
                </a:lnTo>
                <a:lnTo>
                  <a:pt x="1482" y="850"/>
                </a:lnTo>
                <a:lnTo>
                  <a:pt x="1496" y="848"/>
                </a:lnTo>
                <a:lnTo>
                  <a:pt x="1511" y="848"/>
                </a:lnTo>
                <a:lnTo>
                  <a:pt x="1511" y="848"/>
                </a:lnTo>
                <a:lnTo>
                  <a:pt x="1524" y="848"/>
                </a:lnTo>
                <a:lnTo>
                  <a:pt x="1532" y="849"/>
                </a:lnTo>
                <a:lnTo>
                  <a:pt x="1541" y="849"/>
                </a:lnTo>
                <a:lnTo>
                  <a:pt x="1553" y="848"/>
                </a:lnTo>
                <a:lnTo>
                  <a:pt x="1553" y="848"/>
                </a:lnTo>
                <a:lnTo>
                  <a:pt x="1580" y="752"/>
                </a:lnTo>
                <a:lnTo>
                  <a:pt x="1609" y="656"/>
                </a:lnTo>
                <a:lnTo>
                  <a:pt x="1622" y="607"/>
                </a:lnTo>
                <a:lnTo>
                  <a:pt x="1635" y="559"/>
                </a:lnTo>
                <a:lnTo>
                  <a:pt x="1647" y="509"/>
                </a:lnTo>
                <a:lnTo>
                  <a:pt x="1656" y="456"/>
                </a:lnTo>
                <a:lnTo>
                  <a:pt x="1656" y="456"/>
                </a:lnTo>
                <a:lnTo>
                  <a:pt x="1659" y="453"/>
                </a:lnTo>
                <a:lnTo>
                  <a:pt x="1662" y="450"/>
                </a:lnTo>
                <a:lnTo>
                  <a:pt x="1664" y="446"/>
                </a:lnTo>
                <a:lnTo>
                  <a:pt x="1666" y="442"/>
                </a:lnTo>
                <a:lnTo>
                  <a:pt x="1666" y="442"/>
                </a:lnTo>
                <a:lnTo>
                  <a:pt x="1672" y="424"/>
                </a:lnTo>
                <a:lnTo>
                  <a:pt x="1678" y="406"/>
                </a:lnTo>
                <a:lnTo>
                  <a:pt x="1682" y="387"/>
                </a:lnTo>
                <a:lnTo>
                  <a:pt x="1685" y="368"/>
                </a:lnTo>
                <a:lnTo>
                  <a:pt x="1694" y="330"/>
                </a:lnTo>
                <a:lnTo>
                  <a:pt x="1699" y="313"/>
                </a:lnTo>
                <a:lnTo>
                  <a:pt x="1705" y="294"/>
                </a:lnTo>
                <a:lnTo>
                  <a:pt x="1705" y="294"/>
                </a:lnTo>
                <a:lnTo>
                  <a:pt x="1707" y="291"/>
                </a:lnTo>
                <a:lnTo>
                  <a:pt x="1710" y="289"/>
                </a:lnTo>
                <a:lnTo>
                  <a:pt x="1712" y="286"/>
                </a:lnTo>
                <a:lnTo>
                  <a:pt x="1714" y="283"/>
                </a:lnTo>
                <a:lnTo>
                  <a:pt x="1714" y="283"/>
                </a:lnTo>
                <a:lnTo>
                  <a:pt x="1723" y="256"/>
                </a:lnTo>
                <a:lnTo>
                  <a:pt x="1730" y="229"/>
                </a:lnTo>
                <a:lnTo>
                  <a:pt x="1737" y="202"/>
                </a:lnTo>
                <a:lnTo>
                  <a:pt x="1744" y="178"/>
                </a:lnTo>
                <a:lnTo>
                  <a:pt x="1744" y="178"/>
                </a:lnTo>
                <a:lnTo>
                  <a:pt x="1751" y="162"/>
                </a:lnTo>
                <a:lnTo>
                  <a:pt x="1753" y="154"/>
                </a:lnTo>
                <a:lnTo>
                  <a:pt x="1753" y="150"/>
                </a:lnTo>
                <a:lnTo>
                  <a:pt x="1751" y="146"/>
                </a:lnTo>
                <a:lnTo>
                  <a:pt x="1751" y="146"/>
                </a:lnTo>
                <a:lnTo>
                  <a:pt x="1742" y="148"/>
                </a:lnTo>
                <a:lnTo>
                  <a:pt x="1735" y="150"/>
                </a:lnTo>
                <a:lnTo>
                  <a:pt x="1727" y="152"/>
                </a:lnTo>
                <a:lnTo>
                  <a:pt x="1723" y="152"/>
                </a:lnTo>
                <a:lnTo>
                  <a:pt x="1717" y="151"/>
                </a:lnTo>
                <a:lnTo>
                  <a:pt x="1717" y="151"/>
                </a:lnTo>
                <a:close/>
                <a:moveTo>
                  <a:pt x="1785" y="576"/>
                </a:moveTo>
                <a:lnTo>
                  <a:pt x="1785" y="576"/>
                </a:lnTo>
                <a:lnTo>
                  <a:pt x="1783" y="575"/>
                </a:lnTo>
                <a:lnTo>
                  <a:pt x="1782" y="575"/>
                </a:lnTo>
                <a:lnTo>
                  <a:pt x="1781" y="576"/>
                </a:lnTo>
                <a:lnTo>
                  <a:pt x="1781" y="577"/>
                </a:lnTo>
                <a:lnTo>
                  <a:pt x="1778" y="581"/>
                </a:lnTo>
                <a:lnTo>
                  <a:pt x="1776" y="587"/>
                </a:lnTo>
                <a:lnTo>
                  <a:pt x="1776" y="587"/>
                </a:lnTo>
                <a:lnTo>
                  <a:pt x="1781" y="556"/>
                </a:lnTo>
                <a:lnTo>
                  <a:pt x="1785" y="526"/>
                </a:lnTo>
                <a:lnTo>
                  <a:pt x="1798" y="464"/>
                </a:lnTo>
                <a:lnTo>
                  <a:pt x="1811" y="399"/>
                </a:lnTo>
                <a:lnTo>
                  <a:pt x="1822" y="334"/>
                </a:lnTo>
                <a:lnTo>
                  <a:pt x="1822" y="334"/>
                </a:lnTo>
                <a:lnTo>
                  <a:pt x="1827" y="327"/>
                </a:lnTo>
                <a:lnTo>
                  <a:pt x="1831" y="320"/>
                </a:lnTo>
                <a:lnTo>
                  <a:pt x="1831" y="320"/>
                </a:lnTo>
                <a:lnTo>
                  <a:pt x="1831" y="312"/>
                </a:lnTo>
                <a:lnTo>
                  <a:pt x="1833" y="303"/>
                </a:lnTo>
                <a:lnTo>
                  <a:pt x="1838" y="282"/>
                </a:lnTo>
                <a:lnTo>
                  <a:pt x="1844" y="260"/>
                </a:lnTo>
                <a:lnTo>
                  <a:pt x="1849" y="240"/>
                </a:lnTo>
                <a:lnTo>
                  <a:pt x="1849" y="240"/>
                </a:lnTo>
                <a:lnTo>
                  <a:pt x="1852" y="237"/>
                </a:lnTo>
                <a:lnTo>
                  <a:pt x="1854" y="232"/>
                </a:lnTo>
                <a:lnTo>
                  <a:pt x="1857" y="227"/>
                </a:lnTo>
                <a:lnTo>
                  <a:pt x="1858" y="222"/>
                </a:lnTo>
                <a:lnTo>
                  <a:pt x="1858" y="222"/>
                </a:lnTo>
                <a:lnTo>
                  <a:pt x="1853" y="217"/>
                </a:lnTo>
                <a:lnTo>
                  <a:pt x="1849" y="213"/>
                </a:lnTo>
                <a:lnTo>
                  <a:pt x="1844" y="211"/>
                </a:lnTo>
                <a:lnTo>
                  <a:pt x="1838" y="210"/>
                </a:lnTo>
                <a:lnTo>
                  <a:pt x="1838" y="210"/>
                </a:lnTo>
                <a:lnTo>
                  <a:pt x="1835" y="213"/>
                </a:lnTo>
                <a:lnTo>
                  <a:pt x="1832" y="216"/>
                </a:lnTo>
                <a:lnTo>
                  <a:pt x="1828" y="225"/>
                </a:lnTo>
                <a:lnTo>
                  <a:pt x="1824" y="236"/>
                </a:lnTo>
                <a:lnTo>
                  <a:pt x="1822" y="246"/>
                </a:lnTo>
                <a:lnTo>
                  <a:pt x="1820" y="257"/>
                </a:lnTo>
                <a:lnTo>
                  <a:pt x="1818" y="268"/>
                </a:lnTo>
                <a:lnTo>
                  <a:pt x="1815" y="277"/>
                </a:lnTo>
                <a:lnTo>
                  <a:pt x="1809" y="286"/>
                </a:lnTo>
                <a:lnTo>
                  <a:pt x="1809" y="286"/>
                </a:lnTo>
                <a:lnTo>
                  <a:pt x="1809" y="278"/>
                </a:lnTo>
                <a:lnTo>
                  <a:pt x="1809" y="271"/>
                </a:lnTo>
                <a:lnTo>
                  <a:pt x="1813" y="253"/>
                </a:lnTo>
                <a:lnTo>
                  <a:pt x="1817" y="233"/>
                </a:lnTo>
                <a:lnTo>
                  <a:pt x="1820" y="215"/>
                </a:lnTo>
                <a:lnTo>
                  <a:pt x="1820" y="215"/>
                </a:lnTo>
                <a:lnTo>
                  <a:pt x="1818" y="212"/>
                </a:lnTo>
                <a:lnTo>
                  <a:pt x="1816" y="209"/>
                </a:lnTo>
                <a:lnTo>
                  <a:pt x="1814" y="201"/>
                </a:lnTo>
                <a:lnTo>
                  <a:pt x="1813" y="194"/>
                </a:lnTo>
                <a:lnTo>
                  <a:pt x="1809" y="186"/>
                </a:lnTo>
                <a:lnTo>
                  <a:pt x="1809" y="186"/>
                </a:lnTo>
                <a:lnTo>
                  <a:pt x="1804" y="204"/>
                </a:lnTo>
                <a:lnTo>
                  <a:pt x="1800" y="223"/>
                </a:lnTo>
                <a:lnTo>
                  <a:pt x="1794" y="241"/>
                </a:lnTo>
                <a:lnTo>
                  <a:pt x="1791" y="248"/>
                </a:lnTo>
                <a:lnTo>
                  <a:pt x="1787" y="256"/>
                </a:lnTo>
                <a:lnTo>
                  <a:pt x="1787" y="256"/>
                </a:lnTo>
                <a:lnTo>
                  <a:pt x="1787" y="246"/>
                </a:lnTo>
                <a:lnTo>
                  <a:pt x="1788" y="237"/>
                </a:lnTo>
                <a:lnTo>
                  <a:pt x="1792" y="219"/>
                </a:lnTo>
                <a:lnTo>
                  <a:pt x="1796" y="202"/>
                </a:lnTo>
                <a:lnTo>
                  <a:pt x="1797" y="194"/>
                </a:lnTo>
                <a:lnTo>
                  <a:pt x="1798" y="186"/>
                </a:lnTo>
                <a:lnTo>
                  <a:pt x="1798" y="186"/>
                </a:lnTo>
                <a:lnTo>
                  <a:pt x="1794" y="191"/>
                </a:lnTo>
                <a:lnTo>
                  <a:pt x="1791" y="196"/>
                </a:lnTo>
                <a:lnTo>
                  <a:pt x="1789" y="207"/>
                </a:lnTo>
                <a:lnTo>
                  <a:pt x="1787" y="217"/>
                </a:lnTo>
                <a:lnTo>
                  <a:pt x="1785" y="229"/>
                </a:lnTo>
                <a:lnTo>
                  <a:pt x="1785" y="229"/>
                </a:lnTo>
                <a:lnTo>
                  <a:pt x="1771" y="272"/>
                </a:lnTo>
                <a:lnTo>
                  <a:pt x="1765" y="293"/>
                </a:lnTo>
                <a:lnTo>
                  <a:pt x="1760" y="315"/>
                </a:lnTo>
                <a:lnTo>
                  <a:pt x="1760" y="315"/>
                </a:lnTo>
                <a:lnTo>
                  <a:pt x="1758" y="324"/>
                </a:lnTo>
                <a:lnTo>
                  <a:pt x="1757" y="333"/>
                </a:lnTo>
                <a:lnTo>
                  <a:pt x="1756" y="336"/>
                </a:lnTo>
                <a:lnTo>
                  <a:pt x="1754" y="339"/>
                </a:lnTo>
                <a:lnTo>
                  <a:pt x="1752" y="342"/>
                </a:lnTo>
                <a:lnTo>
                  <a:pt x="1750" y="343"/>
                </a:lnTo>
                <a:lnTo>
                  <a:pt x="1750" y="343"/>
                </a:lnTo>
                <a:lnTo>
                  <a:pt x="1752" y="321"/>
                </a:lnTo>
                <a:lnTo>
                  <a:pt x="1756" y="300"/>
                </a:lnTo>
                <a:lnTo>
                  <a:pt x="1765" y="259"/>
                </a:lnTo>
                <a:lnTo>
                  <a:pt x="1775" y="217"/>
                </a:lnTo>
                <a:lnTo>
                  <a:pt x="1780" y="196"/>
                </a:lnTo>
                <a:lnTo>
                  <a:pt x="1783" y="173"/>
                </a:lnTo>
                <a:lnTo>
                  <a:pt x="1783" y="173"/>
                </a:lnTo>
                <a:lnTo>
                  <a:pt x="1776" y="164"/>
                </a:lnTo>
                <a:lnTo>
                  <a:pt x="1772" y="160"/>
                </a:lnTo>
                <a:lnTo>
                  <a:pt x="1767" y="156"/>
                </a:lnTo>
                <a:lnTo>
                  <a:pt x="1767" y="156"/>
                </a:lnTo>
                <a:lnTo>
                  <a:pt x="1753" y="197"/>
                </a:lnTo>
                <a:lnTo>
                  <a:pt x="1740" y="239"/>
                </a:lnTo>
                <a:lnTo>
                  <a:pt x="1714" y="323"/>
                </a:lnTo>
                <a:lnTo>
                  <a:pt x="1690" y="410"/>
                </a:lnTo>
                <a:lnTo>
                  <a:pt x="1666" y="497"/>
                </a:lnTo>
                <a:lnTo>
                  <a:pt x="1641" y="584"/>
                </a:lnTo>
                <a:lnTo>
                  <a:pt x="1617" y="670"/>
                </a:lnTo>
                <a:lnTo>
                  <a:pt x="1592" y="756"/>
                </a:lnTo>
                <a:lnTo>
                  <a:pt x="1578" y="799"/>
                </a:lnTo>
                <a:lnTo>
                  <a:pt x="1564" y="841"/>
                </a:lnTo>
                <a:lnTo>
                  <a:pt x="1564" y="841"/>
                </a:lnTo>
                <a:lnTo>
                  <a:pt x="1569" y="847"/>
                </a:lnTo>
                <a:lnTo>
                  <a:pt x="1574" y="851"/>
                </a:lnTo>
                <a:lnTo>
                  <a:pt x="1577" y="853"/>
                </a:lnTo>
                <a:lnTo>
                  <a:pt x="1581" y="854"/>
                </a:lnTo>
                <a:lnTo>
                  <a:pt x="1586" y="855"/>
                </a:lnTo>
                <a:lnTo>
                  <a:pt x="1591" y="854"/>
                </a:lnTo>
                <a:lnTo>
                  <a:pt x="1591" y="854"/>
                </a:lnTo>
                <a:lnTo>
                  <a:pt x="1592" y="842"/>
                </a:lnTo>
                <a:lnTo>
                  <a:pt x="1595" y="830"/>
                </a:lnTo>
                <a:lnTo>
                  <a:pt x="1599" y="817"/>
                </a:lnTo>
                <a:lnTo>
                  <a:pt x="1602" y="805"/>
                </a:lnTo>
                <a:lnTo>
                  <a:pt x="1610" y="782"/>
                </a:lnTo>
                <a:lnTo>
                  <a:pt x="1615" y="769"/>
                </a:lnTo>
                <a:lnTo>
                  <a:pt x="1618" y="757"/>
                </a:lnTo>
                <a:lnTo>
                  <a:pt x="1618" y="757"/>
                </a:lnTo>
                <a:lnTo>
                  <a:pt x="1620" y="744"/>
                </a:lnTo>
                <a:lnTo>
                  <a:pt x="1621" y="730"/>
                </a:lnTo>
                <a:lnTo>
                  <a:pt x="1622" y="724"/>
                </a:lnTo>
                <a:lnTo>
                  <a:pt x="1624" y="717"/>
                </a:lnTo>
                <a:lnTo>
                  <a:pt x="1626" y="711"/>
                </a:lnTo>
                <a:lnTo>
                  <a:pt x="1631" y="706"/>
                </a:lnTo>
                <a:lnTo>
                  <a:pt x="1631" y="706"/>
                </a:lnTo>
                <a:lnTo>
                  <a:pt x="1629" y="725"/>
                </a:lnTo>
                <a:lnTo>
                  <a:pt x="1625" y="743"/>
                </a:lnTo>
                <a:lnTo>
                  <a:pt x="1618" y="779"/>
                </a:lnTo>
                <a:lnTo>
                  <a:pt x="1609" y="816"/>
                </a:lnTo>
                <a:lnTo>
                  <a:pt x="1605" y="834"/>
                </a:lnTo>
                <a:lnTo>
                  <a:pt x="1602" y="853"/>
                </a:lnTo>
                <a:lnTo>
                  <a:pt x="1602" y="853"/>
                </a:lnTo>
                <a:lnTo>
                  <a:pt x="1605" y="852"/>
                </a:lnTo>
                <a:lnTo>
                  <a:pt x="1607" y="852"/>
                </a:lnTo>
                <a:lnTo>
                  <a:pt x="1611" y="852"/>
                </a:lnTo>
                <a:lnTo>
                  <a:pt x="1616" y="853"/>
                </a:lnTo>
                <a:lnTo>
                  <a:pt x="1618" y="853"/>
                </a:lnTo>
                <a:lnTo>
                  <a:pt x="1620" y="853"/>
                </a:lnTo>
                <a:lnTo>
                  <a:pt x="1620" y="853"/>
                </a:lnTo>
                <a:lnTo>
                  <a:pt x="1626" y="823"/>
                </a:lnTo>
                <a:lnTo>
                  <a:pt x="1634" y="792"/>
                </a:lnTo>
                <a:lnTo>
                  <a:pt x="1650" y="731"/>
                </a:lnTo>
                <a:lnTo>
                  <a:pt x="1665" y="669"/>
                </a:lnTo>
                <a:lnTo>
                  <a:pt x="1672" y="637"/>
                </a:lnTo>
                <a:lnTo>
                  <a:pt x="1678" y="604"/>
                </a:lnTo>
                <a:lnTo>
                  <a:pt x="1678" y="604"/>
                </a:lnTo>
                <a:lnTo>
                  <a:pt x="1681" y="600"/>
                </a:lnTo>
                <a:lnTo>
                  <a:pt x="1684" y="595"/>
                </a:lnTo>
                <a:lnTo>
                  <a:pt x="1685" y="590"/>
                </a:lnTo>
                <a:lnTo>
                  <a:pt x="1686" y="584"/>
                </a:lnTo>
                <a:lnTo>
                  <a:pt x="1687" y="571"/>
                </a:lnTo>
                <a:lnTo>
                  <a:pt x="1688" y="558"/>
                </a:lnTo>
                <a:lnTo>
                  <a:pt x="1688" y="558"/>
                </a:lnTo>
                <a:lnTo>
                  <a:pt x="1693" y="537"/>
                </a:lnTo>
                <a:lnTo>
                  <a:pt x="1698" y="517"/>
                </a:lnTo>
                <a:lnTo>
                  <a:pt x="1702" y="497"/>
                </a:lnTo>
                <a:lnTo>
                  <a:pt x="1707" y="476"/>
                </a:lnTo>
                <a:lnTo>
                  <a:pt x="1707" y="476"/>
                </a:lnTo>
                <a:lnTo>
                  <a:pt x="1709" y="466"/>
                </a:lnTo>
                <a:lnTo>
                  <a:pt x="1712" y="456"/>
                </a:lnTo>
                <a:lnTo>
                  <a:pt x="1717" y="436"/>
                </a:lnTo>
                <a:lnTo>
                  <a:pt x="1717" y="436"/>
                </a:lnTo>
                <a:lnTo>
                  <a:pt x="1720" y="425"/>
                </a:lnTo>
                <a:lnTo>
                  <a:pt x="1721" y="414"/>
                </a:lnTo>
                <a:lnTo>
                  <a:pt x="1722" y="409"/>
                </a:lnTo>
                <a:lnTo>
                  <a:pt x="1724" y="405"/>
                </a:lnTo>
                <a:lnTo>
                  <a:pt x="1727" y="402"/>
                </a:lnTo>
                <a:lnTo>
                  <a:pt x="1731" y="398"/>
                </a:lnTo>
                <a:lnTo>
                  <a:pt x="1731" y="398"/>
                </a:lnTo>
                <a:lnTo>
                  <a:pt x="1726" y="434"/>
                </a:lnTo>
                <a:lnTo>
                  <a:pt x="1720" y="471"/>
                </a:lnTo>
                <a:lnTo>
                  <a:pt x="1712" y="509"/>
                </a:lnTo>
                <a:lnTo>
                  <a:pt x="1705" y="547"/>
                </a:lnTo>
                <a:lnTo>
                  <a:pt x="1686" y="624"/>
                </a:lnTo>
                <a:lnTo>
                  <a:pt x="1667" y="700"/>
                </a:lnTo>
                <a:lnTo>
                  <a:pt x="1667" y="700"/>
                </a:lnTo>
                <a:lnTo>
                  <a:pt x="1664" y="716"/>
                </a:lnTo>
                <a:lnTo>
                  <a:pt x="1662" y="733"/>
                </a:lnTo>
                <a:lnTo>
                  <a:pt x="1659" y="749"/>
                </a:lnTo>
                <a:lnTo>
                  <a:pt x="1655" y="766"/>
                </a:lnTo>
                <a:lnTo>
                  <a:pt x="1655" y="766"/>
                </a:lnTo>
                <a:lnTo>
                  <a:pt x="1651" y="779"/>
                </a:lnTo>
                <a:lnTo>
                  <a:pt x="1646" y="794"/>
                </a:lnTo>
                <a:lnTo>
                  <a:pt x="1635" y="824"/>
                </a:lnTo>
                <a:lnTo>
                  <a:pt x="1630" y="841"/>
                </a:lnTo>
                <a:lnTo>
                  <a:pt x="1626" y="855"/>
                </a:lnTo>
                <a:lnTo>
                  <a:pt x="1623" y="869"/>
                </a:lnTo>
                <a:lnTo>
                  <a:pt x="1623" y="883"/>
                </a:lnTo>
                <a:lnTo>
                  <a:pt x="1623" y="883"/>
                </a:lnTo>
                <a:lnTo>
                  <a:pt x="1630" y="888"/>
                </a:lnTo>
                <a:lnTo>
                  <a:pt x="1635" y="891"/>
                </a:lnTo>
                <a:lnTo>
                  <a:pt x="1650" y="894"/>
                </a:lnTo>
                <a:lnTo>
                  <a:pt x="1650" y="894"/>
                </a:lnTo>
                <a:lnTo>
                  <a:pt x="1651" y="879"/>
                </a:lnTo>
                <a:lnTo>
                  <a:pt x="1654" y="865"/>
                </a:lnTo>
                <a:lnTo>
                  <a:pt x="1657" y="852"/>
                </a:lnTo>
                <a:lnTo>
                  <a:pt x="1662" y="838"/>
                </a:lnTo>
                <a:lnTo>
                  <a:pt x="1671" y="813"/>
                </a:lnTo>
                <a:lnTo>
                  <a:pt x="1680" y="787"/>
                </a:lnTo>
                <a:lnTo>
                  <a:pt x="1680" y="787"/>
                </a:lnTo>
                <a:lnTo>
                  <a:pt x="1683" y="775"/>
                </a:lnTo>
                <a:lnTo>
                  <a:pt x="1685" y="763"/>
                </a:lnTo>
                <a:lnTo>
                  <a:pt x="1688" y="741"/>
                </a:lnTo>
                <a:lnTo>
                  <a:pt x="1691" y="729"/>
                </a:lnTo>
                <a:lnTo>
                  <a:pt x="1693" y="717"/>
                </a:lnTo>
                <a:lnTo>
                  <a:pt x="1697" y="707"/>
                </a:lnTo>
                <a:lnTo>
                  <a:pt x="1703" y="697"/>
                </a:lnTo>
                <a:lnTo>
                  <a:pt x="1703" y="697"/>
                </a:lnTo>
                <a:lnTo>
                  <a:pt x="1699" y="727"/>
                </a:lnTo>
                <a:lnTo>
                  <a:pt x="1694" y="761"/>
                </a:lnTo>
                <a:lnTo>
                  <a:pt x="1691" y="778"/>
                </a:lnTo>
                <a:lnTo>
                  <a:pt x="1686" y="794"/>
                </a:lnTo>
                <a:lnTo>
                  <a:pt x="1680" y="808"/>
                </a:lnTo>
                <a:lnTo>
                  <a:pt x="1677" y="815"/>
                </a:lnTo>
                <a:lnTo>
                  <a:pt x="1672" y="821"/>
                </a:lnTo>
                <a:lnTo>
                  <a:pt x="1672" y="821"/>
                </a:lnTo>
                <a:lnTo>
                  <a:pt x="1665" y="857"/>
                </a:lnTo>
                <a:lnTo>
                  <a:pt x="1656" y="894"/>
                </a:lnTo>
                <a:lnTo>
                  <a:pt x="1656" y="894"/>
                </a:lnTo>
                <a:lnTo>
                  <a:pt x="1660" y="893"/>
                </a:lnTo>
                <a:lnTo>
                  <a:pt x="1663" y="894"/>
                </a:lnTo>
                <a:lnTo>
                  <a:pt x="1665" y="897"/>
                </a:lnTo>
                <a:lnTo>
                  <a:pt x="1666" y="902"/>
                </a:lnTo>
                <a:lnTo>
                  <a:pt x="1670" y="911"/>
                </a:lnTo>
                <a:lnTo>
                  <a:pt x="1672" y="915"/>
                </a:lnTo>
                <a:lnTo>
                  <a:pt x="1675" y="919"/>
                </a:lnTo>
                <a:lnTo>
                  <a:pt x="1675" y="919"/>
                </a:lnTo>
                <a:lnTo>
                  <a:pt x="1681" y="888"/>
                </a:lnTo>
                <a:lnTo>
                  <a:pt x="1688" y="857"/>
                </a:lnTo>
                <a:lnTo>
                  <a:pt x="1697" y="827"/>
                </a:lnTo>
                <a:lnTo>
                  <a:pt x="1707" y="796"/>
                </a:lnTo>
                <a:lnTo>
                  <a:pt x="1726" y="735"/>
                </a:lnTo>
                <a:lnTo>
                  <a:pt x="1736" y="703"/>
                </a:lnTo>
                <a:lnTo>
                  <a:pt x="1742" y="671"/>
                </a:lnTo>
                <a:lnTo>
                  <a:pt x="1742" y="671"/>
                </a:lnTo>
                <a:lnTo>
                  <a:pt x="1742" y="665"/>
                </a:lnTo>
                <a:lnTo>
                  <a:pt x="1742" y="658"/>
                </a:lnTo>
                <a:lnTo>
                  <a:pt x="1743" y="655"/>
                </a:lnTo>
                <a:lnTo>
                  <a:pt x="1744" y="652"/>
                </a:lnTo>
                <a:lnTo>
                  <a:pt x="1746" y="650"/>
                </a:lnTo>
                <a:lnTo>
                  <a:pt x="1750" y="649"/>
                </a:lnTo>
                <a:lnTo>
                  <a:pt x="1750" y="649"/>
                </a:lnTo>
                <a:lnTo>
                  <a:pt x="1750" y="660"/>
                </a:lnTo>
                <a:lnTo>
                  <a:pt x="1750" y="671"/>
                </a:lnTo>
                <a:lnTo>
                  <a:pt x="1747" y="695"/>
                </a:lnTo>
                <a:lnTo>
                  <a:pt x="1743" y="718"/>
                </a:lnTo>
                <a:lnTo>
                  <a:pt x="1737" y="743"/>
                </a:lnTo>
                <a:lnTo>
                  <a:pt x="1737" y="743"/>
                </a:lnTo>
                <a:lnTo>
                  <a:pt x="1730" y="766"/>
                </a:lnTo>
                <a:lnTo>
                  <a:pt x="1724" y="789"/>
                </a:lnTo>
                <a:lnTo>
                  <a:pt x="1708" y="837"/>
                </a:lnTo>
                <a:lnTo>
                  <a:pt x="1693" y="887"/>
                </a:lnTo>
                <a:lnTo>
                  <a:pt x="1686" y="911"/>
                </a:lnTo>
                <a:lnTo>
                  <a:pt x="1682" y="935"/>
                </a:lnTo>
                <a:lnTo>
                  <a:pt x="1682" y="935"/>
                </a:lnTo>
                <a:lnTo>
                  <a:pt x="1678" y="937"/>
                </a:lnTo>
                <a:lnTo>
                  <a:pt x="1675" y="940"/>
                </a:lnTo>
                <a:lnTo>
                  <a:pt x="1667" y="945"/>
                </a:lnTo>
                <a:lnTo>
                  <a:pt x="1667" y="945"/>
                </a:lnTo>
                <a:lnTo>
                  <a:pt x="1660" y="945"/>
                </a:lnTo>
                <a:lnTo>
                  <a:pt x="1651" y="945"/>
                </a:lnTo>
                <a:lnTo>
                  <a:pt x="1634" y="944"/>
                </a:lnTo>
                <a:lnTo>
                  <a:pt x="1616" y="943"/>
                </a:lnTo>
                <a:lnTo>
                  <a:pt x="1606" y="944"/>
                </a:lnTo>
                <a:lnTo>
                  <a:pt x="1596" y="945"/>
                </a:lnTo>
                <a:lnTo>
                  <a:pt x="1596" y="945"/>
                </a:lnTo>
                <a:lnTo>
                  <a:pt x="1562" y="954"/>
                </a:lnTo>
                <a:lnTo>
                  <a:pt x="1527" y="963"/>
                </a:lnTo>
                <a:lnTo>
                  <a:pt x="1490" y="972"/>
                </a:lnTo>
                <a:lnTo>
                  <a:pt x="1456" y="981"/>
                </a:lnTo>
                <a:lnTo>
                  <a:pt x="1456" y="981"/>
                </a:lnTo>
                <a:lnTo>
                  <a:pt x="1438" y="986"/>
                </a:lnTo>
                <a:lnTo>
                  <a:pt x="1420" y="993"/>
                </a:lnTo>
                <a:lnTo>
                  <a:pt x="1403" y="1000"/>
                </a:lnTo>
                <a:lnTo>
                  <a:pt x="1387" y="1008"/>
                </a:lnTo>
                <a:lnTo>
                  <a:pt x="1354" y="1025"/>
                </a:lnTo>
                <a:lnTo>
                  <a:pt x="1322" y="1040"/>
                </a:lnTo>
                <a:lnTo>
                  <a:pt x="1322" y="1040"/>
                </a:lnTo>
                <a:lnTo>
                  <a:pt x="1308" y="1047"/>
                </a:lnTo>
                <a:lnTo>
                  <a:pt x="1296" y="1055"/>
                </a:lnTo>
                <a:lnTo>
                  <a:pt x="1273" y="1069"/>
                </a:lnTo>
                <a:lnTo>
                  <a:pt x="1273" y="1069"/>
                </a:lnTo>
                <a:lnTo>
                  <a:pt x="1267" y="1072"/>
                </a:lnTo>
                <a:lnTo>
                  <a:pt x="1259" y="1074"/>
                </a:lnTo>
                <a:lnTo>
                  <a:pt x="1253" y="1077"/>
                </a:lnTo>
                <a:lnTo>
                  <a:pt x="1246" y="1080"/>
                </a:lnTo>
                <a:lnTo>
                  <a:pt x="1246" y="1080"/>
                </a:lnTo>
                <a:lnTo>
                  <a:pt x="1221" y="1099"/>
                </a:lnTo>
                <a:lnTo>
                  <a:pt x="1195" y="1117"/>
                </a:lnTo>
                <a:lnTo>
                  <a:pt x="1144" y="1154"/>
                </a:lnTo>
                <a:lnTo>
                  <a:pt x="1118" y="1174"/>
                </a:lnTo>
                <a:lnTo>
                  <a:pt x="1093" y="1194"/>
                </a:lnTo>
                <a:lnTo>
                  <a:pt x="1071" y="1215"/>
                </a:lnTo>
                <a:lnTo>
                  <a:pt x="1060" y="1227"/>
                </a:lnTo>
                <a:lnTo>
                  <a:pt x="1049" y="1239"/>
                </a:lnTo>
                <a:lnTo>
                  <a:pt x="1049" y="1239"/>
                </a:lnTo>
                <a:lnTo>
                  <a:pt x="1099" y="1210"/>
                </a:lnTo>
                <a:lnTo>
                  <a:pt x="1149" y="1182"/>
                </a:lnTo>
                <a:lnTo>
                  <a:pt x="1201" y="1155"/>
                </a:lnTo>
                <a:lnTo>
                  <a:pt x="1254" y="1129"/>
                </a:lnTo>
                <a:lnTo>
                  <a:pt x="1254" y="1129"/>
                </a:lnTo>
                <a:lnTo>
                  <a:pt x="1258" y="1125"/>
                </a:lnTo>
                <a:lnTo>
                  <a:pt x="1262" y="1122"/>
                </a:lnTo>
                <a:lnTo>
                  <a:pt x="1267" y="1119"/>
                </a:lnTo>
                <a:lnTo>
                  <a:pt x="1271" y="1116"/>
                </a:lnTo>
                <a:lnTo>
                  <a:pt x="1271" y="1116"/>
                </a:lnTo>
                <a:lnTo>
                  <a:pt x="1304" y="1102"/>
                </a:lnTo>
                <a:lnTo>
                  <a:pt x="1339" y="1090"/>
                </a:lnTo>
                <a:lnTo>
                  <a:pt x="1375" y="1079"/>
                </a:lnTo>
                <a:lnTo>
                  <a:pt x="1411" y="1070"/>
                </a:lnTo>
                <a:lnTo>
                  <a:pt x="1449" y="1061"/>
                </a:lnTo>
                <a:lnTo>
                  <a:pt x="1486" y="1054"/>
                </a:lnTo>
                <a:lnTo>
                  <a:pt x="1562" y="1040"/>
                </a:lnTo>
                <a:lnTo>
                  <a:pt x="1562" y="1040"/>
                </a:lnTo>
                <a:lnTo>
                  <a:pt x="1581" y="1035"/>
                </a:lnTo>
                <a:lnTo>
                  <a:pt x="1599" y="1031"/>
                </a:lnTo>
                <a:lnTo>
                  <a:pt x="1617" y="1029"/>
                </a:lnTo>
                <a:lnTo>
                  <a:pt x="1635" y="1027"/>
                </a:lnTo>
                <a:lnTo>
                  <a:pt x="1671" y="1024"/>
                </a:lnTo>
                <a:lnTo>
                  <a:pt x="1710" y="1020"/>
                </a:lnTo>
                <a:lnTo>
                  <a:pt x="1710" y="1020"/>
                </a:lnTo>
                <a:lnTo>
                  <a:pt x="1722" y="982"/>
                </a:lnTo>
                <a:lnTo>
                  <a:pt x="1733" y="945"/>
                </a:lnTo>
                <a:lnTo>
                  <a:pt x="1743" y="908"/>
                </a:lnTo>
                <a:lnTo>
                  <a:pt x="1752" y="872"/>
                </a:lnTo>
                <a:lnTo>
                  <a:pt x="1769" y="797"/>
                </a:lnTo>
                <a:lnTo>
                  <a:pt x="1787" y="720"/>
                </a:lnTo>
                <a:lnTo>
                  <a:pt x="1787" y="720"/>
                </a:lnTo>
                <a:lnTo>
                  <a:pt x="1797" y="683"/>
                </a:lnTo>
                <a:lnTo>
                  <a:pt x="1808" y="645"/>
                </a:lnTo>
                <a:lnTo>
                  <a:pt x="1819" y="607"/>
                </a:lnTo>
                <a:lnTo>
                  <a:pt x="1830" y="571"/>
                </a:lnTo>
                <a:lnTo>
                  <a:pt x="1830" y="571"/>
                </a:lnTo>
                <a:lnTo>
                  <a:pt x="1838" y="530"/>
                </a:lnTo>
                <a:lnTo>
                  <a:pt x="1847" y="488"/>
                </a:lnTo>
                <a:lnTo>
                  <a:pt x="1847" y="488"/>
                </a:lnTo>
                <a:lnTo>
                  <a:pt x="1850" y="479"/>
                </a:lnTo>
                <a:lnTo>
                  <a:pt x="1853" y="469"/>
                </a:lnTo>
                <a:lnTo>
                  <a:pt x="1860" y="451"/>
                </a:lnTo>
                <a:lnTo>
                  <a:pt x="1866" y="431"/>
                </a:lnTo>
                <a:lnTo>
                  <a:pt x="1868" y="422"/>
                </a:lnTo>
                <a:lnTo>
                  <a:pt x="1871" y="412"/>
                </a:lnTo>
                <a:lnTo>
                  <a:pt x="1871" y="412"/>
                </a:lnTo>
                <a:lnTo>
                  <a:pt x="1876" y="403"/>
                </a:lnTo>
                <a:lnTo>
                  <a:pt x="1880" y="391"/>
                </a:lnTo>
                <a:lnTo>
                  <a:pt x="1883" y="378"/>
                </a:lnTo>
                <a:lnTo>
                  <a:pt x="1887" y="364"/>
                </a:lnTo>
                <a:lnTo>
                  <a:pt x="1893" y="337"/>
                </a:lnTo>
                <a:lnTo>
                  <a:pt x="1898" y="313"/>
                </a:lnTo>
                <a:lnTo>
                  <a:pt x="1898" y="313"/>
                </a:lnTo>
                <a:lnTo>
                  <a:pt x="1886" y="315"/>
                </a:lnTo>
                <a:lnTo>
                  <a:pt x="1873" y="317"/>
                </a:lnTo>
                <a:lnTo>
                  <a:pt x="1850" y="321"/>
                </a:lnTo>
                <a:lnTo>
                  <a:pt x="1850" y="321"/>
                </a:lnTo>
                <a:lnTo>
                  <a:pt x="1845" y="338"/>
                </a:lnTo>
                <a:lnTo>
                  <a:pt x="1839" y="357"/>
                </a:lnTo>
                <a:lnTo>
                  <a:pt x="1831" y="394"/>
                </a:lnTo>
                <a:lnTo>
                  <a:pt x="1822" y="431"/>
                </a:lnTo>
                <a:lnTo>
                  <a:pt x="1817" y="450"/>
                </a:lnTo>
                <a:lnTo>
                  <a:pt x="1812" y="467"/>
                </a:lnTo>
                <a:lnTo>
                  <a:pt x="1812" y="467"/>
                </a:lnTo>
                <a:lnTo>
                  <a:pt x="1811" y="465"/>
                </a:lnTo>
                <a:lnTo>
                  <a:pt x="1811" y="465"/>
                </a:lnTo>
                <a:lnTo>
                  <a:pt x="1809" y="466"/>
                </a:lnTo>
                <a:lnTo>
                  <a:pt x="1809" y="466"/>
                </a:lnTo>
                <a:lnTo>
                  <a:pt x="1808" y="480"/>
                </a:lnTo>
                <a:lnTo>
                  <a:pt x="1806" y="494"/>
                </a:lnTo>
                <a:lnTo>
                  <a:pt x="1799" y="520"/>
                </a:lnTo>
                <a:lnTo>
                  <a:pt x="1791" y="547"/>
                </a:lnTo>
                <a:lnTo>
                  <a:pt x="1788" y="561"/>
                </a:lnTo>
                <a:lnTo>
                  <a:pt x="1785" y="576"/>
                </a:lnTo>
                <a:lnTo>
                  <a:pt x="1785" y="576"/>
                </a:lnTo>
                <a:close/>
                <a:moveTo>
                  <a:pt x="794" y="441"/>
                </a:moveTo>
                <a:lnTo>
                  <a:pt x="794" y="441"/>
                </a:lnTo>
                <a:lnTo>
                  <a:pt x="787" y="437"/>
                </a:lnTo>
                <a:lnTo>
                  <a:pt x="779" y="435"/>
                </a:lnTo>
                <a:lnTo>
                  <a:pt x="771" y="434"/>
                </a:lnTo>
                <a:lnTo>
                  <a:pt x="763" y="434"/>
                </a:lnTo>
                <a:lnTo>
                  <a:pt x="746" y="434"/>
                </a:lnTo>
                <a:lnTo>
                  <a:pt x="729" y="434"/>
                </a:lnTo>
                <a:lnTo>
                  <a:pt x="729" y="434"/>
                </a:lnTo>
                <a:lnTo>
                  <a:pt x="717" y="433"/>
                </a:lnTo>
                <a:lnTo>
                  <a:pt x="706" y="430"/>
                </a:lnTo>
                <a:lnTo>
                  <a:pt x="683" y="426"/>
                </a:lnTo>
                <a:lnTo>
                  <a:pt x="673" y="424"/>
                </a:lnTo>
                <a:lnTo>
                  <a:pt x="664" y="423"/>
                </a:lnTo>
                <a:lnTo>
                  <a:pt x="654" y="423"/>
                </a:lnTo>
                <a:lnTo>
                  <a:pt x="646" y="425"/>
                </a:lnTo>
                <a:lnTo>
                  <a:pt x="646" y="425"/>
                </a:lnTo>
                <a:lnTo>
                  <a:pt x="647" y="425"/>
                </a:lnTo>
                <a:lnTo>
                  <a:pt x="647" y="426"/>
                </a:lnTo>
                <a:lnTo>
                  <a:pt x="646" y="426"/>
                </a:lnTo>
                <a:lnTo>
                  <a:pt x="646" y="426"/>
                </a:lnTo>
                <a:lnTo>
                  <a:pt x="624" y="424"/>
                </a:lnTo>
                <a:lnTo>
                  <a:pt x="603" y="422"/>
                </a:lnTo>
                <a:lnTo>
                  <a:pt x="581" y="419"/>
                </a:lnTo>
                <a:lnTo>
                  <a:pt x="560" y="418"/>
                </a:lnTo>
                <a:lnTo>
                  <a:pt x="560" y="418"/>
                </a:lnTo>
                <a:lnTo>
                  <a:pt x="471" y="418"/>
                </a:lnTo>
                <a:lnTo>
                  <a:pt x="471" y="418"/>
                </a:lnTo>
                <a:lnTo>
                  <a:pt x="464" y="423"/>
                </a:lnTo>
                <a:lnTo>
                  <a:pt x="457" y="429"/>
                </a:lnTo>
                <a:lnTo>
                  <a:pt x="445" y="444"/>
                </a:lnTo>
                <a:lnTo>
                  <a:pt x="435" y="459"/>
                </a:lnTo>
                <a:lnTo>
                  <a:pt x="425" y="476"/>
                </a:lnTo>
                <a:lnTo>
                  <a:pt x="425" y="476"/>
                </a:lnTo>
                <a:lnTo>
                  <a:pt x="411" y="497"/>
                </a:lnTo>
                <a:lnTo>
                  <a:pt x="398" y="516"/>
                </a:lnTo>
                <a:lnTo>
                  <a:pt x="369" y="556"/>
                </a:lnTo>
                <a:lnTo>
                  <a:pt x="355" y="575"/>
                </a:lnTo>
                <a:lnTo>
                  <a:pt x="342" y="594"/>
                </a:lnTo>
                <a:lnTo>
                  <a:pt x="330" y="615"/>
                </a:lnTo>
                <a:lnTo>
                  <a:pt x="318" y="635"/>
                </a:lnTo>
                <a:lnTo>
                  <a:pt x="318" y="635"/>
                </a:lnTo>
                <a:lnTo>
                  <a:pt x="317" y="636"/>
                </a:lnTo>
                <a:lnTo>
                  <a:pt x="316" y="636"/>
                </a:lnTo>
                <a:lnTo>
                  <a:pt x="315" y="635"/>
                </a:lnTo>
                <a:lnTo>
                  <a:pt x="314" y="633"/>
                </a:lnTo>
                <a:lnTo>
                  <a:pt x="313" y="633"/>
                </a:lnTo>
                <a:lnTo>
                  <a:pt x="312" y="635"/>
                </a:lnTo>
                <a:lnTo>
                  <a:pt x="312" y="635"/>
                </a:lnTo>
                <a:lnTo>
                  <a:pt x="306" y="647"/>
                </a:lnTo>
                <a:lnTo>
                  <a:pt x="301" y="657"/>
                </a:lnTo>
                <a:lnTo>
                  <a:pt x="288" y="680"/>
                </a:lnTo>
                <a:lnTo>
                  <a:pt x="273" y="701"/>
                </a:lnTo>
                <a:lnTo>
                  <a:pt x="258" y="723"/>
                </a:lnTo>
                <a:lnTo>
                  <a:pt x="242" y="744"/>
                </a:lnTo>
                <a:lnTo>
                  <a:pt x="227" y="766"/>
                </a:lnTo>
                <a:lnTo>
                  <a:pt x="213" y="788"/>
                </a:lnTo>
                <a:lnTo>
                  <a:pt x="207" y="800"/>
                </a:lnTo>
                <a:lnTo>
                  <a:pt x="201" y="813"/>
                </a:lnTo>
                <a:lnTo>
                  <a:pt x="201" y="813"/>
                </a:lnTo>
                <a:lnTo>
                  <a:pt x="163" y="861"/>
                </a:lnTo>
                <a:lnTo>
                  <a:pt x="124" y="911"/>
                </a:lnTo>
                <a:lnTo>
                  <a:pt x="87" y="961"/>
                </a:lnTo>
                <a:lnTo>
                  <a:pt x="70" y="987"/>
                </a:lnTo>
                <a:lnTo>
                  <a:pt x="51" y="1013"/>
                </a:lnTo>
                <a:lnTo>
                  <a:pt x="51" y="1013"/>
                </a:lnTo>
                <a:lnTo>
                  <a:pt x="78" y="1015"/>
                </a:lnTo>
                <a:lnTo>
                  <a:pt x="105" y="1018"/>
                </a:lnTo>
                <a:lnTo>
                  <a:pt x="132" y="1024"/>
                </a:lnTo>
                <a:lnTo>
                  <a:pt x="157" y="1028"/>
                </a:lnTo>
                <a:lnTo>
                  <a:pt x="210" y="1041"/>
                </a:lnTo>
                <a:lnTo>
                  <a:pt x="263" y="1054"/>
                </a:lnTo>
                <a:lnTo>
                  <a:pt x="263" y="1054"/>
                </a:lnTo>
                <a:lnTo>
                  <a:pt x="285" y="1060"/>
                </a:lnTo>
                <a:lnTo>
                  <a:pt x="306" y="1067"/>
                </a:lnTo>
                <a:lnTo>
                  <a:pt x="328" y="1074"/>
                </a:lnTo>
                <a:lnTo>
                  <a:pt x="348" y="1080"/>
                </a:lnTo>
                <a:lnTo>
                  <a:pt x="348" y="1080"/>
                </a:lnTo>
                <a:lnTo>
                  <a:pt x="376" y="1088"/>
                </a:lnTo>
                <a:lnTo>
                  <a:pt x="403" y="1094"/>
                </a:lnTo>
                <a:lnTo>
                  <a:pt x="427" y="1100"/>
                </a:lnTo>
                <a:lnTo>
                  <a:pt x="450" y="1102"/>
                </a:lnTo>
                <a:lnTo>
                  <a:pt x="450" y="1102"/>
                </a:lnTo>
                <a:lnTo>
                  <a:pt x="501" y="1118"/>
                </a:lnTo>
                <a:lnTo>
                  <a:pt x="557" y="1135"/>
                </a:lnTo>
                <a:lnTo>
                  <a:pt x="615" y="1155"/>
                </a:lnTo>
                <a:lnTo>
                  <a:pt x="670" y="1175"/>
                </a:lnTo>
                <a:lnTo>
                  <a:pt x="670" y="1175"/>
                </a:lnTo>
                <a:lnTo>
                  <a:pt x="678" y="1179"/>
                </a:lnTo>
                <a:lnTo>
                  <a:pt x="684" y="1183"/>
                </a:lnTo>
                <a:lnTo>
                  <a:pt x="692" y="1187"/>
                </a:lnTo>
                <a:lnTo>
                  <a:pt x="699" y="1191"/>
                </a:lnTo>
                <a:lnTo>
                  <a:pt x="699" y="1191"/>
                </a:lnTo>
                <a:lnTo>
                  <a:pt x="713" y="1196"/>
                </a:lnTo>
                <a:lnTo>
                  <a:pt x="727" y="1200"/>
                </a:lnTo>
                <a:lnTo>
                  <a:pt x="755" y="1208"/>
                </a:lnTo>
                <a:lnTo>
                  <a:pt x="769" y="1211"/>
                </a:lnTo>
                <a:lnTo>
                  <a:pt x="782" y="1216"/>
                </a:lnTo>
                <a:lnTo>
                  <a:pt x="793" y="1223"/>
                </a:lnTo>
                <a:lnTo>
                  <a:pt x="799" y="1227"/>
                </a:lnTo>
                <a:lnTo>
                  <a:pt x="804" y="1231"/>
                </a:lnTo>
                <a:lnTo>
                  <a:pt x="804" y="1231"/>
                </a:lnTo>
                <a:lnTo>
                  <a:pt x="819" y="1236"/>
                </a:lnTo>
                <a:lnTo>
                  <a:pt x="833" y="1241"/>
                </a:lnTo>
                <a:lnTo>
                  <a:pt x="846" y="1247"/>
                </a:lnTo>
                <a:lnTo>
                  <a:pt x="858" y="1254"/>
                </a:lnTo>
                <a:lnTo>
                  <a:pt x="881" y="1269"/>
                </a:lnTo>
                <a:lnTo>
                  <a:pt x="893" y="1276"/>
                </a:lnTo>
                <a:lnTo>
                  <a:pt x="905" y="1284"/>
                </a:lnTo>
                <a:lnTo>
                  <a:pt x="905" y="1284"/>
                </a:lnTo>
                <a:lnTo>
                  <a:pt x="900" y="1261"/>
                </a:lnTo>
                <a:lnTo>
                  <a:pt x="897" y="1239"/>
                </a:lnTo>
                <a:lnTo>
                  <a:pt x="895" y="1217"/>
                </a:lnTo>
                <a:lnTo>
                  <a:pt x="893" y="1196"/>
                </a:lnTo>
                <a:lnTo>
                  <a:pt x="889" y="1115"/>
                </a:lnTo>
                <a:lnTo>
                  <a:pt x="889" y="1115"/>
                </a:lnTo>
                <a:lnTo>
                  <a:pt x="895" y="1033"/>
                </a:lnTo>
                <a:lnTo>
                  <a:pt x="899" y="955"/>
                </a:lnTo>
                <a:lnTo>
                  <a:pt x="900" y="879"/>
                </a:lnTo>
                <a:lnTo>
                  <a:pt x="899" y="803"/>
                </a:lnTo>
                <a:lnTo>
                  <a:pt x="899" y="803"/>
                </a:lnTo>
                <a:lnTo>
                  <a:pt x="898" y="785"/>
                </a:lnTo>
                <a:lnTo>
                  <a:pt x="895" y="768"/>
                </a:lnTo>
                <a:lnTo>
                  <a:pt x="891" y="751"/>
                </a:lnTo>
                <a:lnTo>
                  <a:pt x="885" y="735"/>
                </a:lnTo>
                <a:lnTo>
                  <a:pt x="880" y="717"/>
                </a:lnTo>
                <a:lnTo>
                  <a:pt x="876" y="701"/>
                </a:lnTo>
                <a:lnTo>
                  <a:pt x="873" y="684"/>
                </a:lnTo>
                <a:lnTo>
                  <a:pt x="872" y="666"/>
                </a:lnTo>
                <a:lnTo>
                  <a:pt x="872" y="666"/>
                </a:lnTo>
                <a:lnTo>
                  <a:pt x="867" y="660"/>
                </a:lnTo>
                <a:lnTo>
                  <a:pt x="864" y="653"/>
                </a:lnTo>
                <a:lnTo>
                  <a:pt x="862" y="647"/>
                </a:lnTo>
                <a:lnTo>
                  <a:pt x="861" y="640"/>
                </a:lnTo>
                <a:lnTo>
                  <a:pt x="861" y="640"/>
                </a:lnTo>
                <a:lnTo>
                  <a:pt x="875" y="622"/>
                </a:lnTo>
                <a:lnTo>
                  <a:pt x="889" y="602"/>
                </a:lnTo>
                <a:lnTo>
                  <a:pt x="902" y="580"/>
                </a:lnTo>
                <a:lnTo>
                  <a:pt x="914" y="559"/>
                </a:lnTo>
                <a:lnTo>
                  <a:pt x="939" y="514"/>
                </a:lnTo>
                <a:lnTo>
                  <a:pt x="964" y="469"/>
                </a:lnTo>
                <a:lnTo>
                  <a:pt x="964" y="469"/>
                </a:lnTo>
                <a:lnTo>
                  <a:pt x="920" y="459"/>
                </a:lnTo>
                <a:lnTo>
                  <a:pt x="876" y="449"/>
                </a:lnTo>
                <a:lnTo>
                  <a:pt x="854" y="444"/>
                </a:lnTo>
                <a:lnTo>
                  <a:pt x="833" y="441"/>
                </a:lnTo>
                <a:lnTo>
                  <a:pt x="814" y="440"/>
                </a:lnTo>
                <a:lnTo>
                  <a:pt x="794" y="441"/>
                </a:lnTo>
                <a:lnTo>
                  <a:pt x="794" y="441"/>
                </a:lnTo>
                <a:close/>
                <a:moveTo>
                  <a:pt x="1957" y="430"/>
                </a:moveTo>
                <a:lnTo>
                  <a:pt x="1957" y="430"/>
                </a:lnTo>
                <a:lnTo>
                  <a:pt x="1927" y="430"/>
                </a:lnTo>
                <a:lnTo>
                  <a:pt x="1913" y="433"/>
                </a:lnTo>
                <a:lnTo>
                  <a:pt x="1898" y="436"/>
                </a:lnTo>
                <a:lnTo>
                  <a:pt x="1898" y="436"/>
                </a:lnTo>
                <a:lnTo>
                  <a:pt x="1892" y="437"/>
                </a:lnTo>
                <a:lnTo>
                  <a:pt x="1886" y="439"/>
                </a:lnTo>
                <a:lnTo>
                  <a:pt x="1882" y="441"/>
                </a:lnTo>
                <a:lnTo>
                  <a:pt x="1881" y="443"/>
                </a:lnTo>
                <a:lnTo>
                  <a:pt x="1880" y="446"/>
                </a:lnTo>
                <a:lnTo>
                  <a:pt x="1881" y="451"/>
                </a:lnTo>
                <a:lnTo>
                  <a:pt x="1881" y="451"/>
                </a:lnTo>
                <a:lnTo>
                  <a:pt x="1895" y="454"/>
                </a:lnTo>
                <a:lnTo>
                  <a:pt x="1911" y="455"/>
                </a:lnTo>
                <a:lnTo>
                  <a:pt x="1928" y="455"/>
                </a:lnTo>
                <a:lnTo>
                  <a:pt x="1938" y="453"/>
                </a:lnTo>
                <a:lnTo>
                  <a:pt x="1947" y="451"/>
                </a:lnTo>
                <a:lnTo>
                  <a:pt x="1947" y="451"/>
                </a:lnTo>
                <a:lnTo>
                  <a:pt x="1947" y="454"/>
                </a:lnTo>
                <a:lnTo>
                  <a:pt x="1948" y="455"/>
                </a:lnTo>
                <a:lnTo>
                  <a:pt x="1950" y="456"/>
                </a:lnTo>
                <a:lnTo>
                  <a:pt x="1952" y="456"/>
                </a:lnTo>
                <a:lnTo>
                  <a:pt x="1952" y="456"/>
                </a:lnTo>
                <a:lnTo>
                  <a:pt x="1952" y="472"/>
                </a:lnTo>
                <a:lnTo>
                  <a:pt x="1950" y="487"/>
                </a:lnTo>
                <a:lnTo>
                  <a:pt x="1948" y="502"/>
                </a:lnTo>
                <a:lnTo>
                  <a:pt x="1944" y="516"/>
                </a:lnTo>
                <a:lnTo>
                  <a:pt x="1937" y="545"/>
                </a:lnTo>
                <a:lnTo>
                  <a:pt x="1928" y="574"/>
                </a:lnTo>
                <a:lnTo>
                  <a:pt x="1908" y="629"/>
                </a:lnTo>
                <a:lnTo>
                  <a:pt x="1899" y="655"/>
                </a:lnTo>
                <a:lnTo>
                  <a:pt x="1892" y="682"/>
                </a:lnTo>
                <a:lnTo>
                  <a:pt x="1892" y="682"/>
                </a:lnTo>
                <a:lnTo>
                  <a:pt x="1879" y="736"/>
                </a:lnTo>
                <a:lnTo>
                  <a:pt x="1874" y="762"/>
                </a:lnTo>
                <a:lnTo>
                  <a:pt x="1866" y="789"/>
                </a:lnTo>
                <a:lnTo>
                  <a:pt x="1866" y="789"/>
                </a:lnTo>
                <a:lnTo>
                  <a:pt x="1859" y="818"/>
                </a:lnTo>
                <a:lnTo>
                  <a:pt x="1850" y="847"/>
                </a:lnTo>
                <a:lnTo>
                  <a:pt x="1842" y="876"/>
                </a:lnTo>
                <a:lnTo>
                  <a:pt x="1833" y="905"/>
                </a:lnTo>
                <a:lnTo>
                  <a:pt x="1833" y="905"/>
                </a:lnTo>
                <a:lnTo>
                  <a:pt x="1824" y="933"/>
                </a:lnTo>
                <a:lnTo>
                  <a:pt x="1815" y="960"/>
                </a:lnTo>
                <a:lnTo>
                  <a:pt x="1806" y="987"/>
                </a:lnTo>
                <a:lnTo>
                  <a:pt x="1802" y="1001"/>
                </a:lnTo>
                <a:lnTo>
                  <a:pt x="1799" y="1015"/>
                </a:lnTo>
                <a:lnTo>
                  <a:pt x="1799" y="1015"/>
                </a:lnTo>
                <a:lnTo>
                  <a:pt x="1790" y="1061"/>
                </a:lnTo>
                <a:lnTo>
                  <a:pt x="1786" y="1085"/>
                </a:lnTo>
                <a:lnTo>
                  <a:pt x="1782" y="1107"/>
                </a:lnTo>
                <a:lnTo>
                  <a:pt x="1782" y="1107"/>
                </a:lnTo>
                <a:lnTo>
                  <a:pt x="1776" y="1127"/>
                </a:lnTo>
                <a:lnTo>
                  <a:pt x="1770" y="1149"/>
                </a:lnTo>
                <a:lnTo>
                  <a:pt x="1767" y="1159"/>
                </a:lnTo>
                <a:lnTo>
                  <a:pt x="1761" y="1168"/>
                </a:lnTo>
                <a:lnTo>
                  <a:pt x="1756" y="1177"/>
                </a:lnTo>
                <a:lnTo>
                  <a:pt x="1750" y="1185"/>
                </a:lnTo>
                <a:lnTo>
                  <a:pt x="1750" y="1185"/>
                </a:lnTo>
                <a:lnTo>
                  <a:pt x="1739" y="1181"/>
                </a:lnTo>
                <a:lnTo>
                  <a:pt x="1735" y="1179"/>
                </a:lnTo>
                <a:lnTo>
                  <a:pt x="1730" y="1177"/>
                </a:lnTo>
                <a:lnTo>
                  <a:pt x="1730" y="1177"/>
                </a:lnTo>
                <a:lnTo>
                  <a:pt x="1710" y="1177"/>
                </a:lnTo>
                <a:lnTo>
                  <a:pt x="1690" y="1177"/>
                </a:lnTo>
                <a:lnTo>
                  <a:pt x="1647" y="1175"/>
                </a:lnTo>
                <a:lnTo>
                  <a:pt x="1626" y="1174"/>
                </a:lnTo>
                <a:lnTo>
                  <a:pt x="1606" y="1175"/>
                </a:lnTo>
                <a:lnTo>
                  <a:pt x="1586" y="1176"/>
                </a:lnTo>
                <a:lnTo>
                  <a:pt x="1568" y="1179"/>
                </a:lnTo>
                <a:lnTo>
                  <a:pt x="1568" y="1179"/>
                </a:lnTo>
                <a:lnTo>
                  <a:pt x="1562" y="1175"/>
                </a:lnTo>
                <a:lnTo>
                  <a:pt x="1558" y="1174"/>
                </a:lnTo>
                <a:lnTo>
                  <a:pt x="1553" y="1174"/>
                </a:lnTo>
                <a:lnTo>
                  <a:pt x="1549" y="1175"/>
                </a:lnTo>
                <a:lnTo>
                  <a:pt x="1541" y="1179"/>
                </a:lnTo>
                <a:lnTo>
                  <a:pt x="1536" y="1181"/>
                </a:lnTo>
                <a:lnTo>
                  <a:pt x="1532" y="1182"/>
                </a:lnTo>
                <a:lnTo>
                  <a:pt x="1532" y="1182"/>
                </a:lnTo>
                <a:lnTo>
                  <a:pt x="1515" y="1184"/>
                </a:lnTo>
                <a:lnTo>
                  <a:pt x="1497" y="1185"/>
                </a:lnTo>
                <a:lnTo>
                  <a:pt x="1478" y="1186"/>
                </a:lnTo>
                <a:lnTo>
                  <a:pt x="1459" y="1187"/>
                </a:lnTo>
                <a:lnTo>
                  <a:pt x="1459" y="1187"/>
                </a:lnTo>
                <a:lnTo>
                  <a:pt x="1399" y="1195"/>
                </a:lnTo>
                <a:lnTo>
                  <a:pt x="1399" y="1195"/>
                </a:lnTo>
                <a:lnTo>
                  <a:pt x="1326" y="1202"/>
                </a:lnTo>
                <a:lnTo>
                  <a:pt x="1288" y="1207"/>
                </a:lnTo>
                <a:lnTo>
                  <a:pt x="1252" y="1212"/>
                </a:lnTo>
                <a:lnTo>
                  <a:pt x="1252" y="1212"/>
                </a:lnTo>
                <a:lnTo>
                  <a:pt x="1245" y="1214"/>
                </a:lnTo>
                <a:lnTo>
                  <a:pt x="1239" y="1216"/>
                </a:lnTo>
                <a:lnTo>
                  <a:pt x="1233" y="1220"/>
                </a:lnTo>
                <a:lnTo>
                  <a:pt x="1227" y="1221"/>
                </a:lnTo>
                <a:lnTo>
                  <a:pt x="1227" y="1221"/>
                </a:lnTo>
                <a:lnTo>
                  <a:pt x="1184" y="1231"/>
                </a:lnTo>
                <a:lnTo>
                  <a:pt x="1164" y="1237"/>
                </a:lnTo>
                <a:lnTo>
                  <a:pt x="1144" y="1243"/>
                </a:lnTo>
                <a:lnTo>
                  <a:pt x="1123" y="1250"/>
                </a:lnTo>
                <a:lnTo>
                  <a:pt x="1105" y="1258"/>
                </a:lnTo>
                <a:lnTo>
                  <a:pt x="1086" y="1267"/>
                </a:lnTo>
                <a:lnTo>
                  <a:pt x="1069" y="1278"/>
                </a:lnTo>
                <a:lnTo>
                  <a:pt x="1069" y="1278"/>
                </a:lnTo>
                <a:lnTo>
                  <a:pt x="1141" y="1268"/>
                </a:lnTo>
                <a:lnTo>
                  <a:pt x="1214" y="1259"/>
                </a:lnTo>
                <a:lnTo>
                  <a:pt x="1362" y="1241"/>
                </a:lnTo>
                <a:lnTo>
                  <a:pt x="1362" y="1241"/>
                </a:lnTo>
                <a:lnTo>
                  <a:pt x="1394" y="1236"/>
                </a:lnTo>
                <a:lnTo>
                  <a:pt x="1426" y="1230"/>
                </a:lnTo>
                <a:lnTo>
                  <a:pt x="1458" y="1226"/>
                </a:lnTo>
                <a:lnTo>
                  <a:pt x="1475" y="1225"/>
                </a:lnTo>
                <a:lnTo>
                  <a:pt x="1491" y="1225"/>
                </a:lnTo>
                <a:lnTo>
                  <a:pt x="1491" y="1225"/>
                </a:lnTo>
                <a:lnTo>
                  <a:pt x="1531" y="1226"/>
                </a:lnTo>
                <a:lnTo>
                  <a:pt x="1550" y="1226"/>
                </a:lnTo>
                <a:lnTo>
                  <a:pt x="1568" y="1226"/>
                </a:lnTo>
                <a:lnTo>
                  <a:pt x="1568" y="1226"/>
                </a:lnTo>
                <a:lnTo>
                  <a:pt x="1578" y="1225"/>
                </a:lnTo>
                <a:lnTo>
                  <a:pt x="1589" y="1224"/>
                </a:lnTo>
                <a:lnTo>
                  <a:pt x="1593" y="1224"/>
                </a:lnTo>
                <a:lnTo>
                  <a:pt x="1597" y="1226"/>
                </a:lnTo>
                <a:lnTo>
                  <a:pt x="1601" y="1229"/>
                </a:lnTo>
                <a:lnTo>
                  <a:pt x="1602" y="1236"/>
                </a:lnTo>
                <a:lnTo>
                  <a:pt x="1602" y="1236"/>
                </a:lnTo>
                <a:lnTo>
                  <a:pt x="1594" y="1239"/>
                </a:lnTo>
                <a:lnTo>
                  <a:pt x="1586" y="1241"/>
                </a:lnTo>
                <a:lnTo>
                  <a:pt x="1577" y="1241"/>
                </a:lnTo>
                <a:lnTo>
                  <a:pt x="1569" y="1241"/>
                </a:lnTo>
                <a:lnTo>
                  <a:pt x="1551" y="1239"/>
                </a:lnTo>
                <a:lnTo>
                  <a:pt x="1534" y="1237"/>
                </a:lnTo>
                <a:lnTo>
                  <a:pt x="1534" y="1237"/>
                </a:lnTo>
                <a:lnTo>
                  <a:pt x="1511" y="1238"/>
                </a:lnTo>
                <a:lnTo>
                  <a:pt x="1487" y="1239"/>
                </a:lnTo>
                <a:lnTo>
                  <a:pt x="1440" y="1244"/>
                </a:lnTo>
                <a:lnTo>
                  <a:pt x="1396" y="1251"/>
                </a:lnTo>
                <a:lnTo>
                  <a:pt x="1357" y="1255"/>
                </a:lnTo>
                <a:lnTo>
                  <a:pt x="1357" y="1255"/>
                </a:lnTo>
                <a:lnTo>
                  <a:pt x="1290" y="1261"/>
                </a:lnTo>
                <a:lnTo>
                  <a:pt x="1232" y="1268"/>
                </a:lnTo>
                <a:lnTo>
                  <a:pt x="1232" y="1268"/>
                </a:lnTo>
                <a:lnTo>
                  <a:pt x="1211" y="1271"/>
                </a:lnTo>
                <a:lnTo>
                  <a:pt x="1190" y="1275"/>
                </a:lnTo>
                <a:lnTo>
                  <a:pt x="1169" y="1281"/>
                </a:lnTo>
                <a:lnTo>
                  <a:pt x="1149" y="1284"/>
                </a:lnTo>
                <a:lnTo>
                  <a:pt x="1149" y="1284"/>
                </a:lnTo>
                <a:lnTo>
                  <a:pt x="1106" y="1288"/>
                </a:lnTo>
                <a:lnTo>
                  <a:pt x="1087" y="1290"/>
                </a:lnTo>
                <a:lnTo>
                  <a:pt x="1067" y="1293"/>
                </a:lnTo>
                <a:lnTo>
                  <a:pt x="1049" y="1298"/>
                </a:lnTo>
                <a:lnTo>
                  <a:pt x="1032" y="1303"/>
                </a:lnTo>
                <a:lnTo>
                  <a:pt x="1015" y="1311"/>
                </a:lnTo>
                <a:lnTo>
                  <a:pt x="999" y="1320"/>
                </a:lnTo>
                <a:lnTo>
                  <a:pt x="999" y="1320"/>
                </a:lnTo>
                <a:lnTo>
                  <a:pt x="1002" y="1322"/>
                </a:lnTo>
                <a:lnTo>
                  <a:pt x="1003" y="1326"/>
                </a:lnTo>
                <a:lnTo>
                  <a:pt x="1004" y="1330"/>
                </a:lnTo>
                <a:lnTo>
                  <a:pt x="1004" y="1335"/>
                </a:lnTo>
                <a:lnTo>
                  <a:pt x="1004" y="1335"/>
                </a:lnTo>
                <a:lnTo>
                  <a:pt x="1026" y="1326"/>
                </a:lnTo>
                <a:lnTo>
                  <a:pt x="1047" y="1317"/>
                </a:lnTo>
                <a:lnTo>
                  <a:pt x="1071" y="1311"/>
                </a:lnTo>
                <a:lnTo>
                  <a:pt x="1095" y="1306"/>
                </a:lnTo>
                <a:lnTo>
                  <a:pt x="1095" y="1306"/>
                </a:lnTo>
                <a:lnTo>
                  <a:pt x="1167" y="1298"/>
                </a:lnTo>
                <a:lnTo>
                  <a:pt x="1242" y="1290"/>
                </a:lnTo>
                <a:lnTo>
                  <a:pt x="1318" y="1285"/>
                </a:lnTo>
                <a:lnTo>
                  <a:pt x="1396" y="1278"/>
                </a:lnTo>
                <a:lnTo>
                  <a:pt x="1474" y="1272"/>
                </a:lnTo>
                <a:lnTo>
                  <a:pt x="1554" y="1266"/>
                </a:lnTo>
                <a:lnTo>
                  <a:pt x="1631" y="1258"/>
                </a:lnTo>
                <a:lnTo>
                  <a:pt x="1707" y="1250"/>
                </a:lnTo>
                <a:lnTo>
                  <a:pt x="1707" y="1250"/>
                </a:lnTo>
                <a:lnTo>
                  <a:pt x="1725" y="1248"/>
                </a:lnTo>
                <a:lnTo>
                  <a:pt x="1744" y="1248"/>
                </a:lnTo>
                <a:lnTo>
                  <a:pt x="1782" y="1251"/>
                </a:lnTo>
                <a:lnTo>
                  <a:pt x="1799" y="1250"/>
                </a:lnTo>
                <a:lnTo>
                  <a:pt x="1807" y="1248"/>
                </a:lnTo>
                <a:lnTo>
                  <a:pt x="1816" y="1247"/>
                </a:lnTo>
                <a:lnTo>
                  <a:pt x="1823" y="1245"/>
                </a:lnTo>
                <a:lnTo>
                  <a:pt x="1831" y="1241"/>
                </a:lnTo>
                <a:lnTo>
                  <a:pt x="1837" y="1237"/>
                </a:lnTo>
                <a:lnTo>
                  <a:pt x="1844" y="1231"/>
                </a:lnTo>
                <a:lnTo>
                  <a:pt x="1844" y="1231"/>
                </a:lnTo>
                <a:lnTo>
                  <a:pt x="1853" y="1203"/>
                </a:lnTo>
                <a:lnTo>
                  <a:pt x="1861" y="1176"/>
                </a:lnTo>
                <a:lnTo>
                  <a:pt x="1867" y="1147"/>
                </a:lnTo>
                <a:lnTo>
                  <a:pt x="1873" y="1118"/>
                </a:lnTo>
                <a:lnTo>
                  <a:pt x="1884" y="1059"/>
                </a:lnTo>
                <a:lnTo>
                  <a:pt x="1890" y="1030"/>
                </a:lnTo>
                <a:lnTo>
                  <a:pt x="1897" y="1001"/>
                </a:lnTo>
                <a:lnTo>
                  <a:pt x="1897" y="1001"/>
                </a:lnTo>
                <a:lnTo>
                  <a:pt x="1903" y="982"/>
                </a:lnTo>
                <a:lnTo>
                  <a:pt x="1909" y="964"/>
                </a:lnTo>
                <a:lnTo>
                  <a:pt x="1915" y="944"/>
                </a:lnTo>
                <a:lnTo>
                  <a:pt x="1922" y="926"/>
                </a:lnTo>
                <a:lnTo>
                  <a:pt x="1922" y="926"/>
                </a:lnTo>
                <a:lnTo>
                  <a:pt x="1933" y="884"/>
                </a:lnTo>
                <a:lnTo>
                  <a:pt x="1938" y="863"/>
                </a:lnTo>
                <a:lnTo>
                  <a:pt x="1943" y="843"/>
                </a:lnTo>
                <a:lnTo>
                  <a:pt x="1943" y="843"/>
                </a:lnTo>
                <a:lnTo>
                  <a:pt x="1948" y="822"/>
                </a:lnTo>
                <a:lnTo>
                  <a:pt x="1953" y="802"/>
                </a:lnTo>
                <a:lnTo>
                  <a:pt x="1958" y="782"/>
                </a:lnTo>
                <a:lnTo>
                  <a:pt x="1963" y="760"/>
                </a:lnTo>
                <a:lnTo>
                  <a:pt x="1963" y="760"/>
                </a:lnTo>
                <a:lnTo>
                  <a:pt x="1972" y="717"/>
                </a:lnTo>
                <a:lnTo>
                  <a:pt x="1977" y="696"/>
                </a:lnTo>
                <a:lnTo>
                  <a:pt x="1982" y="676"/>
                </a:lnTo>
                <a:lnTo>
                  <a:pt x="1982" y="676"/>
                </a:lnTo>
                <a:lnTo>
                  <a:pt x="1985" y="667"/>
                </a:lnTo>
                <a:lnTo>
                  <a:pt x="1988" y="661"/>
                </a:lnTo>
                <a:lnTo>
                  <a:pt x="1993" y="653"/>
                </a:lnTo>
                <a:lnTo>
                  <a:pt x="1995" y="645"/>
                </a:lnTo>
                <a:lnTo>
                  <a:pt x="1995" y="645"/>
                </a:lnTo>
                <a:lnTo>
                  <a:pt x="2000" y="617"/>
                </a:lnTo>
                <a:lnTo>
                  <a:pt x="2004" y="588"/>
                </a:lnTo>
                <a:lnTo>
                  <a:pt x="2009" y="560"/>
                </a:lnTo>
                <a:lnTo>
                  <a:pt x="2011" y="546"/>
                </a:lnTo>
                <a:lnTo>
                  <a:pt x="2014" y="533"/>
                </a:lnTo>
                <a:lnTo>
                  <a:pt x="2014" y="533"/>
                </a:lnTo>
                <a:lnTo>
                  <a:pt x="2014" y="521"/>
                </a:lnTo>
                <a:lnTo>
                  <a:pt x="2016" y="510"/>
                </a:lnTo>
                <a:lnTo>
                  <a:pt x="2021" y="482"/>
                </a:lnTo>
                <a:lnTo>
                  <a:pt x="2024" y="468"/>
                </a:lnTo>
                <a:lnTo>
                  <a:pt x="2025" y="454"/>
                </a:lnTo>
                <a:lnTo>
                  <a:pt x="2024" y="449"/>
                </a:lnTo>
                <a:lnTo>
                  <a:pt x="2021" y="442"/>
                </a:lnTo>
                <a:lnTo>
                  <a:pt x="2019" y="437"/>
                </a:lnTo>
                <a:lnTo>
                  <a:pt x="2016" y="431"/>
                </a:lnTo>
                <a:lnTo>
                  <a:pt x="2016" y="431"/>
                </a:lnTo>
                <a:lnTo>
                  <a:pt x="2010" y="429"/>
                </a:lnTo>
                <a:lnTo>
                  <a:pt x="2002" y="428"/>
                </a:lnTo>
                <a:lnTo>
                  <a:pt x="1995" y="427"/>
                </a:lnTo>
                <a:lnTo>
                  <a:pt x="1987" y="427"/>
                </a:lnTo>
                <a:lnTo>
                  <a:pt x="1972" y="429"/>
                </a:lnTo>
                <a:lnTo>
                  <a:pt x="1957" y="430"/>
                </a:lnTo>
                <a:lnTo>
                  <a:pt x="1957" y="430"/>
                </a:lnTo>
                <a:close/>
                <a:moveTo>
                  <a:pt x="1876" y="466"/>
                </a:moveTo>
                <a:lnTo>
                  <a:pt x="1876" y="466"/>
                </a:lnTo>
                <a:lnTo>
                  <a:pt x="1867" y="496"/>
                </a:lnTo>
                <a:lnTo>
                  <a:pt x="1859" y="525"/>
                </a:lnTo>
                <a:lnTo>
                  <a:pt x="1845" y="585"/>
                </a:lnTo>
                <a:lnTo>
                  <a:pt x="1831" y="645"/>
                </a:lnTo>
                <a:lnTo>
                  <a:pt x="1823" y="673"/>
                </a:lnTo>
                <a:lnTo>
                  <a:pt x="1815" y="703"/>
                </a:lnTo>
                <a:lnTo>
                  <a:pt x="1815" y="703"/>
                </a:lnTo>
                <a:lnTo>
                  <a:pt x="1796" y="771"/>
                </a:lnTo>
                <a:lnTo>
                  <a:pt x="1796" y="771"/>
                </a:lnTo>
                <a:lnTo>
                  <a:pt x="1791" y="789"/>
                </a:lnTo>
                <a:lnTo>
                  <a:pt x="1787" y="807"/>
                </a:lnTo>
                <a:lnTo>
                  <a:pt x="1780" y="844"/>
                </a:lnTo>
                <a:lnTo>
                  <a:pt x="1780" y="844"/>
                </a:lnTo>
                <a:lnTo>
                  <a:pt x="1770" y="881"/>
                </a:lnTo>
                <a:lnTo>
                  <a:pt x="1759" y="919"/>
                </a:lnTo>
                <a:lnTo>
                  <a:pt x="1747" y="955"/>
                </a:lnTo>
                <a:lnTo>
                  <a:pt x="1737" y="991"/>
                </a:lnTo>
                <a:lnTo>
                  <a:pt x="1737" y="991"/>
                </a:lnTo>
                <a:lnTo>
                  <a:pt x="1736" y="999"/>
                </a:lnTo>
                <a:lnTo>
                  <a:pt x="1736" y="1008"/>
                </a:lnTo>
                <a:lnTo>
                  <a:pt x="1735" y="1011"/>
                </a:lnTo>
                <a:lnTo>
                  <a:pt x="1733" y="1015"/>
                </a:lnTo>
                <a:lnTo>
                  <a:pt x="1730" y="1017"/>
                </a:lnTo>
                <a:lnTo>
                  <a:pt x="1726" y="1020"/>
                </a:lnTo>
                <a:lnTo>
                  <a:pt x="1726" y="1020"/>
                </a:lnTo>
                <a:lnTo>
                  <a:pt x="1728" y="1025"/>
                </a:lnTo>
                <a:lnTo>
                  <a:pt x="1729" y="1029"/>
                </a:lnTo>
                <a:lnTo>
                  <a:pt x="1729" y="1032"/>
                </a:lnTo>
                <a:lnTo>
                  <a:pt x="1726" y="1036"/>
                </a:lnTo>
                <a:lnTo>
                  <a:pt x="1726" y="1036"/>
                </a:lnTo>
                <a:lnTo>
                  <a:pt x="1683" y="1038"/>
                </a:lnTo>
                <a:lnTo>
                  <a:pt x="1639" y="1042"/>
                </a:lnTo>
                <a:lnTo>
                  <a:pt x="1593" y="1046"/>
                </a:lnTo>
                <a:lnTo>
                  <a:pt x="1547" y="1054"/>
                </a:lnTo>
                <a:lnTo>
                  <a:pt x="1547" y="1054"/>
                </a:lnTo>
                <a:lnTo>
                  <a:pt x="1512" y="1061"/>
                </a:lnTo>
                <a:lnTo>
                  <a:pt x="1478" y="1069"/>
                </a:lnTo>
                <a:lnTo>
                  <a:pt x="1442" y="1076"/>
                </a:lnTo>
                <a:lnTo>
                  <a:pt x="1409" y="1085"/>
                </a:lnTo>
                <a:lnTo>
                  <a:pt x="1376" y="1095"/>
                </a:lnTo>
                <a:lnTo>
                  <a:pt x="1343" y="1106"/>
                </a:lnTo>
                <a:lnTo>
                  <a:pt x="1311" y="1118"/>
                </a:lnTo>
                <a:lnTo>
                  <a:pt x="1279" y="1131"/>
                </a:lnTo>
                <a:lnTo>
                  <a:pt x="1279" y="1131"/>
                </a:lnTo>
                <a:lnTo>
                  <a:pt x="1260" y="1139"/>
                </a:lnTo>
                <a:lnTo>
                  <a:pt x="1241" y="1149"/>
                </a:lnTo>
                <a:lnTo>
                  <a:pt x="1203" y="1170"/>
                </a:lnTo>
                <a:lnTo>
                  <a:pt x="1129" y="1212"/>
                </a:lnTo>
                <a:lnTo>
                  <a:pt x="1129" y="1212"/>
                </a:lnTo>
                <a:lnTo>
                  <a:pt x="1091" y="1233"/>
                </a:lnTo>
                <a:lnTo>
                  <a:pt x="1073" y="1244"/>
                </a:lnTo>
                <a:lnTo>
                  <a:pt x="1055" y="1255"/>
                </a:lnTo>
                <a:lnTo>
                  <a:pt x="1055" y="1255"/>
                </a:lnTo>
                <a:lnTo>
                  <a:pt x="1027" y="1271"/>
                </a:lnTo>
                <a:lnTo>
                  <a:pt x="1013" y="1280"/>
                </a:lnTo>
                <a:lnTo>
                  <a:pt x="1001" y="1289"/>
                </a:lnTo>
                <a:lnTo>
                  <a:pt x="1001" y="1289"/>
                </a:lnTo>
                <a:lnTo>
                  <a:pt x="995" y="1294"/>
                </a:lnTo>
                <a:lnTo>
                  <a:pt x="993" y="1299"/>
                </a:lnTo>
                <a:lnTo>
                  <a:pt x="991" y="1301"/>
                </a:lnTo>
                <a:lnTo>
                  <a:pt x="993" y="1303"/>
                </a:lnTo>
                <a:lnTo>
                  <a:pt x="993" y="1303"/>
                </a:lnTo>
                <a:lnTo>
                  <a:pt x="995" y="1303"/>
                </a:lnTo>
                <a:lnTo>
                  <a:pt x="998" y="1302"/>
                </a:lnTo>
                <a:lnTo>
                  <a:pt x="1003" y="1299"/>
                </a:lnTo>
                <a:lnTo>
                  <a:pt x="1009" y="1293"/>
                </a:lnTo>
                <a:lnTo>
                  <a:pt x="1013" y="1289"/>
                </a:lnTo>
                <a:lnTo>
                  <a:pt x="1013" y="1289"/>
                </a:lnTo>
                <a:lnTo>
                  <a:pt x="1025" y="1283"/>
                </a:lnTo>
                <a:lnTo>
                  <a:pt x="1036" y="1276"/>
                </a:lnTo>
                <a:lnTo>
                  <a:pt x="1061" y="1263"/>
                </a:lnTo>
                <a:lnTo>
                  <a:pt x="1061" y="1263"/>
                </a:lnTo>
                <a:lnTo>
                  <a:pt x="1087" y="1252"/>
                </a:lnTo>
                <a:lnTo>
                  <a:pt x="1111" y="1241"/>
                </a:lnTo>
                <a:lnTo>
                  <a:pt x="1111" y="1241"/>
                </a:lnTo>
                <a:lnTo>
                  <a:pt x="1131" y="1232"/>
                </a:lnTo>
                <a:lnTo>
                  <a:pt x="1150" y="1225"/>
                </a:lnTo>
                <a:lnTo>
                  <a:pt x="1170" y="1218"/>
                </a:lnTo>
                <a:lnTo>
                  <a:pt x="1191" y="1212"/>
                </a:lnTo>
                <a:lnTo>
                  <a:pt x="1211" y="1207"/>
                </a:lnTo>
                <a:lnTo>
                  <a:pt x="1232" y="1202"/>
                </a:lnTo>
                <a:lnTo>
                  <a:pt x="1275" y="1194"/>
                </a:lnTo>
                <a:lnTo>
                  <a:pt x="1320" y="1187"/>
                </a:lnTo>
                <a:lnTo>
                  <a:pt x="1365" y="1182"/>
                </a:lnTo>
                <a:lnTo>
                  <a:pt x="1456" y="1174"/>
                </a:lnTo>
                <a:lnTo>
                  <a:pt x="1456" y="1174"/>
                </a:lnTo>
                <a:lnTo>
                  <a:pt x="1529" y="1166"/>
                </a:lnTo>
                <a:lnTo>
                  <a:pt x="1565" y="1162"/>
                </a:lnTo>
                <a:lnTo>
                  <a:pt x="1603" y="1160"/>
                </a:lnTo>
                <a:lnTo>
                  <a:pt x="1639" y="1157"/>
                </a:lnTo>
                <a:lnTo>
                  <a:pt x="1677" y="1159"/>
                </a:lnTo>
                <a:lnTo>
                  <a:pt x="1714" y="1161"/>
                </a:lnTo>
                <a:lnTo>
                  <a:pt x="1732" y="1163"/>
                </a:lnTo>
                <a:lnTo>
                  <a:pt x="1751" y="1166"/>
                </a:lnTo>
                <a:lnTo>
                  <a:pt x="1751" y="1166"/>
                </a:lnTo>
                <a:lnTo>
                  <a:pt x="1775" y="1067"/>
                </a:lnTo>
                <a:lnTo>
                  <a:pt x="1801" y="967"/>
                </a:lnTo>
                <a:lnTo>
                  <a:pt x="1829" y="867"/>
                </a:lnTo>
                <a:lnTo>
                  <a:pt x="1856" y="773"/>
                </a:lnTo>
                <a:lnTo>
                  <a:pt x="1856" y="773"/>
                </a:lnTo>
                <a:lnTo>
                  <a:pt x="1858" y="766"/>
                </a:lnTo>
                <a:lnTo>
                  <a:pt x="1859" y="758"/>
                </a:lnTo>
                <a:lnTo>
                  <a:pt x="1861" y="743"/>
                </a:lnTo>
                <a:lnTo>
                  <a:pt x="1861" y="743"/>
                </a:lnTo>
                <a:lnTo>
                  <a:pt x="1865" y="733"/>
                </a:lnTo>
                <a:lnTo>
                  <a:pt x="1869" y="723"/>
                </a:lnTo>
                <a:lnTo>
                  <a:pt x="1874" y="713"/>
                </a:lnTo>
                <a:lnTo>
                  <a:pt x="1877" y="703"/>
                </a:lnTo>
                <a:lnTo>
                  <a:pt x="1877" y="703"/>
                </a:lnTo>
                <a:lnTo>
                  <a:pt x="1880" y="692"/>
                </a:lnTo>
                <a:lnTo>
                  <a:pt x="1882" y="680"/>
                </a:lnTo>
                <a:lnTo>
                  <a:pt x="1884" y="668"/>
                </a:lnTo>
                <a:lnTo>
                  <a:pt x="1888" y="655"/>
                </a:lnTo>
                <a:lnTo>
                  <a:pt x="1888" y="655"/>
                </a:lnTo>
                <a:lnTo>
                  <a:pt x="1903" y="609"/>
                </a:lnTo>
                <a:lnTo>
                  <a:pt x="1917" y="563"/>
                </a:lnTo>
                <a:lnTo>
                  <a:pt x="1923" y="541"/>
                </a:lnTo>
                <a:lnTo>
                  <a:pt x="1928" y="518"/>
                </a:lnTo>
                <a:lnTo>
                  <a:pt x="1933" y="497"/>
                </a:lnTo>
                <a:lnTo>
                  <a:pt x="1936" y="476"/>
                </a:lnTo>
                <a:lnTo>
                  <a:pt x="1936" y="476"/>
                </a:lnTo>
                <a:lnTo>
                  <a:pt x="1922" y="473"/>
                </a:lnTo>
                <a:lnTo>
                  <a:pt x="1906" y="470"/>
                </a:lnTo>
                <a:lnTo>
                  <a:pt x="1891" y="468"/>
                </a:lnTo>
                <a:lnTo>
                  <a:pt x="1876" y="466"/>
                </a:lnTo>
                <a:lnTo>
                  <a:pt x="1876" y="466"/>
                </a:lnTo>
                <a:close/>
                <a:moveTo>
                  <a:pt x="1783" y="572"/>
                </a:moveTo>
                <a:lnTo>
                  <a:pt x="1783" y="572"/>
                </a:lnTo>
                <a:lnTo>
                  <a:pt x="1785" y="566"/>
                </a:lnTo>
                <a:lnTo>
                  <a:pt x="1786" y="560"/>
                </a:lnTo>
                <a:lnTo>
                  <a:pt x="1788" y="554"/>
                </a:lnTo>
                <a:lnTo>
                  <a:pt x="1788" y="551"/>
                </a:lnTo>
                <a:lnTo>
                  <a:pt x="1787" y="549"/>
                </a:lnTo>
                <a:lnTo>
                  <a:pt x="1787" y="549"/>
                </a:lnTo>
                <a:lnTo>
                  <a:pt x="1783" y="561"/>
                </a:lnTo>
                <a:lnTo>
                  <a:pt x="1782" y="567"/>
                </a:lnTo>
                <a:lnTo>
                  <a:pt x="1782" y="570"/>
                </a:lnTo>
                <a:lnTo>
                  <a:pt x="1783" y="572"/>
                </a:lnTo>
                <a:lnTo>
                  <a:pt x="1783" y="572"/>
                </a:lnTo>
                <a:close/>
                <a:moveTo>
                  <a:pt x="1470" y="862"/>
                </a:moveTo>
                <a:lnTo>
                  <a:pt x="1470" y="862"/>
                </a:lnTo>
                <a:lnTo>
                  <a:pt x="1458" y="864"/>
                </a:lnTo>
                <a:lnTo>
                  <a:pt x="1448" y="866"/>
                </a:lnTo>
                <a:lnTo>
                  <a:pt x="1425" y="873"/>
                </a:lnTo>
                <a:lnTo>
                  <a:pt x="1405" y="881"/>
                </a:lnTo>
                <a:lnTo>
                  <a:pt x="1385" y="892"/>
                </a:lnTo>
                <a:lnTo>
                  <a:pt x="1366" y="903"/>
                </a:lnTo>
                <a:lnTo>
                  <a:pt x="1348" y="913"/>
                </a:lnTo>
                <a:lnTo>
                  <a:pt x="1311" y="937"/>
                </a:lnTo>
                <a:lnTo>
                  <a:pt x="1311" y="937"/>
                </a:lnTo>
                <a:lnTo>
                  <a:pt x="1282" y="960"/>
                </a:lnTo>
                <a:lnTo>
                  <a:pt x="1252" y="983"/>
                </a:lnTo>
                <a:lnTo>
                  <a:pt x="1222" y="1005"/>
                </a:lnTo>
                <a:lnTo>
                  <a:pt x="1193" y="1029"/>
                </a:lnTo>
                <a:lnTo>
                  <a:pt x="1193" y="1029"/>
                </a:lnTo>
                <a:lnTo>
                  <a:pt x="1164" y="1059"/>
                </a:lnTo>
                <a:lnTo>
                  <a:pt x="1136" y="1089"/>
                </a:lnTo>
                <a:lnTo>
                  <a:pt x="1108" y="1121"/>
                </a:lnTo>
                <a:lnTo>
                  <a:pt x="1080" y="1152"/>
                </a:lnTo>
                <a:lnTo>
                  <a:pt x="1054" y="1185"/>
                </a:lnTo>
                <a:lnTo>
                  <a:pt x="1028" y="1218"/>
                </a:lnTo>
                <a:lnTo>
                  <a:pt x="1004" y="1252"/>
                </a:lnTo>
                <a:lnTo>
                  <a:pt x="982" y="1285"/>
                </a:lnTo>
                <a:lnTo>
                  <a:pt x="982" y="1285"/>
                </a:lnTo>
                <a:lnTo>
                  <a:pt x="1017" y="1246"/>
                </a:lnTo>
                <a:lnTo>
                  <a:pt x="1055" y="1209"/>
                </a:lnTo>
                <a:lnTo>
                  <a:pt x="1075" y="1191"/>
                </a:lnTo>
                <a:lnTo>
                  <a:pt x="1094" y="1174"/>
                </a:lnTo>
                <a:lnTo>
                  <a:pt x="1115" y="1156"/>
                </a:lnTo>
                <a:lnTo>
                  <a:pt x="1136" y="1139"/>
                </a:lnTo>
                <a:lnTo>
                  <a:pt x="1136" y="1139"/>
                </a:lnTo>
                <a:lnTo>
                  <a:pt x="1142" y="1137"/>
                </a:lnTo>
                <a:lnTo>
                  <a:pt x="1149" y="1134"/>
                </a:lnTo>
                <a:lnTo>
                  <a:pt x="1162" y="1124"/>
                </a:lnTo>
                <a:lnTo>
                  <a:pt x="1185" y="1104"/>
                </a:lnTo>
                <a:lnTo>
                  <a:pt x="1185" y="1104"/>
                </a:lnTo>
                <a:lnTo>
                  <a:pt x="1200" y="1096"/>
                </a:lnTo>
                <a:lnTo>
                  <a:pt x="1215" y="1087"/>
                </a:lnTo>
                <a:lnTo>
                  <a:pt x="1243" y="1069"/>
                </a:lnTo>
                <a:lnTo>
                  <a:pt x="1271" y="1048"/>
                </a:lnTo>
                <a:lnTo>
                  <a:pt x="1285" y="1040"/>
                </a:lnTo>
                <a:lnTo>
                  <a:pt x="1300" y="1031"/>
                </a:lnTo>
                <a:lnTo>
                  <a:pt x="1300" y="1031"/>
                </a:lnTo>
                <a:lnTo>
                  <a:pt x="1329" y="1015"/>
                </a:lnTo>
                <a:lnTo>
                  <a:pt x="1359" y="999"/>
                </a:lnTo>
                <a:lnTo>
                  <a:pt x="1375" y="991"/>
                </a:lnTo>
                <a:lnTo>
                  <a:pt x="1391" y="984"/>
                </a:lnTo>
                <a:lnTo>
                  <a:pt x="1407" y="978"/>
                </a:lnTo>
                <a:lnTo>
                  <a:pt x="1424" y="972"/>
                </a:lnTo>
                <a:lnTo>
                  <a:pt x="1424" y="972"/>
                </a:lnTo>
                <a:lnTo>
                  <a:pt x="1426" y="969"/>
                </a:lnTo>
                <a:lnTo>
                  <a:pt x="1429" y="968"/>
                </a:lnTo>
                <a:lnTo>
                  <a:pt x="1433" y="966"/>
                </a:lnTo>
                <a:lnTo>
                  <a:pt x="1435" y="964"/>
                </a:lnTo>
                <a:lnTo>
                  <a:pt x="1435" y="964"/>
                </a:lnTo>
                <a:lnTo>
                  <a:pt x="1485" y="948"/>
                </a:lnTo>
                <a:lnTo>
                  <a:pt x="1513" y="939"/>
                </a:lnTo>
                <a:lnTo>
                  <a:pt x="1542" y="933"/>
                </a:lnTo>
                <a:lnTo>
                  <a:pt x="1572" y="927"/>
                </a:lnTo>
                <a:lnTo>
                  <a:pt x="1587" y="925"/>
                </a:lnTo>
                <a:lnTo>
                  <a:pt x="1602" y="924"/>
                </a:lnTo>
                <a:lnTo>
                  <a:pt x="1617" y="924"/>
                </a:lnTo>
                <a:lnTo>
                  <a:pt x="1632" y="925"/>
                </a:lnTo>
                <a:lnTo>
                  <a:pt x="1647" y="927"/>
                </a:lnTo>
                <a:lnTo>
                  <a:pt x="1661" y="929"/>
                </a:lnTo>
                <a:lnTo>
                  <a:pt x="1661" y="929"/>
                </a:lnTo>
                <a:lnTo>
                  <a:pt x="1661" y="926"/>
                </a:lnTo>
                <a:lnTo>
                  <a:pt x="1661" y="923"/>
                </a:lnTo>
                <a:lnTo>
                  <a:pt x="1659" y="919"/>
                </a:lnTo>
                <a:lnTo>
                  <a:pt x="1656" y="914"/>
                </a:lnTo>
                <a:lnTo>
                  <a:pt x="1655" y="910"/>
                </a:lnTo>
                <a:lnTo>
                  <a:pt x="1655" y="910"/>
                </a:lnTo>
                <a:lnTo>
                  <a:pt x="1626" y="908"/>
                </a:lnTo>
                <a:lnTo>
                  <a:pt x="1626" y="908"/>
                </a:lnTo>
                <a:lnTo>
                  <a:pt x="1617" y="904"/>
                </a:lnTo>
                <a:lnTo>
                  <a:pt x="1607" y="900"/>
                </a:lnTo>
                <a:lnTo>
                  <a:pt x="1596" y="899"/>
                </a:lnTo>
                <a:lnTo>
                  <a:pt x="1585" y="898"/>
                </a:lnTo>
                <a:lnTo>
                  <a:pt x="1573" y="899"/>
                </a:lnTo>
                <a:lnTo>
                  <a:pt x="1561" y="899"/>
                </a:lnTo>
                <a:lnTo>
                  <a:pt x="1538" y="903"/>
                </a:lnTo>
                <a:lnTo>
                  <a:pt x="1538" y="903"/>
                </a:lnTo>
                <a:lnTo>
                  <a:pt x="1505" y="909"/>
                </a:lnTo>
                <a:lnTo>
                  <a:pt x="1489" y="913"/>
                </a:lnTo>
                <a:lnTo>
                  <a:pt x="1473" y="918"/>
                </a:lnTo>
                <a:lnTo>
                  <a:pt x="1458" y="923"/>
                </a:lnTo>
                <a:lnTo>
                  <a:pt x="1443" y="928"/>
                </a:lnTo>
                <a:lnTo>
                  <a:pt x="1429" y="935"/>
                </a:lnTo>
                <a:lnTo>
                  <a:pt x="1417" y="942"/>
                </a:lnTo>
                <a:lnTo>
                  <a:pt x="1417" y="942"/>
                </a:lnTo>
                <a:lnTo>
                  <a:pt x="1407" y="950"/>
                </a:lnTo>
                <a:lnTo>
                  <a:pt x="1397" y="957"/>
                </a:lnTo>
                <a:lnTo>
                  <a:pt x="1392" y="960"/>
                </a:lnTo>
                <a:lnTo>
                  <a:pt x="1388" y="963"/>
                </a:lnTo>
                <a:lnTo>
                  <a:pt x="1382" y="965"/>
                </a:lnTo>
                <a:lnTo>
                  <a:pt x="1376" y="965"/>
                </a:lnTo>
                <a:lnTo>
                  <a:pt x="1376" y="965"/>
                </a:lnTo>
                <a:lnTo>
                  <a:pt x="1380" y="960"/>
                </a:lnTo>
                <a:lnTo>
                  <a:pt x="1387" y="957"/>
                </a:lnTo>
                <a:lnTo>
                  <a:pt x="1399" y="951"/>
                </a:lnTo>
                <a:lnTo>
                  <a:pt x="1399" y="951"/>
                </a:lnTo>
                <a:lnTo>
                  <a:pt x="1408" y="942"/>
                </a:lnTo>
                <a:lnTo>
                  <a:pt x="1418" y="934"/>
                </a:lnTo>
                <a:lnTo>
                  <a:pt x="1428" y="927"/>
                </a:lnTo>
                <a:lnTo>
                  <a:pt x="1439" y="921"/>
                </a:lnTo>
                <a:lnTo>
                  <a:pt x="1452" y="915"/>
                </a:lnTo>
                <a:lnTo>
                  <a:pt x="1465" y="910"/>
                </a:lnTo>
                <a:lnTo>
                  <a:pt x="1478" y="906"/>
                </a:lnTo>
                <a:lnTo>
                  <a:pt x="1491" y="902"/>
                </a:lnTo>
                <a:lnTo>
                  <a:pt x="1520" y="895"/>
                </a:lnTo>
                <a:lnTo>
                  <a:pt x="1551" y="891"/>
                </a:lnTo>
                <a:lnTo>
                  <a:pt x="1582" y="888"/>
                </a:lnTo>
                <a:lnTo>
                  <a:pt x="1612" y="885"/>
                </a:lnTo>
                <a:lnTo>
                  <a:pt x="1612" y="885"/>
                </a:lnTo>
                <a:lnTo>
                  <a:pt x="1612" y="880"/>
                </a:lnTo>
                <a:lnTo>
                  <a:pt x="1612" y="876"/>
                </a:lnTo>
                <a:lnTo>
                  <a:pt x="1611" y="872"/>
                </a:lnTo>
                <a:lnTo>
                  <a:pt x="1609" y="869"/>
                </a:lnTo>
                <a:lnTo>
                  <a:pt x="1609" y="869"/>
                </a:lnTo>
                <a:lnTo>
                  <a:pt x="1585" y="869"/>
                </a:lnTo>
                <a:lnTo>
                  <a:pt x="1560" y="873"/>
                </a:lnTo>
                <a:lnTo>
                  <a:pt x="1535" y="877"/>
                </a:lnTo>
                <a:lnTo>
                  <a:pt x="1511" y="882"/>
                </a:lnTo>
                <a:lnTo>
                  <a:pt x="1486" y="889"/>
                </a:lnTo>
                <a:lnTo>
                  <a:pt x="1464" y="896"/>
                </a:lnTo>
                <a:lnTo>
                  <a:pt x="1422" y="910"/>
                </a:lnTo>
                <a:lnTo>
                  <a:pt x="1422" y="910"/>
                </a:lnTo>
                <a:lnTo>
                  <a:pt x="1436" y="900"/>
                </a:lnTo>
                <a:lnTo>
                  <a:pt x="1451" y="892"/>
                </a:lnTo>
                <a:lnTo>
                  <a:pt x="1467" y="885"/>
                </a:lnTo>
                <a:lnTo>
                  <a:pt x="1484" y="879"/>
                </a:lnTo>
                <a:lnTo>
                  <a:pt x="1502" y="874"/>
                </a:lnTo>
                <a:lnTo>
                  <a:pt x="1519" y="868"/>
                </a:lnTo>
                <a:lnTo>
                  <a:pt x="1554" y="860"/>
                </a:lnTo>
                <a:lnTo>
                  <a:pt x="1554" y="860"/>
                </a:lnTo>
                <a:lnTo>
                  <a:pt x="1511" y="860"/>
                </a:lnTo>
                <a:lnTo>
                  <a:pt x="1490" y="860"/>
                </a:lnTo>
                <a:lnTo>
                  <a:pt x="1470" y="862"/>
                </a:lnTo>
                <a:lnTo>
                  <a:pt x="1470" y="862"/>
                </a:lnTo>
                <a:close/>
                <a:moveTo>
                  <a:pt x="437" y="1121"/>
                </a:moveTo>
                <a:lnTo>
                  <a:pt x="437" y="1121"/>
                </a:lnTo>
                <a:lnTo>
                  <a:pt x="430" y="1120"/>
                </a:lnTo>
                <a:lnTo>
                  <a:pt x="423" y="1118"/>
                </a:lnTo>
                <a:lnTo>
                  <a:pt x="423" y="1118"/>
                </a:lnTo>
                <a:lnTo>
                  <a:pt x="336" y="1093"/>
                </a:lnTo>
                <a:lnTo>
                  <a:pt x="294" y="1081"/>
                </a:lnTo>
                <a:lnTo>
                  <a:pt x="254" y="1072"/>
                </a:lnTo>
                <a:lnTo>
                  <a:pt x="254" y="1072"/>
                </a:lnTo>
                <a:lnTo>
                  <a:pt x="209" y="1062"/>
                </a:lnTo>
                <a:lnTo>
                  <a:pt x="163" y="1054"/>
                </a:lnTo>
                <a:lnTo>
                  <a:pt x="76" y="1038"/>
                </a:lnTo>
                <a:lnTo>
                  <a:pt x="76" y="1038"/>
                </a:lnTo>
                <a:lnTo>
                  <a:pt x="71" y="1041"/>
                </a:lnTo>
                <a:lnTo>
                  <a:pt x="65" y="1041"/>
                </a:lnTo>
                <a:lnTo>
                  <a:pt x="61" y="1041"/>
                </a:lnTo>
                <a:lnTo>
                  <a:pt x="55" y="1042"/>
                </a:lnTo>
                <a:lnTo>
                  <a:pt x="55" y="1042"/>
                </a:lnTo>
                <a:lnTo>
                  <a:pt x="49" y="1051"/>
                </a:lnTo>
                <a:lnTo>
                  <a:pt x="42" y="1061"/>
                </a:lnTo>
                <a:lnTo>
                  <a:pt x="35" y="1070"/>
                </a:lnTo>
                <a:lnTo>
                  <a:pt x="30" y="1080"/>
                </a:lnTo>
                <a:lnTo>
                  <a:pt x="30" y="1080"/>
                </a:lnTo>
                <a:lnTo>
                  <a:pt x="51" y="1081"/>
                </a:lnTo>
                <a:lnTo>
                  <a:pt x="70" y="1084"/>
                </a:lnTo>
                <a:lnTo>
                  <a:pt x="107" y="1088"/>
                </a:lnTo>
                <a:lnTo>
                  <a:pt x="107" y="1088"/>
                </a:lnTo>
                <a:lnTo>
                  <a:pt x="179" y="1099"/>
                </a:lnTo>
                <a:lnTo>
                  <a:pt x="251" y="1110"/>
                </a:lnTo>
                <a:lnTo>
                  <a:pt x="321" y="1122"/>
                </a:lnTo>
                <a:lnTo>
                  <a:pt x="391" y="1132"/>
                </a:lnTo>
                <a:lnTo>
                  <a:pt x="391" y="1132"/>
                </a:lnTo>
                <a:lnTo>
                  <a:pt x="454" y="1139"/>
                </a:lnTo>
                <a:lnTo>
                  <a:pt x="487" y="1144"/>
                </a:lnTo>
                <a:lnTo>
                  <a:pt x="523" y="1148"/>
                </a:lnTo>
                <a:lnTo>
                  <a:pt x="523" y="1148"/>
                </a:lnTo>
                <a:lnTo>
                  <a:pt x="530" y="1151"/>
                </a:lnTo>
                <a:lnTo>
                  <a:pt x="534" y="1151"/>
                </a:lnTo>
                <a:lnTo>
                  <a:pt x="535" y="1150"/>
                </a:lnTo>
                <a:lnTo>
                  <a:pt x="536" y="1148"/>
                </a:lnTo>
                <a:lnTo>
                  <a:pt x="536" y="1148"/>
                </a:lnTo>
                <a:lnTo>
                  <a:pt x="487" y="1136"/>
                </a:lnTo>
                <a:lnTo>
                  <a:pt x="461" y="1130"/>
                </a:lnTo>
                <a:lnTo>
                  <a:pt x="437" y="1121"/>
                </a:lnTo>
                <a:lnTo>
                  <a:pt x="437" y="1121"/>
                </a:lnTo>
                <a:close/>
                <a:moveTo>
                  <a:pt x="657" y="1209"/>
                </a:moveTo>
                <a:lnTo>
                  <a:pt x="657" y="1209"/>
                </a:lnTo>
                <a:lnTo>
                  <a:pt x="624" y="1195"/>
                </a:lnTo>
                <a:lnTo>
                  <a:pt x="607" y="1188"/>
                </a:lnTo>
                <a:lnTo>
                  <a:pt x="589" y="1182"/>
                </a:lnTo>
                <a:lnTo>
                  <a:pt x="589" y="1182"/>
                </a:lnTo>
                <a:lnTo>
                  <a:pt x="572" y="1176"/>
                </a:lnTo>
                <a:lnTo>
                  <a:pt x="555" y="1169"/>
                </a:lnTo>
                <a:lnTo>
                  <a:pt x="555" y="1169"/>
                </a:lnTo>
                <a:lnTo>
                  <a:pt x="546" y="1167"/>
                </a:lnTo>
                <a:lnTo>
                  <a:pt x="536" y="1166"/>
                </a:lnTo>
                <a:lnTo>
                  <a:pt x="515" y="1164"/>
                </a:lnTo>
                <a:lnTo>
                  <a:pt x="494" y="1162"/>
                </a:lnTo>
                <a:lnTo>
                  <a:pt x="473" y="1159"/>
                </a:lnTo>
                <a:lnTo>
                  <a:pt x="473" y="1159"/>
                </a:lnTo>
                <a:lnTo>
                  <a:pt x="442" y="1154"/>
                </a:lnTo>
                <a:lnTo>
                  <a:pt x="411" y="1150"/>
                </a:lnTo>
                <a:lnTo>
                  <a:pt x="347" y="1142"/>
                </a:lnTo>
                <a:lnTo>
                  <a:pt x="347" y="1142"/>
                </a:lnTo>
                <a:lnTo>
                  <a:pt x="307" y="1138"/>
                </a:lnTo>
                <a:lnTo>
                  <a:pt x="269" y="1132"/>
                </a:lnTo>
                <a:lnTo>
                  <a:pt x="194" y="1118"/>
                </a:lnTo>
                <a:lnTo>
                  <a:pt x="156" y="1111"/>
                </a:lnTo>
                <a:lnTo>
                  <a:pt x="119" y="1105"/>
                </a:lnTo>
                <a:lnTo>
                  <a:pt x="82" y="1100"/>
                </a:lnTo>
                <a:lnTo>
                  <a:pt x="46" y="1096"/>
                </a:lnTo>
                <a:lnTo>
                  <a:pt x="46" y="1096"/>
                </a:lnTo>
                <a:lnTo>
                  <a:pt x="42" y="1101"/>
                </a:lnTo>
                <a:lnTo>
                  <a:pt x="37" y="1105"/>
                </a:lnTo>
                <a:lnTo>
                  <a:pt x="30" y="1115"/>
                </a:lnTo>
                <a:lnTo>
                  <a:pt x="25" y="1126"/>
                </a:lnTo>
                <a:lnTo>
                  <a:pt x="21" y="1136"/>
                </a:lnTo>
                <a:lnTo>
                  <a:pt x="21" y="1136"/>
                </a:lnTo>
                <a:lnTo>
                  <a:pt x="57" y="1138"/>
                </a:lnTo>
                <a:lnTo>
                  <a:pt x="93" y="1142"/>
                </a:lnTo>
                <a:lnTo>
                  <a:pt x="131" y="1147"/>
                </a:lnTo>
                <a:lnTo>
                  <a:pt x="169" y="1152"/>
                </a:lnTo>
                <a:lnTo>
                  <a:pt x="169" y="1152"/>
                </a:lnTo>
                <a:lnTo>
                  <a:pt x="215" y="1155"/>
                </a:lnTo>
                <a:lnTo>
                  <a:pt x="264" y="1157"/>
                </a:lnTo>
                <a:lnTo>
                  <a:pt x="313" y="1160"/>
                </a:lnTo>
                <a:lnTo>
                  <a:pt x="335" y="1162"/>
                </a:lnTo>
                <a:lnTo>
                  <a:pt x="355" y="1164"/>
                </a:lnTo>
                <a:lnTo>
                  <a:pt x="355" y="1164"/>
                </a:lnTo>
                <a:lnTo>
                  <a:pt x="393" y="1168"/>
                </a:lnTo>
                <a:lnTo>
                  <a:pt x="410" y="1170"/>
                </a:lnTo>
                <a:lnTo>
                  <a:pt x="427" y="1174"/>
                </a:lnTo>
                <a:lnTo>
                  <a:pt x="427" y="1174"/>
                </a:lnTo>
                <a:lnTo>
                  <a:pt x="430" y="1175"/>
                </a:lnTo>
                <a:lnTo>
                  <a:pt x="435" y="1177"/>
                </a:lnTo>
                <a:lnTo>
                  <a:pt x="439" y="1179"/>
                </a:lnTo>
                <a:lnTo>
                  <a:pt x="442" y="1180"/>
                </a:lnTo>
                <a:lnTo>
                  <a:pt x="442" y="1180"/>
                </a:lnTo>
                <a:lnTo>
                  <a:pt x="455" y="1183"/>
                </a:lnTo>
                <a:lnTo>
                  <a:pt x="467" y="1184"/>
                </a:lnTo>
                <a:lnTo>
                  <a:pt x="491" y="1186"/>
                </a:lnTo>
                <a:lnTo>
                  <a:pt x="516" y="1188"/>
                </a:lnTo>
                <a:lnTo>
                  <a:pt x="529" y="1191"/>
                </a:lnTo>
                <a:lnTo>
                  <a:pt x="541" y="1193"/>
                </a:lnTo>
                <a:lnTo>
                  <a:pt x="541" y="1193"/>
                </a:lnTo>
                <a:lnTo>
                  <a:pt x="616" y="1212"/>
                </a:lnTo>
                <a:lnTo>
                  <a:pt x="684" y="1231"/>
                </a:lnTo>
                <a:lnTo>
                  <a:pt x="684" y="1231"/>
                </a:lnTo>
                <a:lnTo>
                  <a:pt x="710" y="1240"/>
                </a:lnTo>
                <a:lnTo>
                  <a:pt x="723" y="1243"/>
                </a:lnTo>
                <a:lnTo>
                  <a:pt x="729" y="1243"/>
                </a:lnTo>
                <a:lnTo>
                  <a:pt x="736" y="1242"/>
                </a:lnTo>
                <a:lnTo>
                  <a:pt x="736" y="1242"/>
                </a:lnTo>
                <a:lnTo>
                  <a:pt x="725" y="1240"/>
                </a:lnTo>
                <a:lnTo>
                  <a:pt x="714" y="1236"/>
                </a:lnTo>
                <a:lnTo>
                  <a:pt x="695" y="1226"/>
                </a:lnTo>
                <a:lnTo>
                  <a:pt x="676" y="1216"/>
                </a:lnTo>
                <a:lnTo>
                  <a:pt x="667" y="1212"/>
                </a:lnTo>
                <a:lnTo>
                  <a:pt x="657" y="1209"/>
                </a:lnTo>
                <a:lnTo>
                  <a:pt x="657" y="1209"/>
                </a:lnTo>
                <a:close/>
                <a:moveTo>
                  <a:pt x="587" y="1164"/>
                </a:moveTo>
                <a:lnTo>
                  <a:pt x="587" y="1164"/>
                </a:lnTo>
                <a:lnTo>
                  <a:pt x="564" y="1155"/>
                </a:lnTo>
                <a:lnTo>
                  <a:pt x="541" y="1148"/>
                </a:lnTo>
                <a:lnTo>
                  <a:pt x="541" y="1148"/>
                </a:lnTo>
                <a:lnTo>
                  <a:pt x="545" y="1151"/>
                </a:lnTo>
                <a:lnTo>
                  <a:pt x="550" y="1154"/>
                </a:lnTo>
                <a:lnTo>
                  <a:pt x="563" y="1159"/>
                </a:lnTo>
                <a:lnTo>
                  <a:pt x="576" y="1162"/>
                </a:lnTo>
                <a:lnTo>
                  <a:pt x="587" y="1164"/>
                </a:lnTo>
                <a:lnTo>
                  <a:pt x="587" y="1164"/>
                </a:lnTo>
                <a:close/>
                <a:moveTo>
                  <a:pt x="474" y="1198"/>
                </a:moveTo>
                <a:lnTo>
                  <a:pt x="474" y="1198"/>
                </a:lnTo>
                <a:lnTo>
                  <a:pt x="439" y="1193"/>
                </a:lnTo>
                <a:lnTo>
                  <a:pt x="421" y="1190"/>
                </a:lnTo>
                <a:lnTo>
                  <a:pt x="402" y="1187"/>
                </a:lnTo>
                <a:lnTo>
                  <a:pt x="402" y="1187"/>
                </a:lnTo>
                <a:lnTo>
                  <a:pt x="370" y="1183"/>
                </a:lnTo>
                <a:lnTo>
                  <a:pt x="340" y="1178"/>
                </a:lnTo>
                <a:lnTo>
                  <a:pt x="309" y="1172"/>
                </a:lnTo>
                <a:lnTo>
                  <a:pt x="296" y="1170"/>
                </a:lnTo>
                <a:lnTo>
                  <a:pt x="281" y="1169"/>
                </a:lnTo>
                <a:lnTo>
                  <a:pt x="281" y="1169"/>
                </a:lnTo>
                <a:lnTo>
                  <a:pt x="199" y="1167"/>
                </a:lnTo>
                <a:lnTo>
                  <a:pt x="161" y="1166"/>
                </a:lnTo>
                <a:lnTo>
                  <a:pt x="142" y="1165"/>
                </a:lnTo>
                <a:lnTo>
                  <a:pt x="124" y="1163"/>
                </a:lnTo>
                <a:lnTo>
                  <a:pt x="124" y="1163"/>
                </a:lnTo>
                <a:lnTo>
                  <a:pt x="91" y="1159"/>
                </a:lnTo>
                <a:lnTo>
                  <a:pt x="91" y="1159"/>
                </a:lnTo>
                <a:lnTo>
                  <a:pt x="81" y="1157"/>
                </a:lnTo>
                <a:lnTo>
                  <a:pt x="71" y="1155"/>
                </a:lnTo>
                <a:lnTo>
                  <a:pt x="61" y="1153"/>
                </a:lnTo>
                <a:lnTo>
                  <a:pt x="57" y="1153"/>
                </a:lnTo>
                <a:lnTo>
                  <a:pt x="54" y="1153"/>
                </a:lnTo>
                <a:lnTo>
                  <a:pt x="54" y="1153"/>
                </a:lnTo>
                <a:lnTo>
                  <a:pt x="48" y="1156"/>
                </a:lnTo>
                <a:lnTo>
                  <a:pt x="43" y="1161"/>
                </a:lnTo>
                <a:lnTo>
                  <a:pt x="40" y="1167"/>
                </a:lnTo>
                <a:lnTo>
                  <a:pt x="36" y="1174"/>
                </a:lnTo>
                <a:lnTo>
                  <a:pt x="31" y="1188"/>
                </a:lnTo>
                <a:lnTo>
                  <a:pt x="29" y="1201"/>
                </a:lnTo>
                <a:lnTo>
                  <a:pt x="29" y="1201"/>
                </a:lnTo>
                <a:lnTo>
                  <a:pt x="39" y="1199"/>
                </a:lnTo>
                <a:lnTo>
                  <a:pt x="50" y="1198"/>
                </a:lnTo>
                <a:lnTo>
                  <a:pt x="73" y="1197"/>
                </a:lnTo>
                <a:lnTo>
                  <a:pt x="82" y="1196"/>
                </a:lnTo>
                <a:lnTo>
                  <a:pt x="92" y="1195"/>
                </a:lnTo>
                <a:lnTo>
                  <a:pt x="100" y="1192"/>
                </a:lnTo>
                <a:lnTo>
                  <a:pt x="103" y="1190"/>
                </a:lnTo>
                <a:lnTo>
                  <a:pt x="105" y="1187"/>
                </a:lnTo>
                <a:lnTo>
                  <a:pt x="105" y="1187"/>
                </a:lnTo>
                <a:lnTo>
                  <a:pt x="110" y="1192"/>
                </a:lnTo>
                <a:lnTo>
                  <a:pt x="118" y="1194"/>
                </a:lnTo>
                <a:lnTo>
                  <a:pt x="126" y="1195"/>
                </a:lnTo>
                <a:lnTo>
                  <a:pt x="135" y="1194"/>
                </a:lnTo>
                <a:lnTo>
                  <a:pt x="153" y="1192"/>
                </a:lnTo>
                <a:lnTo>
                  <a:pt x="162" y="1192"/>
                </a:lnTo>
                <a:lnTo>
                  <a:pt x="170" y="1191"/>
                </a:lnTo>
                <a:lnTo>
                  <a:pt x="170" y="1191"/>
                </a:lnTo>
                <a:lnTo>
                  <a:pt x="178" y="1192"/>
                </a:lnTo>
                <a:lnTo>
                  <a:pt x="185" y="1194"/>
                </a:lnTo>
                <a:lnTo>
                  <a:pt x="193" y="1195"/>
                </a:lnTo>
                <a:lnTo>
                  <a:pt x="201" y="1196"/>
                </a:lnTo>
                <a:lnTo>
                  <a:pt x="201" y="1196"/>
                </a:lnTo>
                <a:lnTo>
                  <a:pt x="275" y="1199"/>
                </a:lnTo>
                <a:lnTo>
                  <a:pt x="352" y="1200"/>
                </a:lnTo>
                <a:lnTo>
                  <a:pt x="352" y="1200"/>
                </a:lnTo>
                <a:lnTo>
                  <a:pt x="372" y="1200"/>
                </a:lnTo>
                <a:lnTo>
                  <a:pt x="392" y="1201"/>
                </a:lnTo>
                <a:lnTo>
                  <a:pt x="430" y="1205"/>
                </a:lnTo>
                <a:lnTo>
                  <a:pt x="469" y="1211"/>
                </a:lnTo>
                <a:lnTo>
                  <a:pt x="506" y="1217"/>
                </a:lnTo>
                <a:lnTo>
                  <a:pt x="580" y="1230"/>
                </a:lnTo>
                <a:lnTo>
                  <a:pt x="616" y="1236"/>
                </a:lnTo>
                <a:lnTo>
                  <a:pt x="651" y="1239"/>
                </a:lnTo>
                <a:lnTo>
                  <a:pt x="651" y="1239"/>
                </a:lnTo>
                <a:lnTo>
                  <a:pt x="610" y="1226"/>
                </a:lnTo>
                <a:lnTo>
                  <a:pt x="567" y="1214"/>
                </a:lnTo>
                <a:lnTo>
                  <a:pt x="521" y="1205"/>
                </a:lnTo>
                <a:lnTo>
                  <a:pt x="498" y="1201"/>
                </a:lnTo>
                <a:lnTo>
                  <a:pt x="474" y="1198"/>
                </a:lnTo>
                <a:lnTo>
                  <a:pt x="474" y="1198"/>
                </a:lnTo>
                <a:close/>
                <a:moveTo>
                  <a:pt x="770" y="1237"/>
                </a:moveTo>
                <a:lnTo>
                  <a:pt x="770" y="1237"/>
                </a:lnTo>
                <a:lnTo>
                  <a:pt x="798" y="1250"/>
                </a:lnTo>
                <a:lnTo>
                  <a:pt x="827" y="1262"/>
                </a:lnTo>
                <a:lnTo>
                  <a:pt x="854" y="1275"/>
                </a:lnTo>
                <a:lnTo>
                  <a:pt x="882" y="1285"/>
                </a:lnTo>
                <a:lnTo>
                  <a:pt x="882" y="1285"/>
                </a:lnTo>
                <a:lnTo>
                  <a:pt x="853" y="1269"/>
                </a:lnTo>
                <a:lnTo>
                  <a:pt x="824" y="1255"/>
                </a:lnTo>
                <a:lnTo>
                  <a:pt x="794" y="1241"/>
                </a:lnTo>
                <a:lnTo>
                  <a:pt x="764" y="1228"/>
                </a:lnTo>
                <a:lnTo>
                  <a:pt x="733" y="1216"/>
                </a:lnTo>
                <a:lnTo>
                  <a:pt x="702" y="1205"/>
                </a:lnTo>
                <a:lnTo>
                  <a:pt x="636" y="1182"/>
                </a:lnTo>
                <a:lnTo>
                  <a:pt x="636" y="1182"/>
                </a:lnTo>
                <a:lnTo>
                  <a:pt x="669" y="1197"/>
                </a:lnTo>
                <a:lnTo>
                  <a:pt x="702" y="1212"/>
                </a:lnTo>
                <a:lnTo>
                  <a:pt x="720" y="1220"/>
                </a:lnTo>
                <a:lnTo>
                  <a:pt x="736" y="1227"/>
                </a:lnTo>
                <a:lnTo>
                  <a:pt x="753" y="1232"/>
                </a:lnTo>
                <a:lnTo>
                  <a:pt x="770" y="1237"/>
                </a:lnTo>
                <a:lnTo>
                  <a:pt x="770" y="1237"/>
                </a:lnTo>
                <a:close/>
                <a:moveTo>
                  <a:pt x="552" y="1239"/>
                </a:moveTo>
                <a:lnTo>
                  <a:pt x="552" y="1239"/>
                </a:lnTo>
                <a:lnTo>
                  <a:pt x="516" y="1233"/>
                </a:lnTo>
                <a:lnTo>
                  <a:pt x="480" y="1226"/>
                </a:lnTo>
                <a:lnTo>
                  <a:pt x="480" y="1226"/>
                </a:lnTo>
                <a:lnTo>
                  <a:pt x="441" y="1221"/>
                </a:lnTo>
                <a:lnTo>
                  <a:pt x="399" y="1216"/>
                </a:lnTo>
                <a:lnTo>
                  <a:pt x="358" y="1213"/>
                </a:lnTo>
                <a:lnTo>
                  <a:pt x="314" y="1211"/>
                </a:lnTo>
                <a:lnTo>
                  <a:pt x="230" y="1209"/>
                </a:lnTo>
                <a:lnTo>
                  <a:pt x="156" y="1207"/>
                </a:lnTo>
                <a:lnTo>
                  <a:pt x="156" y="1207"/>
                </a:lnTo>
                <a:lnTo>
                  <a:pt x="151" y="1211"/>
                </a:lnTo>
                <a:lnTo>
                  <a:pt x="146" y="1216"/>
                </a:lnTo>
                <a:lnTo>
                  <a:pt x="142" y="1222"/>
                </a:lnTo>
                <a:lnTo>
                  <a:pt x="138" y="1228"/>
                </a:lnTo>
                <a:lnTo>
                  <a:pt x="132" y="1241"/>
                </a:lnTo>
                <a:lnTo>
                  <a:pt x="127" y="1256"/>
                </a:lnTo>
                <a:lnTo>
                  <a:pt x="118" y="1286"/>
                </a:lnTo>
                <a:lnTo>
                  <a:pt x="112" y="1300"/>
                </a:lnTo>
                <a:lnTo>
                  <a:pt x="109" y="1307"/>
                </a:lnTo>
                <a:lnTo>
                  <a:pt x="105" y="1314"/>
                </a:lnTo>
                <a:lnTo>
                  <a:pt x="105" y="1314"/>
                </a:lnTo>
                <a:lnTo>
                  <a:pt x="132" y="1305"/>
                </a:lnTo>
                <a:lnTo>
                  <a:pt x="160" y="1296"/>
                </a:lnTo>
                <a:lnTo>
                  <a:pt x="190" y="1288"/>
                </a:lnTo>
                <a:lnTo>
                  <a:pt x="219" y="1281"/>
                </a:lnTo>
                <a:lnTo>
                  <a:pt x="252" y="1274"/>
                </a:lnTo>
                <a:lnTo>
                  <a:pt x="284" y="1268"/>
                </a:lnTo>
                <a:lnTo>
                  <a:pt x="317" y="1263"/>
                </a:lnTo>
                <a:lnTo>
                  <a:pt x="350" y="1260"/>
                </a:lnTo>
                <a:lnTo>
                  <a:pt x="350" y="1260"/>
                </a:lnTo>
                <a:lnTo>
                  <a:pt x="379" y="1258"/>
                </a:lnTo>
                <a:lnTo>
                  <a:pt x="407" y="1257"/>
                </a:lnTo>
                <a:lnTo>
                  <a:pt x="464" y="1257"/>
                </a:lnTo>
                <a:lnTo>
                  <a:pt x="520" y="1258"/>
                </a:lnTo>
                <a:lnTo>
                  <a:pt x="575" y="1261"/>
                </a:lnTo>
                <a:lnTo>
                  <a:pt x="630" y="1267"/>
                </a:lnTo>
                <a:lnTo>
                  <a:pt x="682" y="1272"/>
                </a:lnTo>
                <a:lnTo>
                  <a:pt x="781" y="1284"/>
                </a:lnTo>
                <a:lnTo>
                  <a:pt x="781" y="1284"/>
                </a:lnTo>
                <a:lnTo>
                  <a:pt x="752" y="1275"/>
                </a:lnTo>
                <a:lnTo>
                  <a:pt x="723" y="1269"/>
                </a:lnTo>
                <a:lnTo>
                  <a:pt x="666" y="1257"/>
                </a:lnTo>
                <a:lnTo>
                  <a:pt x="609" y="1247"/>
                </a:lnTo>
                <a:lnTo>
                  <a:pt x="552" y="1239"/>
                </a:lnTo>
                <a:lnTo>
                  <a:pt x="552" y="1239"/>
                </a:lnTo>
                <a:close/>
                <a:moveTo>
                  <a:pt x="116" y="1207"/>
                </a:moveTo>
                <a:lnTo>
                  <a:pt x="116" y="1207"/>
                </a:lnTo>
                <a:lnTo>
                  <a:pt x="110" y="1211"/>
                </a:lnTo>
                <a:lnTo>
                  <a:pt x="105" y="1216"/>
                </a:lnTo>
                <a:lnTo>
                  <a:pt x="96" y="1227"/>
                </a:lnTo>
                <a:lnTo>
                  <a:pt x="89" y="1239"/>
                </a:lnTo>
                <a:lnTo>
                  <a:pt x="80" y="1253"/>
                </a:lnTo>
                <a:lnTo>
                  <a:pt x="80" y="1253"/>
                </a:lnTo>
                <a:lnTo>
                  <a:pt x="70" y="1271"/>
                </a:lnTo>
                <a:lnTo>
                  <a:pt x="59" y="1289"/>
                </a:lnTo>
                <a:lnTo>
                  <a:pt x="59" y="1289"/>
                </a:lnTo>
                <a:lnTo>
                  <a:pt x="44" y="1316"/>
                </a:lnTo>
                <a:lnTo>
                  <a:pt x="37" y="1329"/>
                </a:lnTo>
                <a:lnTo>
                  <a:pt x="32" y="1342"/>
                </a:lnTo>
                <a:lnTo>
                  <a:pt x="27" y="1354"/>
                </a:lnTo>
                <a:lnTo>
                  <a:pt x="24" y="1368"/>
                </a:lnTo>
                <a:lnTo>
                  <a:pt x="21" y="1382"/>
                </a:lnTo>
                <a:lnTo>
                  <a:pt x="21" y="1397"/>
                </a:lnTo>
                <a:lnTo>
                  <a:pt x="21" y="1397"/>
                </a:lnTo>
                <a:lnTo>
                  <a:pt x="35" y="1403"/>
                </a:lnTo>
                <a:lnTo>
                  <a:pt x="49" y="1406"/>
                </a:lnTo>
                <a:lnTo>
                  <a:pt x="64" y="1409"/>
                </a:lnTo>
                <a:lnTo>
                  <a:pt x="79" y="1411"/>
                </a:lnTo>
                <a:lnTo>
                  <a:pt x="94" y="1412"/>
                </a:lnTo>
                <a:lnTo>
                  <a:pt x="109" y="1412"/>
                </a:lnTo>
                <a:lnTo>
                  <a:pt x="140" y="1412"/>
                </a:lnTo>
                <a:lnTo>
                  <a:pt x="171" y="1410"/>
                </a:lnTo>
                <a:lnTo>
                  <a:pt x="201" y="1407"/>
                </a:lnTo>
                <a:lnTo>
                  <a:pt x="230" y="1405"/>
                </a:lnTo>
                <a:lnTo>
                  <a:pt x="258" y="1404"/>
                </a:lnTo>
                <a:lnTo>
                  <a:pt x="258" y="1404"/>
                </a:lnTo>
                <a:lnTo>
                  <a:pt x="289" y="1404"/>
                </a:lnTo>
                <a:lnTo>
                  <a:pt x="321" y="1402"/>
                </a:lnTo>
                <a:lnTo>
                  <a:pt x="352" y="1399"/>
                </a:lnTo>
                <a:lnTo>
                  <a:pt x="384" y="1396"/>
                </a:lnTo>
                <a:lnTo>
                  <a:pt x="448" y="1389"/>
                </a:lnTo>
                <a:lnTo>
                  <a:pt x="511" y="1383"/>
                </a:lnTo>
                <a:lnTo>
                  <a:pt x="511" y="1383"/>
                </a:lnTo>
                <a:lnTo>
                  <a:pt x="577" y="1377"/>
                </a:lnTo>
                <a:lnTo>
                  <a:pt x="610" y="1374"/>
                </a:lnTo>
                <a:lnTo>
                  <a:pt x="641" y="1373"/>
                </a:lnTo>
                <a:lnTo>
                  <a:pt x="641" y="1373"/>
                </a:lnTo>
                <a:lnTo>
                  <a:pt x="667" y="1366"/>
                </a:lnTo>
                <a:lnTo>
                  <a:pt x="693" y="1362"/>
                </a:lnTo>
                <a:lnTo>
                  <a:pt x="720" y="1359"/>
                </a:lnTo>
                <a:lnTo>
                  <a:pt x="746" y="1357"/>
                </a:lnTo>
                <a:lnTo>
                  <a:pt x="801" y="1354"/>
                </a:lnTo>
                <a:lnTo>
                  <a:pt x="853" y="1352"/>
                </a:lnTo>
                <a:lnTo>
                  <a:pt x="853" y="1352"/>
                </a:lnTo>
                <a:lnTo>
                  <a:pt x="850" y="1341"/>
                </a:lnTo>
                <a:lnTo>
                  <a:pt x="846" y="1330"/>
                </a:lnTo>
                <a:lnTo>
                  <a:pt x="846" y="1330"/>
                </a:lnTo>
                <a:lnTo>
                  <a:pt x="773" y="1334"/>
                </a:lnTo>
                <a:lnTo>
                  <a:pt x="701" y="1338"/>
                </a:lnTo>
                <a:lnTo>
                  <a:pt x="666" y="1341"/>
                </a:lnTo>
                <a:lnTo>
                  <a:pt x="632" y="1344"/>
                </a:lnTo>
                <a:lnTo>
                  <a:pt x="597" y="1348"/>
                </a:lnTo>
                <a:lnTo>
                  <a:pt x="563" y="1352"/>
                </a:lnTo>
                <a:lnTo>
                  <a:pt x="563" y="1352"/>
                </a:lnTo>
                <a:lnTo>
                  <a:pt x="551" y="1356"/>
                </a:lnTo>
                <a:lnTo>
                  <a:pt x="541" y="1358"/>
                </a:lnTo>
                <a:lnTo>
                  <a:pt x="529" y="1360"/>
                </a:lnTo>
                <a:lnTo>
                  <a:pt x="517" y="1362"/>
                </a:lnTo>
                <a:lnTo>
                  <a:pt x="517" y="1362"/>
                </a:lnTo>
                <a:lnTo>
                  <a:pt x="513" y="1361"/>
                </a:lnTo>
                <a:lnTo>
                  <a:pt x="508" y="1361"/>
                </a:lnTo>
                <a:lnTo>
                  <a:pt x="502" y="1360"/>
                </a:lnTo>
                <a:lnTo>
                  <a:pt x="498" y="1360"/>
                </a:lnTo>
                <a:lnTo>
                  <a:pt x="498" y="1360"/>
                </a:lnTo>
                <a:lnTo>
                  <a:pt x="469" y="1363"/>
                </a:lnTo>
                <a:lnTo>
                  <a:pt x="439" y="1368"/>
                </a:lnTo>
                <a:lnTo>
                  <a:pt x="379" y="1378"/>
                </a:lnTo>
                <a:lnTo>
                  <a:pt x="348" y="1382"/>
                </a:lnTo>
                <a:lnTo>
                  <a:pt x="317" y="1386"/>
                </a:lnTo>
                <a:lnTo>
                  <a:pt x="287" y="1388"/>
                </a:lnTo>
                <a:lnTo>
                  <a:pt x="256" y="1389"/>
                </a:lnTo>
                <a:lnTo>
                  <a:pt x="256" y="1389"/>
                </a:lnTo>
                <a:lnTo>
                  <a:pt x="272" y="1383"/>
                </a:lnTo>
                <a:lnTo>
                  <a:pt x="287" y="1379"/>
                </a:lnTo>
                <a:lnTo>
                  <a:pt x="303" y="1377"/>
                </a:lnTo>
                <a:lnTo>
                  <a:pt x="319" y="1375"/>
                </a:lnTo>
                <a:lnTo>
                  <a:pt x="352" y="1372"/>
                </a:lnTo>
                <a:lnTo>
                  <a:pt x="368" y="1369"/>
                </a:lnTo>
                <a:lnTo>
                  <a:pt x="384" y="1367"/>
                </a:lnTo>
                <a:lnTo>
                  <a:pt x="384" y="1367"/>
                </a:lnTo>
                <a:lnTo>
                  <a:pt x="422" y="1359"/>
                </a:lnTo>
                <a:lnTo>
                  <a:pt x="459" y="1351"/>
                </a:lnTo>
                <a:lnTo>
                  <a:pt x="498" y="1345"/>
                </a:lnTo>
                <a:lnTo>
                  <a:pt x="516" y="1343"/>
                </a:lnTo>
                <a:lnTo>
                  <a:pt x="535" y="1342"/>
                </a:lnTo>
                <a:lnTo>
                  <a:pt x="535" y="1342"/>
                </a:lnTo>
                <a:lnTo>
                  <a:pt x="489" y="1342"/>
                </a:lnTo>
                <a:lnTo>
                  <a:pt x="440" y="1342"/>
                </a:lnTo>
                <a:lnTo>
                  <a:pt x="389" y="1344"/>
                </a:lnTo>
                <a:lnTo>
                  <a:pt x="362" y="1346"/>
                </a:lnTo>
                <a:lnTo>
                  <a:pt x="334" y="1349"/>
                </a:lnTo>
                <a:lnTo>
                  <a:pt x="334" y="1349"/>
                </a:lnTo>
                <a:lnTo>
                  <a:pt x="309" y="1351"/>
                </a:lnTo>
                <a:lnTo>
                  <a:pt x="285" y="1352"/>
                </a:lnTo>
                <a:lnTo>
                  <a:pt x="285" y="1352"/>
                </a:lnTo>
                <a:lnTo>
                  <a:pt x="258" y="1357"/>
                </a:lnTo>
                <a:lnTo>
                  <a:pt x="232" y="1361"/>
                </a:lnTo>
                <a:lnTo>
                  <a:pt x="208" y="1364"/>
                </a:lnTo>
                <a:lnTo>
                  <a:pt x="195" y="1365"/>
                </a:lnTo>
                <a:lnTo>
                  <a:pt x="183" y="1365"/>
                </a:lnTo>
                <a:lnTo>
                  <a:pt x="183" y="1365"/>
                </a:lnTo>
                <a:lnTo>
                  <a:pt x="165" y="1364"/>
                </a:lnTo>
                <a:lnTo>
                  <a:pt x="147" y="1363"/>
                </a:lnTo>
                <a:lnTo>
                  <a:pt x="130" y="1362"/>
                </a:lnTo>
                <a:lnTo>
                  <a:pt x="112" y="1363"/>
                </a:lnTo>
                <a:lnTo>
                  <a:pt x="112" y="1363"/>
                </a:lnTo>
                <a:lnTo>
                  <a:pt x="105" y="1365"/>
                </a:lnTo>
                <a:lnTo>
                  <a:pt x="97" y="1367"/>
                </a:lnTo>
                <a:lnTo>
                  <a:pt x="91" y="1369"/>
                </a:lnTo>
                <a:lnTo>
                  <a:pt x="87" y="1369"/>
                </a:lnTo>
                <a:lnTo>
                  <a:pt x="84" y="1368"/>
                </a:lnTo>
                <a:lnTo>
                  <a:pt x="84" y="1368"/>
                </a:lnTo>
                <a:lnTo>
                  <a:pt x="82" y="1365"/>
                </a:lnTo>
                <a:lnTo>
                  <a:pt x="82" y="1362"/>
                </a:lnTo>
                <a:lnTo>
                  <a:pt x="82" y="1356"/>
                </a:lnTo>
                <a:lnTo>
                  <a:pt x="86" y="1350"/>
                </a:lnTo>
                <a:lnTo>
                  <a:pt x="89" y="1346"/>
                </a:lnTo>
                <a:lnTo>
                  <a:pt x="89" y="1346"/>
                </a:lnTo>
                <a:lnTo>
                  <a:pt x="88" y="1337"/>
                </a:lnTo>
                <a:lnTo>
                  <a:pt x="87" y="1328"/>
                </a:lnTo>
                <a:lnTo>
                  <a:pt x="88" y="1320"/>
                </a:lnTo>
                <a:lnTo>
                  <a:pt x="89" y="1315"/>
                </a:lnTo>
                <a:lnTo>
                  <a:pt x="89" y="1315"/>
                </a:lnTo>
                <a:lnTo>
                  <a:pt x="99" y="1293"/>
                </a:lnTo>
                <a:lnTo>
                  <a:pt x="110" y="1269"/>
                </a:lnTo>
                <a:lnTo>
                  <a:pt x="121" y="1243"/>
                </a:lnTo>
                <a:lnTo>
                  <a:pt x="125" y="1230"/>
                </a:lnTo>
                <a:lnTo>
                  <a:pt x="128" y="1217"/>
                </a:lnTo>
                <a:lnTo>
                  <a:pt x="128" y="1217"/>
                </a:lnTo>
                <a:lnTo>
                  <a:pt x="132" y="1215"/>
                </a:lnTo>
                <a:lnTo>
                  <a:pt x="137" y="1212"/>
                </a:lnTo>
                <a:lnTo>
                  <a:pt x="138" y="1210"/>
                </a:lnTo>
                <a:lnTo>
                  <a:pt x="139" y="1209"/>
                </a:lnTo>
                <a:lnTo>
                  <a:pt x="139" y="1208"/>
                </a:lnTo>
                <a:lnTo>
                  <a:pt x="137" y="1207"/>
                </a:lnTo>
                <a:lnTo>
                  <a:pt x="137" y="1207"/>
                </a:lnTo>
                <a:lnTo>
                  <a:pt x="126" y="1208"/>
                </a:lnTo>
                <a:lnTo>
                  <a:pt x="116" y="1207"/>
                </a:lnTo>
                <a:lnTo>
                  <a:pt x="116" y="1207"/>
                </a:lnTo>
                <a:close/>
                <a:moveTo>
                  <a:pt x="380" y="1271"/>
                </a:moveTo>
                <a:lnTo>
                  <a:pt x="380" y="1271"/>
                </a:lnTo>
                <a:lnTo>
                  <a:pt x="379" y="1271"/>
                </a:lnTo>
                <a:lnTo>
                  <a:pt x="379" y="1273"/>
                </a:lnTo>
                <a:lnTo>
                  <a:pt x="378" y="1274"/>
                </a:lnTo>
                <a:lnTo>
                  <a:pt x="377" y="1274"/>
                </a:lnTo>
                <a:lnTo>
                  <a:pt x="377" y="1274"/>
                </a:lnTo>
                <a:lnTo>
                  <a:pt x="361" y="1275"/>
                </a:lnTo>
                <a:lnTo>
                  <a:pt x="345" y="1276"/>
                </a:lnTo>
                <a:lnTo>
                  <a:pt x="311" y="1280"/>
                </a:lnTo>
                <a:lnTo>
                  <a:pt x="275" y="1285"/>
                </a:lnTo>
                <a:lnTo>
                  <a:pt x="240" y="1290"/>
                </a:lnTo>
                <a:lnTo>
                  <a:pt x="240" y="1290"/>
                </a:lnTo>
                <a:lnTo>
                  <a:pt x="206" y="1297"/>
                </a:lnTo>
                <a:lnTo>
                  <a:pt x="171" y="1306"/>
                </a:lnTo>
                <a:lnTo>
                  <a:pt x="155" y="1312"/>
                </a:lnTo>
                <a:lnTo>
                  <a:pt x="139" y="1317"/>
                </a:lnTo>
                <a:lnTo>
                  <a:pt x="123" y="1324"/>
                </a:lnTo>
                <a:lnTo>
                  <a:pt x="108" y="1331"/>
                </a:lnTo>
                <a:lnTo>
                  <a:pt x="108" y="1331"/>
                </a:lnTo>
                <a:lnTo>
                  <a:pt x="120" y="1331"/>
                </a:lnTo>
                <a:lnTo>
                  <a:pt x="132" y="1330"/>
                </a:lnTo>
                <a:lnTo>
                  <a:pt x="142" y="1329"/>
                </a:lnTo>
                <a:lnTo>
                  <a:pt x="148" y="1330"/>
                </a:lnTo>
                <a:lnTo>
                  <a:pt x="153" y="1331"/>
                </a:lnTo>
                <a:lnTo>
                  <a:pt x="153" y="1331"/>
                </a:lnTo>
                <a:lnTo>
                  <a:pt x="146" y="1334"/>
                </a:lnTo>
                <a:lnTo>
                  <a:pt x="138" y="1336"/>
                </a:lnTo>
                <a:lnTo>
                  <a:pt x="122" y="1337"/>
                </a:lnTo>
                <a:lnTo>
                  <a:pt x="115" y="1338"/>
                </a:lnTo>
                <a:lnTo>
                  <a:pt x="109" y="1342"/>
                </a:lnTo>
                <a:lnTo>
                  <a:pt x="106" y="1343"/>
                </a:lnTo>
                <a:lnTo>
                  <a:pt x="104" y="1345"/>
                </a:lnTo>
                <a:lnTo>
                  <a:pt x="103" y="1348"/>
                </a:lnTo>
                <a:lnTo>
                  <a:pt x="102" y="1351"/>
                </a:lnTo>
                <a:lnTo>
                  <a:pt x="102" y="1351"/>
                </a:lnTo>
                <a:lnTo>
                  <a:pt x="155" y="1349"/>
                </a:lnTo>
                <a:lnTo>
                  <a:pt x="211" y="1346"/>
                </a:lnTo>
                <a:lnTo>
                  <a:pt x="322" y="1336"/>
                </a:lnTo>
                <a:lnTo>
                  <a:pt x="377" y="1332"/>
                </a:lnTo>
                <a:lnTo>
                  <a:pt x="431" y="1329"/>
                </a:lnTo>
                <a:lnTo>
                  <a:pt x="485" y="1327"/>
                </a:lnTo>
                <a:lnTo>
                  <a:pt x="536" y="1326"/>
                </a:lnTo>
                <a:lnTo>
                  <a:pt x="536" y="1326"/>
                </a:lnTo>
                <a:lnTo>
                  <a:pt x="616" y="1327"/>
                </a:lnTo>
                <a:lnTo>
                  <a:pt x="685" y="1324"/>
                </a:lnTo>
                <a:lnTo>
                  <a:pt x="754" y="1320"/>
                </a:lnTo>
                <a:lnTo>
                  <a:pt x="827" y="1314"/>
                </a:lnTo>
                <a:lnTo>
                  <a:pt x="827" y="1314"/>
                </a:lnTo>
                <a:lnTo>
                  <a:pt x="791" y="1311"/>
                </a:lnTo>
                <a:lnTo>
                  <a:pt x="754" y="1307"/>
                </a:lnTo>
                <a:lnTo>
                  <a:pt x="713" y="1303"/>
                </a:lnTo>
                <a:lnTo>
                  <a:pt x="692" y="1302"/>
                </a:lnTo>
                <a:lnTo>
                  <a:pt x="668" y="1301"/>
                </a:lnTo>
                <a:lnTo>
                  <a:pt x="668" y="1301"/>
                </a:lnTo>
                <a:lnTo>
                  <a:pt x="677" y="1298"/>
                </a:lnTo>
                <a:lnTo>
                  <a:pt x="687" y="1294"/>
                </a:lnTo>
                <a:lnTo>
                  <a:pt x="698" y="1293"/>
                </a:lnTo>
                <a:lnTo>
                  <a:pt x="702" y="1293"/>
                </a:lnTo>
                <a:lnTo>
                  <a:pt x="708" y="1294"/>
                </a:lnTo>
                <a:lnTo>
                  <a:pt x="708" y="1294"/>
                </a:lnTo>
                <a:lnTo>
                  <a:pt x="686" y="1288"/>
                </a:lnTo>
                <a:lnTo>
                  <a:pt x="665" y="1284"/>
                </a:lnTo>
                <a:lnTo>
                  <a:pt x="642" y="1281"/>
                </a:lnTo>
                <a:lnTo>
                  <a:pt x="621" y="1277"/>
                </a:lnTo>
                <a:lnTo>
                  <a:pt x="600" y="1275"/>
                </a:lnTo>
                <a:lnTo>
                  <a:pt x="578" y="1274"/>
                </a:lnTo>
                <a:lnTo>
                  <a:pt x="536" y="1273"/>
                </a:lnTo>
                <a:lnTo>
                  <a:pt x="455" y="1273"/>
                </a:lnTo>
                <a:lnTo>
                  <a:pt x="417" y="1273"/>
                </a:lnTo>
                <a:lnTo>
                  <a:pt x="380" y="1271"/>
                </a:lnTo>
                <a:lnTo>
                  <a:pt x="380" y="1271"/>
                </a:lnTo>
                <a:close/>
                <a:moveTo>
                  <a:pt x="789" y="1299"/>
                </a:moveTo>
                <a:lnTo>
                  <a:pt x="789" y="1299"/>
                </a:lnTo>
                <a:lnTo>
                  <a:pt x="766" y="1296"/>
                </a:lnTo>
                <a:lnTo>
                  <a:pt x="754" y="1294"/>
                </a:lnTo>
                <a:lnTo>
                  <a:pt x="748" y="1294"/>
                </a:lnTo>
                <a:lnTo>
                  <a:pt x="743" y="1296"/>
                </a:lnTo>
                <a:lnTo>
                  <a:pt x="743" y="1296"/>
                </a:lnTo>
                <a:lnTo>
                  <a:pt x="769" y="1299"/>
                </a:lnTo>
                <a:lnTo>
                  <a:pt x="781" y="1300"/>
                </a:lnTo>
                <a:lnTo>
                  <a:pt x="786" y="1300"/>
                </a:lnTo>
                <a:lnTo>
                  <a:pt x="789" y="1299"/>
                </a:lnTo>
                <a:lnTo>
                  <a:pt x="789" y="1299"/>
                </a:lnTo>
                <a:close/>
                <a:moveTo>
                  <a:pt x="926" y="1341"/>
                </a:moveTo>
                <a:lnTo>
                  <a:pt x="926" y="1341"/>
                </a:lnTo>
                <a:lnTo>
                  <a:pt x="922" y="1341"/>
                </a:lnTo>
                <a:lnTo>
                  <a:pt x="917" y="1341"/>
                </a:lnTo>
                <a:lnTo>
                  <a:pt x="914" y="1341"/>
                </a:lnTo>
                <a:lnTo>
                  <a:pt x="914" y="1342"/>
                </a:lnTo>
                <a:lnTo>
                  <a:pt x="915" y="1344"/>
                </a:lnTo>
                <a:lnTo>
                  <a:pt x="915" y="1344"/>
                </a:lnTo>
                <a:lnTo>
                  <a:pt x="890" y="1337"/>
                </a:lnTo>
                <a:lnTo>
                  <a:pt x="862" y="1330"/>
                </a:lnTo>
                <a:lnTo>
                  <a:pt x="862" y="1330"/>
                </a:lnTo>
                <a:lnTo>
                  <a:pt x="862" y="1335"/>
                </a:lnTo>
                <a:lnTo>
                  <a:pt x="863" y="1339"/>
                </a:lnTo>
                <a:lnTo>
                  <a:pt x="864" y="1343"/>
                </a:lnTo>
                <a:lnTo>
                  <a:pt x="867" y="1346"/>
                </a:lnTo>
                <a:lnTo>
                  <a:pt x="873" y="1351"/>
                </a:lnTo>
                <a:lnTo>
                  <a:pt x="875" y="1354"/>
                </a:lnTo>
                <a:lnTo>
                  <a:pt x="877" y="1358"/>
                </a:lnTo>
                <a:lnTo>
                  <a:pt x="877" y="1358"/>
                </a:lnTo>
                <a:lnTo>
                  <a:pt x="909" y="1362"/>
                </a:lnTo>
                <a:lnTo>
                  <a:pt x="925" y="1363"/>
                </a:lnTo>
                <a:lnTo>
                  <a:pt x="941" y="1362"/>
                </a:lnTo>
                <a:lnTo>
                  <a:pt x="955" y="1360"/>
                </a:lnTo>
                <a:lnTo>
                  <a:pt x="963" y="1358"/>
                </a:lnTo>
                <a:lnTo>
                  <a:pt x="969" y="1356"/>
                </a:lnTo>
                <a:lnTo>
                  <a:pt x="974" y="1352"/>
                </a:lnTo>
                <a:lnTo>
                  <a:pt x="981" y="1348"/>
                </a:lnTo>
                <a:lnTo>
                  <a:pt x="986" y="1344"/>
                </a:lnTo>
                <a:lnTo>
                  <a:pt x="990" y="1338"/>
                </a:lnTo>
                <a:lnTo>
                  <a:pt x="990" y="1338"/>
                </a:lnTo>
                <a:lnTo>
                  <a:pt x="989" y="1333"/>
                </a:lnTo>
                <a:lnTo>
                  <a:pt x="986" y="1329"/>
                </a:lnTo>
                <a:lnTo>
                  <a:pt x="978" y="1317"/>
                </a:lnTo>
                <a:lnTo>
                  <a:pt x="978" y="1317"/>
                </a:lnTo>
                <a:lnTo>
                  <a:pt x="971" y="1319"/>
                </a:lnTo>
                <a:lnTo>
                  <a:pt x="966" y="1322"/>
                </a:lnTo>
                <a:lnTo>
                  <a:pt x="960" y="1326"/>
                </a:lnTo>
                <a:lnTo>
                  <a:pt x="956" y="1330"/>
                </a:lnTo>
                <a:lnTo>
                  <a:pt x="956" y="1330"/>
                </a:lnTo>
                <a:lnTo>
                  <a:pt x="954" y="1328"/>
                </a:lnTo>
                <a:lnTo>
                  <a:pt x="952" y="1328"/>
                </a:lnTo>
                <a:lnTo>
                  <a:pt x="948" y="1329"/>
                </a:lnTo>
                <a:lnTo>
                  <a:pt x="944" y="1331"/>
                </a:lnTo>
                <a:lnTo>
                  <a:pt x="936" y="1336"/>
                </a:lnTo>
                <a:lnTo>
                  <a:pt x="930" y="1338"/>
                </a:lnTo>
                <a:lnTo>
                  <a:pt x="926" y="1341"/>
                </a:lnTo>
                <a:lnTo>
                  <a:pt x="926" y="1341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accent1">
                <a:lumMod val="50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65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11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75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:  Palier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hydrodynamique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2" name="Groupe 1"/>
          <p:cNvGrpSpPr/>
          <p:nvPr/>
        </p:nvGrpSpPr>
        <p:grpSpPr>
          <a:xfrm>
            <a:off x="2787554" y="324484"/>
            <a:ext cx="412846" cy="642861"/>
            <a:chOff x="5916498" y="2646651"/>
            <a:chExt cx="412846" cy="642861"/>
          </a:xfrm>
        </p:grpSpPr>
        <p:sp>
          <p:nvSpPr>
            <p:cNvPr id="18" name="Organigramme : Processus 17"/>
            <p:cNvSpPr/>
            <p:nvPr/>
          </p:nvSpPr>
          <p:spPr>
            <a:xfrm>
              <a:off x="5916498" y="2646651"/>
              <a:ext cx="412846" cy="642861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3912" y="2719585"/>
              <a:ext cx="320473" cy="5248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498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64969" y="2164048"/>
            <a:ext cx="30704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Modélisation </a:t>
            </a: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&amp; 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Validation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du modèle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EM 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3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12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97AAFEB6-ACF0-46D8-B8AF-CA96A8F19F73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4246988" y="2726378"/>
            <a:ext cx="2522045" cy="642861"/>
            <a:chOff x="1824495" y="2980477"/>
            <a:chExt cx="2522045" cy="642861"/>
          </a:xfrm>
        </p:grpSpPr>
        <p:sp>
          <p:nvSpPr>
            <p:cNvPr id="18" name="Rounded Rectangle 30"/>
            <p:cNvSpPr/>
            <p:nvPr/>
          </p:nvSpPr>
          <p:spPr>
            <a:xfrm>
              <a:off x="1824495" y="2980477"/>
              <a:ext cx="1964093" cy="642861"/>
            </a:xfrm>
            <a:prstGeom prst="roundRect">
              <a:avLst>
                <a:gd name="adj" fmla="val 12991"/>
              </a:avLst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Dynamique des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rotors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12" name="Groupe 11"/>
            <p:cNvGrpSpPr/>
            <p:nvPr/>
          </p:nvGrpSpPr>
          <p:grpSpPr>
            <a:xfrm>
              <a:off x="3818374" y="3047068"/>
              <a:ext cx="528166" cy="479903"/>
              <a:chOff x="3818374" y="3047068"/>
              <a:chExt cx="528166" cy="479903"/>
            </a:xfrm>
          </p:grpSpPr>
          <p:sp>
            <p:nvSpPr>
              <p:cNvPr id="13" name="Organigramme : Processus 12"/>
              <p:cNvSpPr/>
              <p:nvPr/>
            </p:nvSpPr>
            <p:spPr>
              <a:xfrm>
                <a:off x="3818374" y="304706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70590" y="3180576"/>
                <a:ext cx="438239" cy="268247"/>
              </a:xfrm>
              <a:prstGeom prst="rect">
                <a:avLst/>
              </a:prstGeom>
            </p:spPr>
          </p:pic>
        </p:grpSp>
      </p:grpSp>
      <p:grpSp>
        <p:nvGrpSpPr>
          <p:cNvPr id="31" name="Groupe 30"/>
          <p:cNvGrpSpPr/>
          <p:nvPr/>
        </p:nvGrpSpPr>
        <p:grpSpPr>
          <a:xfrm>
            <a:off x="4246988" y="4258590"/>
            <a:ext cx="2507151" cy="642861"/>
            <a:chOff x="1824495" y="4976298"/>
            <a:chExt cx="2507151" cy="642861"/>
          </a:xfrm>
        </p:grpSpPr>
        <p:sp>
          <p:nvSpPr>
            <p:cNvPr id="37" name="Rounded Rectangle 30"/>
            <p:cNvSpPr/>
            <p:nvPr/>
          </p:nvSpPr>
          <p:spPr>
            <a:xfrm>
              <a:off x="1824495" y="4976298"/>
              <a:ext cx="1883705" cy="642861"/>
            </a:xfrm>
            <a:prstGeom prst="roundRect">
              <a:avLst>
                <a:gd name="adj" fmla="val 12991"/>
              </a:avLst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T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hermomécanique </a:t>
              </a:r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du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3803480" y="5083492"/>
              <a:ext cx="528166" cy="463198"/>
              <a:chOff x="3803480" y="5083492"/>
              <a:chExt cx="528166" cy="463198"/>
            </a:xfrm>
          </p:grpSpPr>
          <p:sp>
            <p:nvSpPr>
              <p:cNvPr id="34" name="Organigramme : Processus 33"/>
              <p:cNvSpPr/>
              <p:nvPr/>
            </p:nvSpPr>
            <p:spPr>
              <a:xfrm>
                <a:off x="3803480" y="5083492"/>
                <a:ext cx="528166" cy="463198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5" name="Image 3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8374" y="5184774"/>
                <a:ext cx="506467" cy="269630"/>
              </a:xfrm>
              <a:prstGeom prst="rect">
                <a:avLst/>
              </a:prstGeom>
            </p:spPr>
          </p:pic>
        </p:grpSp>
      </p:grpSp>
      <p:sp>
        <p:nvSpPr>
          <p:cNvPr id="3" name="Accolade fermante 2"/>
          <p:cNvSpPr/>
          <p:nvPr/>
        </p:nvSpPr>
        <p:spPr>
          <a:xfrm>
            <a:off x="6869460" y="1360609"/>
            <a:ext cx="602567" cy="3468373"/>
          </a:xfrm>
          <a:prstGeom prst="rightBrace">
            <a:avLst>
              <a:gd name="adj1" fmla="val 58838"/>
              <a:gd name="adj2" fmla="val 48625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7703246" y="2619055"/>
            <a:ext cx="1610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Algorithme de </a:t>
            </a: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couplage</a:t>
            </a:r>
          </a:p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(modèle de EM)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lèche droite 5"/>
          <p:cNvSpPr/>
          <p:nvPr/>
        </p:nvSpPr>
        <p:spPr>
          <a:xfrm>
            <a:off x="9409738" y="2890690"/>
            <a:ext cx="524669" cy="259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10120497" y="2605132"/>
            <a:ext cx="1579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par les données expérimentales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e 26"/>
          <p:cNvGrpSpPr/>
          <p:nvPr/>
        </p:nvGrpSpPr>
        <p:grpSpPr>
          <a:xfrm>
            <a:off x="4279256" y="1215629"/>
            <a:ext cx="2492260" cy="642862"/>
            <a:chOff x="1854281" y="1019981"/>
            <a:chExt cx="2492260" cy="642862"/>
          </a:xfrm>
        </p:grpSpPr>
        <p:grpSp>
          <p:nvGrpSpPr>
            <p:cNvPr id="29" name="Groupe 28"/>
            <p:cNvGrpSpPr/>
            <p:nvPr/>
          </p:nvGrpSpPr>
          <p:grpSpPr>
            <a:xfrm>
              <a:off x="1854281" y="1019981"/>
              <a:ext cx="2492260" cy="642862"/>
              <a:chOff x="1854281" y="1019981"/>
              <a:chExt cx="2492260" cy="642862"/>
            </a:xfrm>
          </p:grpSpPr>
          <p:sp>
            <p:nvSpPr>
              <p:cNvPr id="36" name="Rounded Rectangle 30"/>
              <p:cNvSpPr/>
              <p:nvPr/>
            </p:nvSpPr>
            <p:spPr>
              <a:xfrm>
                <a:off x="1854281" y="1019981"/>
                <a:ext cx="1964093" cy="642861"/>
              </a:xfrm>
              <a:prstGeom prst="roundRect">
                <a:avLst>
                  <a:gd name="adj" fmla="val 12991"/>
                </a:avLst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Palier </a:t>
                </a:r>
                <a:r>
                  <a:rPr lang="fr-FR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hydrodynamique</a:t>
                </a:r>
                <a:endPara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8" name="Organigramme : Processus 37"/>
              <p:cNvSpPr/>
              <p:nvPr/>
            </p:nvSpPr>
            <p:spPr>
              <a:xfrm>
                <a:off x="3933695" y="1019982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1109" y="1092916"/>
              <a:ext cx="320473" cy="524834"/>
            </a:xfrm>
            <a:prstGeom prst="rect">
              <a:avLst/>
            </a:prstGeom>
          </p:spPr>
        </p:pic>
      </p:grpSp>
      <p:sp>
        <p:nvSpPr>
          <p:cNvPr id="28" name="Freeform 123">
            <a:extLst>
              <a:ext uri="{FF2B5EF4-FFF2-40B4-BE49-F238E27FC236}">
                <a16:creationId xmlns:a16="http://schemas.microsoft.com/office/drawing/2014/main" xmlns="" id="{402A1139-C7D6-4537-AFBF-9254000B9FA6}"/>
              </a:ext>
            </a:extLst>
          </p:cNvPr>
          <p:cNvSpPr>
            <a:spLocks noEditPoints="1"/>
          </p:cNvSpPr>
          <p:nvPr/>
        </p:nvSpPr>
        <p:spPr bwMode="auto">
          <a:xfrm>
            <a:off x="3374068" y="1288564"/>
            <a:ext cx="731520" cy="457200"/>
          </a:xfrm>
          <a:custGeom>
            <a:avLst/>
            <a:gdLst/>
            <a:ahLst/>
            <a:cxnLst>
              <a:cxn ang="0">
                <a:pos x="1179" y="92"/>
              </a:cxn>
              <a:cxn ang="0">
                <a:pos x="1259" y="275"/>
              </a:cxn>
              <a:cxn ang="0">
                <a:pos x="1607" y="202"/>
              </a:cxn>
              <a:cxn ang="0">
                <a:pos x="1753" y="130"/>
              </a:cxn>
              <a:cxn ang="0">
                <a:pos x="1857" y="304"/>
              </a:cxn>
              <a:cxn ang="0">
                <a:pos x="2021" y="567"/>
              </a:cxn>
              <a:cxn ang="0">
                <a:pos x="1753" y="1262"/>
              </a:cxn>
              <a:cxn ang="0">
                <a:pos x="877" y="1371"/>
              </a:cxn>
              <a:cxn ang="0">
                <a:pos x="11" y="1411"/>
              </a:cxn>
              <a:cxn ang="0">
                <a:pos x="24" y="1101"/>
              </a:cxn>
              <a:cxn ang="0">
                <a:pos x="182" y="802"/>
              </a:cxn>
              <a:cxn ang="0">
                <a:pos x="595" y="409"/>
              </a:cxn>
              <a:cxn ang="0">
                <a:pos x="1073" y="700"/>
              </a:cxn>
              <a:cxn ang="0">
                <a:pos x="1155" y="187"/>
              </a:cxn>
              <a:cxn ang="0">
                <a:pos x="896" y="703"/>
              </a:cxn>
              <a:cxn ang="0">
                <a:pos x="1038" y="796"/>
              </a:cxn>
              <a:cxn ang="0">
                <a:pos x="1167" y="547"/>
              </a:cxn>
              <a:cxn ang="0">
                <a:pos x="1033" y="1090"/>
              </a:cxn>
              <a:cxn ang="0">
                <a:pos x="1684" y="283"/>
              </a:cxn>
              <a:cxn ang="0">
                <a:pos x="1558" y="660"/>
              </a:cxn>
              <a:cxn ang="0">
                <a:pos x="940" y="1250"/>
              </a:cxn>
              <a:cxn ang="0">
                <a:pos x="961" y="1290"/>
              </a:cxn>
              <a:cxn ang="0">
                <a:pos x="1656" y="456"/>
              </a:cxn>
              <a:cxn ang="0">
                <a:pos x="1781" y="577"/>
              </a:cxn>
              <a:cxn ang="0">
                <a:pos x="1813" y="253"/>
              </a:cxn>
              <a:cxn ang="0">
                <a:pos x="1756" y="300"/>
              </a:cxn>
              <a:cxn ang="0">
                <a:pos x="1631" y="706"/>
              </a:cxn>
              <a:cxn ang="0">
                <a:pos x="1722" y="409"/>
              </a:cxn>
              <a:cxn ang="0">
                <a:pos x="1697" y="707"/>
              </a:cxn>
              <a:cxn ang="0">
                <a:pos x="1737" y="743"/>
              </a:cxn>
              <a:cxn ang="0">
                <a:pos x="1221" y="1099"/>
              </a:cxn>
              <a:cxn ang="0">
                <a:pos x="1797" y="683"/>
              </a:cxn>
              <a:cxn ang="0">
                <a:pos x="1788" y="561"/>
              </a:cxn>
              <a:cxn ang="0">
                <a:pos x="342" y="594"/>
              </a:cxn>
              <a:cxn ang="0">
                <a:pos x="403" y="1094"/>
              </a:cxn>
              <a:cxn ang="0">
                <a:pos x="899" y="803"/>
              </a:cxn>
              <a:cxn ang="0">
                <a:pos x="1881" y="451"/>
              </a:cxn>
              <a:cxn ang="0">
                <a:pos x="1776" y="1127"/>
              </a:cxn>
              <a:cxn ang="0">
                <a:pos x="1227" y="1221"/>
              </a:cxn>
              <a:cxn ang="0">
                <a:pos x="1396" y="1251"/>
              </a:cxn>
              <a:cxn ang="0">
                <a:pos x="1799" y="1250"/>
              </a:cxn>
              <a:cxn ang="0">
                <a:pos x="2009" y="560"/>
              </a:cxn>
              <a:cxn ang="0">
                <a:pos x="1736" y="999"/>
              </a:cxn>
              <a:cxn ang="0">
                <a:pos x="991" y="1301"/>
              </a:cxn>
              <a:cxn ang="0">
                <a:pos x="1858" y="766"/>
              </a:cxn>
              <a:cxn ang="0">
                <a:pos x="1458" y="864"/>
              </a:cxn>
              <a:cxn ang="0">
                <a:pos x="1300" y="1031"/>
              </a:cxn>
              <a:cxn ang="0">
                <a:pos x="1489" y="913"/>
              </a:cxn>
              <a:cxn ang="0">
                <a:pos x="1464" y="896"/>
              </a:cxn>
              <a:cxn ang="0">
                <a:pos x="107" y="1088"/>
              </a:cxn>
              <a:cxn ang="0">
                <a:pos x="156" y="1111"/>
              </a:cxn>
              <a:cxn ang="0">
                <a:pos x="710" y="1240"/>
              </a:cxn>
              <a:cxn ang="0">
                <a:pos x="91" y="1159"/>
              </a:cxn>
              <a:cxn ang="0">
                <a:pos x="430" y="1205"/>
              </a:cxn>
              <a:cxn ang="0">
                <a:pos x="399" y="1216"/>
              </a:cxn>
              <a:cxn ang="0">
                <a:pos x="116" y="1207"/>
              </a:cxn>
              <a:cxn ang="0">
                <a:pos x="641" y="1373"/>
              </a:cxn>
              <a:cxn ang="0">
                <a:pos x="368" y="1369"/>
              </a:cxn>
              <a:cxn ang="0">
                <a:pos x="88" y="1337"/>
              </a:cxn>
              <a:cxn ang="0">
                <a:pos x="120" y="1331"/>
              </a:cxn>
              <a:cxn ang="0">
                <a:pos x="686" y="1288"/>
              </a:cxn>
              <a:cxn ang="0">
                <a:pos x="877" y="1358"/>
              </a:cxn>
            </a:cxnLst>
            <a:rect l="0" t="0" r="r" b="b"/>
            <a:pathLst>
              <a:path w="2040" h="1427">
                <a:moveTo>
                  <a:pt x="1079" y="278"/>
                </a:moveTo>
                <a:lnTo>
                  <a:pt x="1079" y="278"/>
                </a:lnTo>
                <a:lnTo>
                  <a:pt x="1079" y="276"/>
                </a:lnTo>
                <a:lnTo>
                  <a:pt x="1077" y="275"/>
                </a:lnTo>
                <a:lnTo>
                  <a:pt x="1077" y="275"/>
                </a:lnTo>
                <a:lnTo>
                  <a:pt x="1077" y="278"/>
                </a:lnTo>
                <a:lnTo>
                  <a:pt x="1076" y="278"/>
                </a:lnTo>
                <a:lnTo>
                  <a:pt x="1076" y="275"/>
                </a:lnTo>
                <a:lnTo>
                  <a:pt x="1076" y="274"/>
                </a:lnTo>
                <a:lnTo>
                  <a:pt x="1077" y="273"/>
                </a:lnTo>
                <a:lnTo>
                  <a:pt x="1077" y="273"/>
                </a:lnTo>
                <a:lnTo>
                  <a:pt x="1078" y="271"/>
                </a:lnTo>
                <a:lnTo>
                  <a:pt x="1080" y="271"/>
                </a:lnTo>
                <a:lnTo>
                  <a:pt x="1081" y="271"/>
                </a:lnTo>
                <a:lnTo>
                  <a:pt x="1082" y="271"/>
                </a:lnTo>
                <a:lnTo>
                  <a:pt x="1082" y="270"/>
                </a:lnTo>
                <a:lnTo>
                  <a:pt x="1082" y="270"/>
                </a:lnTo>
                <a:lnTo>
                  <a:pt x="1081" y="269"/>
                </a:lnTo>
                <a:lnTo>
                  <a:pt x="1081" y="267"/>
                </a:lnTo>
                <a:lnTo>
                  <a:pt x="1084" y="263"/>
                </a:lnTo>
                <a:lnTo>
                  <a:pt x="1088" y="261"/>
                </a:lnTo>
                <a:lnTo>
                  <a:pt x="1091" y="259"/>
                </a:lnTo>
                <a:lnTo>
                  <a:pt x="1091" y="259"/>
                </a:lnTo>
                <a:lnTo>
                  <a:pt x="1093" y="253"/>
                </a:lnTo>
                <a:lnTo>
                  <a:pt x="1096" y="245"/>
                </a:lnTo>
                <a:lnTo>
                  <a:pt x="1105" y="231"/>
                </a:lnTo>
                <a:lnTo>
                  <a:pt x="1115" y="218"/>
                </a:lnTo>
                <a:lnTo>
                  <a:pt x="1125" y="206"/>
                </a:lnTo>
                <a:lnTo>
                  <a:pt x="1125" y="206"/>
                </a:lnTo>
                <a:lnTo>
                  <a:pt x="1127" y="198"/>
                </a:lnTo>
                <a:lnTo>
                  <a:pt x="1130" y="191"/>
                </a:lnTo>
                <a:lnTo>
                  <a:pt x="1133" y="183"/>
                </a:lnTo>
                <a:lnTo>
                  <a:pt x="1137" y="176"/>
                </a:lnTo>
                <a:lnTo>
                  <a:pt x="1147" y="162"/>
                </a:lnTo>
                <a:lnTo>
                  <a:pt x="1156" y="147"/>
                </a:lnTo>
                <a:lnTo>
                  <a:pt x="1166" y="133"/>
                </a:lnTo>
                <a:lnTo>
                  <a:pt x="1170" y="125"/>
                </a:lnTo>
                <a:lnTo>
                  <a:pt x="1173" y="117"/>
                </a:lnTo>
                <a:lnTo>
                  <a:pt x="1177" y="109"/>
                </a:lnTo>
                <a:lnTo>
                  <a:pt x="1178" y="101"/>
                </a:lnTo>
                <a:lnTo>
                  <a:pt x="1179" y="92"/>
                </a:lnTo>
                <a:lnTo>
                  <a:pt x="1179" y="84"/>
                </a:lnTo>
                <a:lnTo>
                  <a:pt x="1179" y="84"/>
                </a:lnTo>
                <a:lnTo>
                  <a:pt x="1181" y="82"/>
                </a:lnTo>
                <a:lnTo>
                  <a:pt x="1184" y="81"/>
                </a:lnTo>
                <a:lnTo>
                  <a:pt x="1186" y="78"/>
                </a:lnTo>
                <a:lnTo>
                  <a:pt x="1188" y="75"/>
                </a:lnTo>
                <a:lnTo>
                  <a:pt x="1190" y="71"/>
                </a:lnTo>
                <a:lnTo>
                  <a:pt x="1190" y="67"/>
                </a:lnTo>
                <a:lnTo>
                  <a:pt x="1190" y="63"/>
                </a:lnTo>
                <a:lnTo>
                  <a:pt x="1187" y="60"/>
                </a:lnTo>
                <a:lnTo>
                  <a:pt x="1187" y="60"/>
                </a:lnTo>
                <a:lnTo>
                  <a:pt x="1191" y="58"/>
                </a:lnTo>
                <a:lnTo>
                  <a:pt x="1193" y="56"/>
                </a:lnTo>
                <a:lnTo>
                  <a:pt x="1196" y="48"/>
                </a:lnTo>
                <a:lnTo>
                  <a:pt x="1199" y="39"/>
                </a:lnTo>
                <a:lnTo>
                  <a:pt x="1201" y="29"/>
                </a:lnTo>
                <a:lnTo>
                  <a:pt x="1203" y="19"/>
                </a:lnTo>
                <a:lnTo>
                  <a:pt x="1207" y="11"/>
                </a:lnTo>
                <a:lnTo>
                  <a:pt x="1210" y="3"/>
                </a:lnTo>
                <a:lnTo>
                  <a:pt x="1212" y="1"/>
                </a:lnTo>
                <a:lnTo>
                  <a:pt x="1214" y="0"/>
                </a:lnTo>
                <a:lnTo>
                  <a:pt x="1214" y="0"/>
                </a:lnTo>
                <a:lnTo>
                  <a:pt x="1221" y="5"/>
                </a:lnTo>
                <a:lnTo>
                  <a:pt x="1225" y="13"/>
                </a:lnTo>
                <a:lnTo>
                  <a:pt x="1228" y="21"/>
                </a:lnTo>
                <a:lnTo>
                  <a:pt x="1231" y="30"/>
                </a:lnTo>
                <a:lnTo>
                  <a:pt x="1235" y="50"/>
                </a:lnTo>
                <a:lnTo>
                  <a:pt x="1238" y="70"/>
                </a:lnTo>
                <a:lnTo>
                  <a:pt x="1238" y="70"/>
                </a:lnTo>
                <a:lnTo>
                  <a:pt x="1240" y="80"/>
                </a:lnTo>
                <a:lnTo>
                  <a:pt x="1244" y="91"/>
                </a:lnTo>
                <a:lnTo>
                  <a:pt x="1247" y="102"/>
                </a:lnTo>
                <a:lnTo>
                  <a:pt x="1250" y="111"/>
                </a:lnTo>
                <a:lnTo>
                  <a:pt x="1250" y="111"/>
                </a:lnTo>
                <a:lnTo>
                  <a:pt x="1252" y="128"/>
                </a:lnTo>
                <a:lnTo>
                  <a:pt x="1253" y="147"/>
                </a:lnTo>
                <a:lnTo>
                  <a:pt x="1254" y="186"/>
                </a:lnTo>
                <a:lnTo>
                  <a:pt x="1254" y="186"/>
                </a:lnTo>
                <a:lnTo>
                  <a:pt x="1255" y="236"/>
                </a:lnTo>
                <a:lnTo>
                  <a:pt x="1256" y="257"/>
                </a:lnTo>
                <a:lnTo>
                  <a:pt x="1259" y="275"/>
                </a:lnTo>
                <a:lnTo>
                  <a:pt x="1259" y="275"/>
                </a:lnTo>
                <a:lnTo>
                  <a:pt x="1252" y="320"/>
                </a:lnTo>
                <a:lnTo>
                  <a:pt x="1244" y="365"/>
                </a:lnTo>
                <a:lnTo>
                  <a:pt x="1233" y="408"/>
                </a:lnTo>
                <a:lnTo>
                  <a:pt x="1228" y="429"/>
                </a:lnTo>
                <a:lnTo>
                  <a:pt x="1222" y="450"/>
                </a:lnTo>
                <a:lnTo>
                  <a:pt x="1222" y="450"/>
                </a:lnTo>
                <a:lnTo>
                  <a:pt x="1250" y="424"/>
                </a:lnTo>
                <a:lnTo>
                  <a:pt x="1278" y="398"/>
                </a:lnTo>
                <a:lnTo>
                  <a:pt x="1308" y="373"/>
                </a:lnTo>
                <a:lnTo>
                  <a:pt x="1338" y="348"/>
                </a:lnTo>
                <a:lnTo>
                  <a:pt x="1338" y="348"/>
                </a:lnTo>
                <a:lnTo>
                  <a:pt x="1356" y="334"/>
                </a:lnTo>
                <a:lnTo>
                  <a:pt x="1364" y="327"/>
                </a:lnTo>
                <a:lnTo>
                  <a:pt x="1373" y="320"/>
                </a:lnTo>
                <a:lnTo>
                  <a:pt x="1373" y="320"/>
                </a:lnTo>
                <a:lnTo>
                  <a:pt x="1382" y="314"/>
                </a:lnTo>
                <a:lnTo>
                  <a:pt x="1393" y="309"/>
                </a:lnTo>
                <a:lnTo>
                  <a:pt x="1397" y="306"/>
                </a:lnTo>
                <a:lnTo>
                  <a:pt x="1403" y="304"/>
                </a:lnTo>
                <a:lnTo>
                  <a:pt x="1407" y="300"/>
                </a:lnTo>
                <a:lnTo>
                  <a:pt x="1410" y="294"/>
                </a:lnTo>
                <a:lnTo>
                  <a:pt x="1410" y="294"/>
                </a:lnTo>
                <a:lnTo>
                  <a:pt x="1411" y="296"/>
                </a:lnTo>
                <a:lnTo>
                  <a:pt x="1413" y="297"/>
                </a:lnTo>
                <a:lnTo>
                  <a:pt x="1415" y="296"/>
                </a:lnTo>
                <a:lnTo>
                  <a:pt x="1417" y="294"/>
                </a:lnTo>
                <a:lnTo>
                  <a:pt x="1417" y="294"/>
                </a:lnTo>
                <a:lnTo>
                  <a:pt x="1428" y="287"/>
                </a:lnTo>
                <a:lnTo>
                  <a:pt x="1439" y="281"/>
                </a:lnTo>
                <a:lnTo>
                  <a:pt x="1462" y="269"/>
                </a:lnTo>
                <a:lnTo>
                  <a:pt x="1484" y="258"/>
                </a:lnTo>
                <a:lnTo>
                  <a:pt x="1495" y="251"/>
                </a:lnTo>
                <a:lnTo>
                  <a:pt x="1505" y="243"/>
                </a:lnTo>
                <a:lnTo>
                  <a:pt x="1505" y="243"/>
                </a:lnTo>
                <a:lnTo>
                  <a:pt x="1519" y="239"/>
                </a:lnTo>
                <a:lnTo>
                  <a:pt x="1532" y="233"/>
                </a:lnTo>
                <a:lnTo>
                  <a:pt x="1557" y="223"/>
                </a:lnTo>
                <a:lnTo>
                  <a:pt x="1581" y="212"/>
                </a:lnTo>
                <a:lnTo>
                  <a:pt x="1593" y="207"/>
                </a:lnTo>
                <a:lnTo>
                  <a:pt x="1607" y="202"/>
                </a:lnTo>
                <a:lnTo>
                  <a:pt x="1607" y="202"/>
                </a:lnTo>
                <a:lnTo>
                  <a:pt x="1610" y="199"/>
                </a:lnTo>
                <a:lnTo>
                  <a:pt x="1615" y="196"/>
                </a:lnTo>
                <a:lnTo>
                  <a:pt x="1623" y="190"/>
                </a:lnTo>
                <a:lnTo>
                  <a:pt x="1623" y="190"/>
                </a:lnTo>
                <a:lnTo>
                  <a:pt x="1626" y="186"/>
                </a:lnTo>
                <a:lnTo>
                  <a:pt x="1630" y="182"/>
                </a:lnTo>
                <a:lnTo>
                  <a:pt x="1633" y="178"/>
                </a:lnTo>
                <a:lnTo>
                  <a:pt x="1636" y="173"/>
                </a:lnTo>
                <a:lnTo>
                  <a:pt x="1636" y="173"/>
                </a:lnTo>
                <a:lnTo>
                  <a:pt x="1639" y="171"/>
                </a:lnTo>
                <a:lnTo>
                  <a:pt x="1644" y="170"/>
                </a:lnTo>
                <a:lnTo>
                  <a:pt x="1647" y="169"/>
                </a:lnTo>
                <a:lnTo>
                  <a:pt x="1650" y="167"/>
                </a:lnTo>
                <a:lnTo>
                  <a:pt x="1650" y="167"/>
                </a:lnTo>
                <a:lnTo>
                  <a:pt x="1656" y="161"/>
                </a:lnTo>
                <a:lnTo>
                  <a:pt x="1662" y="154"/>
                </a:lnTo>
                <a:lnTo>
                  <a:pt x="1666" y="146"/>
                </a:lnTo>
                <a:lnTo>
                  <a:pt x="1670" y="137"/>
                </a:lnTo>
                <a:lnTo>
                  <a:pt x="1680" y="120"/>
                </a:lnTo>
                <a:lnTo>
                  <a:pt x="1688" y="103"/>
                </a:lnTo>
                <a:lnTo>
                  <a:pt x="1688" y="103"/>
                </a:lnTo>
                <a:lnTo>
                  <a:pt x="1688" y="96"/>
                </a:lnTo>
                <a:lnTo>
                  <a:pt x="1687" y="91"/>
                </a:lnTo>
                <a:lnTo>
                  <a:pt x="1687" y="86"/>
                </a:lnTo>
                <a:lnTo>
                  <a:pt x="1688" y="84"/>
                </a:lnTo>
                <a:lnTo>
                  <a:pt x="1691" y="81"/>
                </a:lnTo>
                <a:lnTo>
                  <a:pt x="1691" y="81"/>
                </a:lnTo>
                <a:lnTo>
                  <a:pt x="1696" y="82"/>
                </a:lnTo>
                <a:lnTo>
                  <a:pt x="1698" y="82"/>
                </a:lnTo>
                <a:lnTo>
                  <a:pt x="1701" y="81"/>
                </a:lnTo>
                <a:lnTo>
                  <a:pt x="1701" y="81"/>
                </a:lnTo>
                <a:lnTo>
                  <a:pt x="1705" y="97"/>
                </a:lnTo>
                <a:lnTo>
                  <a:pt x="1710" y="112"/>
                </a:lnTo>
                <a:lnTo>
                  <a:pt x="1714" y="127"/>
                </a:lnTo>
                <a:lnTo>
                  <a:pt x="1715" y="135"/>
                </a:lnTo>
                <a:lnTo>
                  <a:pt x="1715" y="142"/>
                </a:lnTo>
                <a:lnTo>
                  <a:pt x="1715" y="142"/>
                </a:lnTo>
                <a:lnTo>
                  <a:pt x="1730" y="138"/>
                </a:lnTo>
                <a:lnTo>
                  <a:pt x="1742" y="134"/>
                </a:lnTo>
                <a:lnTo>
                  <a:pt x="1753" y="130"/>
                </a:lnTo>
                <a:lnTo>
                  <a:pt x="1766" y="126"/>
                </a:lnTo>
                <a:lnTo>
                  <a:pt x="1766" y="126"/>
                </a:lnTo>
                <a:lnTo>
                  <a:pt x="1781" y="147"/>
                </a:lnTo>
                <a:lnTo>
                  <a:pt x="1787" y="157"/>
                </a:lnTo>
                <a:lnTo>
                  <a:pt x="1793" y="169"/>
                </a:lnTo>
                <a:lnTo>
                  <a:pt x="1793" y="169"/>
                </a:lnTo>
                <a:lnTo>
                  <a:pt x="1797" y="168"/>
                </a:lnTo>
                <a:lnTo>
                  <a:pt x="1800" y="167"/>
                </a:lnTo>
                <a:lnTo>
                  <a:pt x="1804" y="164"/>
                </a:lnTo>
                <a:lnTo>
                  <a:pt x="1809" y="161"/>
                </a:lnTo>
                <a:lnTo>
                  <a:pt x="1812" y="161"/>
                </a:lnTo>
                <a:lnTo>
                  <a:pt x="1814" y="162"/>
                </a:lnTo>
                <a:lnTo>
                  <a:pt x="1814" y="162"/>
                </a:lnTo>
                <a:lnTo>
                  <a:pt x="1816" y="163"/>
                </a:lnTo>
                <a:lnTo>
                  <a:pt x="1818" y="164"/>
                </a:lnTo>
                <a:lnTo>
                  <a:pt x="1820" y="167"/>
                </a:lnTo>
                <a:lnTo>
                  <a:pt x="1822" y="172"/>
                </a:lnTo>
                <a:lnTo>
                  <a:pt x="1823" y="179"/>
                </a:lnTo>
                <a:lnTo>
                  <a:pt x="1823" y="184"/>
                </a:lnTo>
                <a:lnTo>
                  <a:pt x="1824" y="190"/>
                </a:lnTo>
                <a:lnTo>
                  <a:pt x="1828" y="195"/>
                </a:lnTo>
                <a:lnTo>
                  <a:pt x="1829" y="196"/>
                </a:lnTo>
                <a:lnTo>
                  <a:pt x="1831" y="197"/>
                </a:lnTo>
                <a:lnTo>
                  <a:pt x="1831" y="197"/>
                </a:lnTo>
                <a:lnTo>
                  <a:pt x="1839" y="194"/>
                </a:lnTo>
                <a:lnTo>
                  <a:pt x="1847" y="191"/>
                </a:lnTo>
                <a:lnTo>
                  <a:pt x="1856" y="190"/>
                </a:lnTo>
                <a:lnTo>
                  <a:pt x="1860" y="191"/>
                </a:lnTo>
                <a:lnTo>
                  <a:pt x="1863" y="192"/>
                </a:lnTo>
                <a:lnTo>
                  <a:pt x="1863" y="192"/>
                </a:lnTo>
                <a:lnTo>
                  <a:pt x="1866" y="198"/>
                </a:lnTo>
                <a:lnTo>
                  <a:pt x="1867" y="206"/>
                </a:lnTo>
                <a:lnTo>
                  <a:pt x="1869" y="212"/>
                </a:lnTo>
                <a:lnTo>
                  <a:pt x="1869" y="219"/>
                </a:lnTo>
                <a:lnTo>
                  <a:pt x="1869" y="233"/>
                </a:lnTo>
                <a:lnTo>
                  <a:pt x="1867" y="248"/>
                </a:lnTo>
                <a:lnTo>
                  <a:pt x="1864" y="263"/>
                </a:lnTo>
                <a:lnTo>
                  <a:pt x="1861" y="278"/>
                </a:lnTo>
                <a:lnTo>
                  <a:pt x="1852" y="305"/>
                </a:lnTo>
                <a:lnTo>
                  <a:pt x="1852" y="305"/>
                </a:lnTo>
                <a:lnTo>
                  <a:pt x="1857" y="304"/>
                </a:lnTo>
                <a:lnTo>
                  <a:pt x="1862" y="304"/>
                </a:lnTo>
                <a:lnTo>
                  <a:pt x="1873" y="303"/>
                </a:lnTo>
                <a:lnTo>
                  <a:pt x="1884" y="303"/>
                </a:lnTo>
                <a:lnTo>
                  <a:pt x="1895" y="302"/>
                </a:lnTo>
                <a:lnTo>
                  <a:pt x="1895" y="302"/>
                </a:lnTo>
                <a:lnTo>
                  <a:pt x="1902" y="299"/>
                </a:lnTo>
                <a:lnTo>
                  <a:pt x="1908" y="296"/>
                </a:lnTo>
                <a:lnTo>
                  <a:pt x="1914" y="292"/>
                </a:lnTo>
                <a:lnTo>
                  <a:pt x="1917" y="292"/>
                </a:lnTo>
                <a:lnTo>
                  <a:pt x="1920" y="293"/>
                </a:lnTo>
                <a:lnTo>
                  <a:pt x="1920" y="293"/>
                </a:lnTo>
                <a:lnTo>
                  <a:pt x="1922" y="297"/>
                </a:lnTo>
                <a:lnTo>
                  <a:pt x="1922" y="301"/>
                </a:lnTo>
                <a:lnTo>
                  <a:pt x="1922" y="305"/>
                </a:lnTo>
                <a:lnTo>
                  <a:pt x="1921" y="309"/>
                </a:lnTo>
                <a:lnTo>
                  <a:pt x="1914" y="327"/>
                </a:lnTo>
                <a:lnTo>
                  <a:pt x="1914" y="327"/>
                </a:lnTo>
                <a:lnTo>
                  <a:pt x="1908" y="349"/>
                </a:lnTo>
                <a:lnTo>
                  <a:pt x="1902" y="372"/>
                </a:lnTo>
                <a:lnTo>
                  <a:pt x="1890" y="415"/>
                </a:lnTo>
                <a:lnTo>
                  <a:pt x="1890" y="415"/>
                </a:lnTo>
                <a:lnTo>
                  <a:pt x="1923" y="415"/>
                </a:lnTo>
                <a:lnTo>
                  <a:pt x="1954" y="413"/>
                </a:lnTo>
                <a:lnTo>
                  <a:pt x="2016" y="407"/>
                </a:lnTo>
                <a:lnTo>
                  <a:pt x="2016" y="407"/>
                </a:lnTo>
                <a:lnTo>
                  <a:pt x="2023" y="415"/>
                </a:lnTo>
                <a:lnTo>
                  <a:pt x="2029" y="423"/>
                </a:lnTo>
                <a:lnTo>
                  <a:pt x="2033" y="430"/>
                </a:lnTo>
                <a:lnTo>
                  <a:pt x="2036" y="438"/>
                </a:lnTo>
                <a:lnTo>
                  <a:pt x="2039" y="446"/>
                </a:lnTo>
                <a:lnTo>
                  <a:pt x="2040" y="456"/>
                </a:lnTo>
                <a:lnTo>
                  <a:pt x="2039" y="467"/>
                </a:lnTo>
                <a:lnTo>
                  <a:pt x="2038" y="480"/>
                </a:lnTo>
                <a:lnTo>
                  <a:pt x="2038" y="480"/>
                </a:lnTo>
                <a:lnTo>
                  <a:pt x="2034" y="494"/>
                </a:lnTo>
                <a:lnTo>
                  <a:pt x="2030" y="510"/>
                </a:lnTo>
                <a:lnTo>
                  <a:pt x="2027" y="526"/>
                </a:lnTo>
                <a:lnTo>
                  <a:pt x="2024" y="542"/>
                </a:lnTo>
                <a:lnTo>
                  <a:pt x="2024" y="542"/>
                </a:lnTo>
                <a:lnTo>
                  <a:pt x="2021" y="555"/>
                </a:lnTo>
                <a:lnTo>
                  <a:pt x="2021" y="567"/>
                </a:lnTo>
                <a:lnTo>
                  <a:pt x="2020" y="580"/>
                </a:lnTo>
                <a:lnTo>
                  <a:pt x="2019" y="593"/>
                </a:lnTo>
                <a:lnTo>
                  <a:pt x="2019" y="593"/>
                </a:lnTo>
                <a:lnTo>
                  <a:pt x="2017" y="603"/>
                </a:lnTo>
                <a:lnTo>
                  <a:pt x="2014" y="612"/>
                </a:lnTo>
                <a:lnTo>
                  <a:pt x="2011" y="622"/>
                </a:lnTo>
                <a:lnTo>
                  <a:pt x="2009" y="631"/>
                </a:lnTo>
                <a:lnTo>
                  <a:pt x="2009" y="631"/>
                </a:lnTo>
                <a:lnTo>
                  <a:pt x="2005" y="647"/>
                </a:lnTo>
                <a:lnTo>
                  <a:pt x="2002" y="661"/>
                </a:lnTo>
                <a:lnTo>
                  <a:pt x="1993" y="693"/>
                </a:lnTo>
                <a:lnTo>
                  <a:pt x="1993" y="693"/>
                </a:lnTo>
                <a:lnTo>
                  <a:pt x="1974" y="768"/>
                </a:lnTo>
                <a:lnTo>
                  <a:pt x="1956" y="844"/>
                </a:lnTo>
                <a:lnTo>
                  <a:pt x="1937" y="919"/>
                </a:lnTo>
                <a:lnTo>
                  <a:pt x="1919" y="991"/>
                </a:lnTo>
                <a:lnTo>
                  <a:pt x="1919" y="991"/>
                </a:lnTo>
                <a:lnTo>
                  <a:pt x="1911" y="1014"/>
                </a:lnTo>
                <a:lnTo>
                  <a:pt x="1905" y="1036"/>
                </a:lnTo>
                <a:lnTo>
                  <a:pt x="1898" y="1058"/>
                </a:lnTo>
                <a:lnTo>
                  <a:pt x="1895" y="1069"/>
                </a:lnTo>
                <a:lnTo>
                  <a:pt x="1893" y="1079"/>
                </a:lnTo>
                <a:lnTo>
                  <a:pt x="1893" y="1079"/>
                </a:lnTo>
                <a:lnTo>
                  <a:pt x="1886" y="1126"/>
                </a:lnTo>
                <a:lnTo>
                  <a:pt x="1881" y="1149"/>
                </a:lnTo>
                <a:lnTo>
                  <a:pt x="1877" y="1170"/>
                </a:lnTo>
                <a:lnTo>
                  <a:pt x="1872" y="1192"/>
                </a:lnTo>
                <a:lnTo>
                  <a:pt x="1865" y="1212"/>
                </a:lnTo>
                <a:lnTo>
                  <a:pt x="1859" y="1232"/>
                </a:lnTo>
                <a:lnTo>
                  <a:pt x="1850" y="1252"/>
                </a:lnTo>
                <a:lnTo>
                  <a:pt x="1850" y="1252"/>
                </a:lnTo>
                <a:lnTo>
                  <a:pt x="1846" y="1254"/>
                </a:lnTo>
                <a:lnTo>
                  <a:pt x="1841" y="1257"/>
                </a:lnTo>
                <a:lnTo>
                  <a:pt x="1834" y="1259"/>
                </a:lnTo>
                <a:lnTo>
                  <a:pt x="1830" y="1262"/>
                </a:lnTo>
                <a:lnTo>
                  <a:pt x="1830" y="1262"/>
                </a:lnTo>
                <a:lnTo>
                  <a:pt x="1812" y="1265"/>
                </a:lnTo>
                <a:lnTo>
                  <a:pt x="1792" y="1265"/>
                </a:lnTo>
                <a:lnTo>
                  <a:pt x="1773" y="1263"/>
                </a:lnTo>
                <a:lnTo>
                  <a:pt x="1753" y="1262"/>
                </a:lnTo>
                <a:lnTo>
                  <a:pt x="1753" y="1262"/>
                </a:lnTo>
                <a:lnTo>
                  <a:pt x="1733" y="1261"/>
                </a:lnTo>
                <a:lnTo>
                  <a:pt x="1715" y="1262"/>
                </a:lnTo>
                <a:lnTo>
                  <a:pt x="1697" y="1265"/>
                </a:lnTo>
                <a:lnTo>
                  <a:pt x="1679" y="1268"/>
                </a:lnTo>
                <a:lnTo>
                  <a:pt x="1642" y="1274"/>
                </a:lnTo>
                <a:lnTo>
                  <a:pt x="1624" y="1276"/>
                </a:lnTo>
                <a:lnTo>
                  <a:pt x="1607" y="1278"/>
                </a:lnTo>
                <a:lnTo>
                  <a:pt x="1607" y="1278"/>
                </a:lnTo>
                <a:lnTo>
                  <a:pt x="1593" y="1277"/>
                </a:lnTo>
                <a:lnTo>
                  <a:pt x="1579" y="1277"/>
                </a:lnTo>
                <a:lnTo>
                  <a:pt x="1573" y="1277"/>
                </a:lnTo>
                <a:lnTo>
                  <a:pt x="1568" y="1280"/>
                </a:lnTo>
                <a:lnTo>
                  <a:pt x="1561" y="1282"/>
                </a:lnTo>
                <a:lnTo>
                  <a:pt x="1556" y="1285"/>
                </a:lnTo>
                <a:lnTo>
                  <a:pt x="1556" y="1285"/>
                </a:lnTo>
                <a:lnTo>
                  <a:pt x="1428" y="1293"/>
                </a:lnTo>
                <a:lnTo>
                  <a:pt x="1294" y="1301"/>
                </a:lnTo>
                <a:lnTo>
                  <a:pt x="1294" y="1301"/>
                </a:lnTo>
                <a:lnTo>
                  <a:pt x="1224" y="1306"/>
                </a:lnTo>
                <a:lnTo>
                  <a:pt x="1188" y="1311"/>
                </a:lnTo>
                <a:lnTo>
                  <a:pt x="1153" y="1315"/>
                </a:lnTo>
                <a:lnTo>
                  <a:pt x="1118" y="1320"/>
                </a:lnTo>
                <a:lnTo>
                  <a:pt x="1084" y="1328"/>
                </a:lnTo>
                <a:lnTo>
                  <a:pt x="1050" y="1335"/>
                </a:lnTo>
                <a:lnTo>
                  <a:pt x="1018" y="1344"/>
                </a:lnTo>
                <a:lnTo>
                  <a:pt x="1018" y="1344"/>
                </a:lnTo>
                <a:lnTo>
                  <a:pt x="1012" y="1347"/>
                </a:lnTo>
                <a:lnTo>
                  <a:pt x="1012" y="1347"/>
                </a:lnTo>
                <a:lnTo>
                  <a:pt x="999" y="1354"/>
                </a:lnTo>
                <a:lnTo>
                  <a:pt x="987" y="1362"/>
                </a:lnTo>
                <a:lnTo>
                  <a:pt x="975" y="1369"/>
                </a:lnTo>
                <a:lnTo>
                  <a:pt x="969" y="1373"/>
                </a:lnTo>
                <a:lnTo>
                  <a:pt x="961" y="1374"/>
                </a:lnTo>
                <a:lnTo>
                  <a:pt x="961" y="1374"/>
                </a:lnTo>
                <a:lnTo>
                  <a:pt x="947" y="1376"/>
                </a:lnTo>
                <a:lnTo>
                  <a:pt x="929" y="1377"/>
                </a:lnTo>
                <a:lnTo>
                  <a:pt x="912" y="1377"/>
                </a:lnTo>
                <a:lnTo>
                  <a:pt x="896" y="1376"/>
                </a:lnTo>
                <a:lnTo>
                  <a:pt x="896" y="1376"/>
                </a:lnTo>
                <a:lnTo>
                  <a:pt x="887" y="1374"/>
                </a:lnTo>
                <a:lnTo>
                  <a:pt x="877" y="1371"/>
                </a:lnTo>
                <a:lnTo>
                  <a:pt x="867" y="1367"/>
                </a:lnTo>
                <a:lnTo>
                  <a:pt x="861" y="1367"/>
                </a:lnTo>
                <a:lnTo>
                  <a:pt x="861" y="1367"/>
                </a:lnTo>
                <a:lnTo>
                  <a:pt x="839" y="1368"/>
                </a:lnTo>
                <a:lnTo>
                  <a:pt x="817" y="1369"/>
                </a:lnTo>
                <a:lnTo>
                  <a:pt x="772" y="1371"/>
                </a:lnTo>
                <a:lnTo>
                  <a:pt x="772" y="1371"/>
                </a:lnTo>
                <a:lnTo>
                  <a:pt x="741" y="1372"/>
                </a:lnTo>
                <a:lnTo>
                  <a:pt x="712" y="1375"/>
                </a:lnTo>
                <a:lnTo>
                  <a:pt x="649" y="1384"/>
                </a:lnTo>
                <a:lnTo>
                  <a:pt x="649" y="1384"/>
                </a:lnTo>
                <a:lnTo>
                  <a:pt x="614" y="1389"/>
                </a:lnTo>
                <a:lnTo>
                  <a:pt x="578" y="1392"/>
                </a:lnTo>
                <a:lnTo>
                  <a:pt x="542" y="1394"/>
                </a:lnTo>
                <a:lnTo>
                  <a:pt x="506" y="1397"/>
                </a:lnTo>
                <a:lnTo>
                  <a:pt x="506" y="1397"/>
                </a:lnTo>
                <a:lnTo>
                  <a:pt x="448" y="1404"/>
                </a:lnTo>
                <a:lnTo>
                  <a:pt x="388" y="1410"/>
                </a:lnTo>
                <a:lnTo>
                  <a:pt x="328" y="1415"/>
                </a:lnTo>
                <a:lnTo>
                  <a:pt x="298" y="1418"/>
                </a:lnTo>
                <a:lnTo>
                  <a:pt x="267" y="1419"/>
                </a:lnTo>
                <a:lnTo>
                  <a:pt x="267" y="1419"/>
                </a:lnTo>
                <a:lnTo>
                  <a:pt x="252" y="1418"/>
                </a:lnTo>
                <a:lnTo>
                  <a:pt x="244" y="1417"/>
                </a:lnTo>
                <a:lnTo>
                  <a:pt x="237" y="1417"/>
                </a:lnTo>
                <a:lnTo>
                  <a:pt x="237" y="1417"/>
                </a:lnTo>
                <a:lnTo>
                  <a:pt x="216" y="1419"/>
                </a:lnTo>
                <a:lnTo>
                  <a:pt x="196" y="1422"/>
                </a:lnTo>
                <a:lnTo>
                  <a:pt x="177" y="1425"/>
                </a:lnTo>
                <a:lnTo>
                  <a:pt x="156" y="1427"/>
                </a:lnTo>
                <a:lnTo>
                  <a:pt x="156" y="1427"/>
                </a:lnTo>
                <a:lnTo>
                  <a:pt x="134" y="1427"/>
                </a:lnTo>
                <a:lnTo>
                  <a:pt x="110" y="1425"/>
                </a:lnTo>
                <a:lnTo>
                  <a:pt x="87" y="1423"/>
                </a:lnTo>
                <a:lnTo>
                  <a:pt x="64" y="1422"/>
                </a:lnTo>
                <a:lnTo>
                  <a:pt x="64" y="1422"/>
                </a:lnTo>
                <a:lnTo>
                  <a:pt x="50" y="1421"/>
                </a:lnTo>
                <a:lnTo>
                  <a:pt x="36" y="1419"/>
                </a:lnTo>
                <a:lnTo>
                  <a:pt x="24" y="1415"/>
                </a:lnTo>
                <a:lnTo>
                  <a:pt x="11" y="1411"/>
                </a:lnTo>
                <a:lnTo>
                  <a:pt x="11" y="1411"/>
                </a:lnTo>
                <a:lnTo>
                  <a:pt x="9" y="1404"/>
                </a:lnTo>
                <a:lnTo>
                  <a:pt x="6" y="1394"/>
                </a:lnTo>
                <a:lnTo>
                  <a:pt x="4" y="1386"/>
                </a:lnTo>
                <a:lnTo>
                  <a:pt x="2" y="1382"/>
                </a:lnTo>
                <a:lnTo>
                  <a:pt x="0" y="1379"/>
                </a:lnTo>
                <a:lnTo>
                  <a:pt x="0" y="1379"/>
                </a:lnTo>
                <a:lnTo>
                  <a:pt x="21" y="1335"/>
                </a:lnTo>
                <a:lnTo>
                  <a:pt x="43" y="1291"/>
                </a:lnTo>
                <a:lnTo>
                  <a:pt x="66" y="1250"/>
                </a:lnTo>
                <a:lnTo>
                  <a:pt x="89" y="1210"/>
                </a:lnTo>
                <a:lnTo>
                  <a:pt x="89" y="1210"/>
                </a:lnTo>
                <a:lnTo>
                  <a:pt x="71" y="1211"/>
                </a:lnTo>
                <a:lnTo>
                  <a:pt x="52" y="1213"/>
                </a:lnTo>
                <a:lnTo>
                  <a:pt x="35" y="1215"/>
                </a:lnTo>
                <a:lnTo>
                  <a:pt x="18" y="1215"/>
                </a:lnTo>
                <a:lnTo>
                  <a:pt x="18" y="1215"/>
                </a:lnTo>
                <a:lnTo>
                  <a:pt x="16" y="1208"/>
                </a:lnTo>
                <a:lnTo>
                  <a:pt x="17" y="1199"/>
                </a:lnTo>
                <a:lnTo>
                  <a:pt x="19" y="1192"/>
                </a:lnTo>
                <a:lnTo>
                  <a:pt x="22" y="1183"/>
                </a:lnTo>
                <a:lnTo>
                  <a:pt x="30" y="1168"/>
                </a:lnTo>
                <a:lnTo>
                  <a:pt x="37" y="1153"/>
                </a:lnTo>
                <a:lnTo>
                  <a:pt x="37" y="1153"/>
                </a:lnTo>
                <a:lnTo>
                  <a:pt x="32" y="1151"/>
                </a:lnTo>
                <a:lnTo>
                  <a:pt x="27" y="1150"/>
                </a:lnTo>
                <a:lnTo>
                  <a:pt x="21" y="1151"/>
                </a:lnTo>
                <a:lnTo>
                  <a:pt x="16" y="1151"/>
                </a:lnTo>
                <a:lnTo>
                  <a:pt x="12" y="1152"/>
                </a:lnTo>
                <a:lnTo>
                  <a:pt x="7" y="1152"/>
                </a:lnTo>
                <a:lnTo>
                  <a:pt x="4" y="1151"/>
                </a:lnTo>
                <a:lnTo>
                  <a:pt x="0" y="1148"/>
                </a:lnTo>
                <a:lnTo>
                  <a:pt x="0" y="1148"/>
                </a:lnTo>
                <a:lnTo>
                  <a:pt x="0" y="1140"/>
                </a:lnTo>
                <a:lnTo>
                  <a:pt x="2" y="1134"/>
                </a:lnTo>
                <a:lnTo>
                  <a:pt x="5" y="1129"/>
                </a:lnTo>
                <a:lnTo>
                  <a:pt x="10" y="1123"/>
                </a:lnTo>
                <a:lnTo>
                  <a:pt x="19" y="1112"/>
                </a:lnTo>
                <a:lnTo>
                  <a:pt x="24" y="1107"/>
                </a:lnTo>
                <a:lnTo>
                  <a:pt x="27" y="1101"/>
                </a:lnTo>
                <a:lnTo>
                  <a:pt x="27" y="1101"/>
                </a:lnTo>
                <a:lnTo>
                  <a:pt x="24" y="1101"/>
                </a:lnTo>
                <a:lnTo>
                  <a:pt x="19" y="1101"/>
                </a:lnTo>
                <a:lnTo>
                  <a:pt x="14" y="1099"/>
                </a:lnTo>
                <a:lnTo>
                  <a:pt x="12" y="1097"/>
                </a:lnTo>
                <a:lnTo>
                  <a:pt x="11" y="1095"/>
                </a:lnTo>
                <a:lnTo>
                  <a:pt x="11" y="1095"/>
                </a:lnTo>
                <a:lnTo>
                  <a:pt x="14" y="1086"/>
                </a:lnTo>
                <a:lnTo>
                  <a:pt x="17" y="1078"/>
                </a:lnTo>
                <a:lnTo>
                  <a:pt x="27" y="1064"/>
                </a:lnTo>
                <a:lnTo>
                  <a:pt x="36" y="1051"/>
                </a:lnTo>
                <a:lnTo>
                  <a:pt x="41" y="1044"/>
                </a:lnTo>
                <a:lnTo>
                  <a:pt x="45" y="1036"/>
                </a:lnTo>
                <a:lnTo>
                  <a:pt x="45" y="1036"/>
                </a:lnTo>
                <a:lnTo>
                  <a:pt x="36" y="1036"/>
                </a:lnTo>
                <a:lnTo>
                  <a:pt x="29" y="1036"/>
                </a:lnTo>
                <a:lnTo>
                  <a:pt x="25" y="1035"/>
                </a:lnTo>
                <a:lnTo>
                  <a:pt x="21" y="1034"/>
                </a:lnTo>
                <a:lnTo>
                  <a:pt x="18" y="1031"/>
                </a:lnTo>
                <a:lnTo>
                  <a:pt x="16" y="1027"/>
                </a:lnTo>
                <a:lnTo>
                  <a:pt x="16" y="1027"/>
                </a:lnTo>
                <a:lnTo>
                  <a:pt x="19" y="1020"/>
                </a:lnTo>
                <a:lnTo>
                  <a:pt x="22" y="1014"/>
                </a:lnTo>
                <a:lnTo>
                  <a:pt x="33" y="1004"/>
                </a:lnTo>
                <a:lnTo>
                  <a:pt x="37" y="999"/>
                </a:lnTo>
                <a:lnTo>
                  <a:pt x="42" y="994"/>
                </a:lnTo>
                <a:lnTo>
                  <a:pt x="46" y="987"/>
                </a:lnTo>
                <a:lnTo>
                  <a:pt x="48" y="980"/>
                </a:lnTo>
                <a:lnTo>
                  <a:pt x="48" y="980"/>
                </a:lnTo>
                <a:lnTo>
                  <a:pt x="51" y="980"/>
                </a:lnTo>
                <a:lnTo>
                  <a:pt x="54" y="979"/>
                </a:lnTo>
                <a:lnTo>
                  <a:pt x="55" y="976"/>
                </a:lnTo>
                <a:lnTo>
                  <a:pt x="57" y="975"/>
                </a:lnTo>
                <a:lnTo>
                  <a:pt x="57" y="975"/>
                </a:lnTo>
                <a:lnTo>
                  <a:pt x="72" y="953"/>
                </a:lnTo>
                <a:lnTo>
                  <a:pt x="87" y="932"/>
                </a:lnTo>
                <a:lnTo>
                  <a:pt x="119" y="891"/>
                </a:lnTo>
                <a:lnTo>
                  <a:pt x="135" y="869"/>
                </a:lnTo>
                <a:lnTo>
                  <a:pt x="151" y="849"/>
                </a:lnTo>
                <a:lnTo>
                  <a:pt x="166" y="827"/>
                </a:lnTo>
                <a:lnTo>
                  <a:pt x="180" y="803"/>
                </a:lnTo>
                <a:lnTo>
                  <a:pt x="180" y="803"/>
                </a:lnTo>
                <a:lnTo>
                  <a:pt x="182" y="802"/>
                </a:lnTo>
                <a:lnTo>
                  <a:pt x="184" y="800"/>
                </a:lnTo>
                <a:lnTo>
                  <a:pt x="186" y="799"/>
                </a:lnTo>
                <a:lnTo>
                  <a:pt x="191" y="798"/>
                </a:lnTo>
                <a:lnTo>
                  <a:pt x="191" y="798"/>
                </a:lnTo>
                <a:lnTo>
                  <a:pt x="210" y="766"/>
                </a:lnTo>
                <a:lnTo>
                  <a:pt x="215" y="757"/>
                </a:lnTo>
                <a:lnTo>
                  <a:pt x="221" y="751"/>
                </a:lnTo>
                <a:lnTo>
                  <a:pt x="227" y="743"/>
                </a:lnTo>
                <a:lnTo>
                  <a:pt x="234" y="738"/>
                </a:lnTo>
                <a:lnTo>
                  <a:pt x="234" y="738"/>
                </a:lnTo>
                <a:lnTo>
                  <a:pt x="252" y="708"/>
                </a:lnTo>
                <a:lnTo>
                  <a:pt x="269" y="681"/>
                </a:lnTo>
                <a:lnTo>
                  <a:pt x="304" y="630"/>
                </a:lnTo>
                <a:lnTo>
                  <a:pt x="321" y="603"/>
                </a:lnTo>
                <a:lnTo>
                  <a:pt x="337" y="576"/>
                </a:lnTo>
                <a:lnTo>
                  <a:pt x="353" y="546"/>
                </a:lnTo>
                <a:lnTo>
                  <a:pt x="368" y="514"/>
                </a:lnTo>
                <a:lnTo>
                  <a:pt x="368" y="514"/>
                </a:lnTo>
                <a:lnTo>
                  <a:pt x="372" y="512"/>
                </a:lnTo>
                <a:lnTo>
                  <a:pt x="374" y="511"/>
                </a:lnTo>
                <a:lnTo>
                  <a:pt x="380" y="512"/>
                </a:lnTo>
                <a:lnTo>
                  <a:pt x="380" y="512"/>
                </a:lnTo>
                <a:lnTo>
                  <a:pt x="398" y="484"/>
                </a:lnTo>
                <a:lnTo>
                  <a:pt x="417" y="456"/>
                </a:lnTo>
                <a:lnTo>
                  <a:pt x="436" y="429"/>
                </a:lnTo>
                <a:lnTo>
                  <a:pt x="453" y="402"/>
                </a:lnTo>
                <a:lnTo>
                  <a:pt x="453" y="402"/>
                </a:lnTo>
                <a:lnTo>
                  <a:pt x="456" y="402"/>
                </a:lnTo>
                <a:lnTo>
                  <a:pt x="458" y="403"/>
                </a:lnTo>
                <a:lnTo>
                  <a:pt x="460" y="406"/>
                </a:lnTo>
                <a:lnTo>
                  <a:pt x="464" y="409"/>
                </a:lnTo>
                <a:lnTo>
                  <a:pt x="465" y="410"/>
                </a:lnTo>
                <a:lnTo>
                  <a:pt x="468" y="410"/>
                </a:lnTo>
                <a:lnTo>
                  <a:pt x="468" y="410"/>
                </a:lnTo>
                <a:lnTo>
                  <a:pt x="482" y="408"/>
                </a:lnTo>
                <a:lnTo>
                  <a:pt x="497" y="406"/>
                </a:lnTo>
                <a:lnTo>
                  <a:pt x="513" y="405"/>
                </a:lnTo>
                <a:lnTo>
                  <a:pt x="529" y="405"/>
                </a:lnTo>
                <a:lnTo>
                  <a:pt x="562" y="406"/>
                </a:lnTo>
                <a:lnTo>
                  <a:pt x="595" y="409"/>
                </a:lnTo>
                <a:lnTo>
                  <a:pt x="595" y="409"/>
                </a:lnTo>
                <a:lnTo>
                  <a:pt x="647" y="412"/>
                </a:lnTo>
                <a:lnTo>
                  <a:pt x="698" y="413"/>
                </a:lnTo>
                <a:lnTo>
                  <a:pt x="748" y="415"/>
                </a:lnTo>
                <a:lnTo>
                  <a:pt x="797" y="420"/>
                </a:lnTo>
                <a:lnTo>
                  <a:pt x="797" y="420"/>
                </a:lnTo>
                <a:lnTo>
                  <a:pt x="815" y="424"/>
                </a:lnTo>
                <a:lnTo>
                  <a:pt x="834" y="428"/>
                </a:lnTo>
                <a:lnTo>
                  <a:pt x="878" y="436"/>
                </a:lnTo>
                <a:lnTo>
                  <a:pt x="902" y="440"/>
                </a:lnTo>
                <a:lnTo>
                  <a:pt x="924" y="444"/>
                </a:lnTo>
                <a:lnTo>
                  <a:pt x="948" y="450"/>
                </a:lnTo>
                <a:lnTo>
                  <a:pt x="969" y="456"/>
                </a:lnTo>
                <a:lnTo>
                  <a:pt x="969" y="456"/>
                </a:lnTo>
                <a:lnTo>
                  <a:pt x="985" y="429"/>
                </a:lnTo>
                <a:lnTo>
                  <a:pt x="993" y="414"/>
                </a:lnTo>
                <a:lnTo>
                  <a:pt x="999" y="399"/>
                </a:lnTo>
                <a:lnTo>
                  <a:pt x="999" y="399"/>
                </a:lnTo>
                <a:lnTo>
                  <a:pt x="1002" y="399"/>
                </a:lnTo>
                <a:lnTo>
                  <a:pt x="1004" y="399"/>
                </a:lnTo>
                <a:lnTo>
                  <a:pt x="1005" y="399"/>
                </a:lnTo>
                <a:lnTo>
                  <a:pt x="1008" y="398"/>
                </a:lnTo>
                <a:lnTo>
                  <a:pt x="1008" y="398"/>
                </a:lnTo>
                <a:lnTo>
                  <a:pt x="1026" y="368"/>
                </a:lnTo>
                <a:lnTo>
                  <a:pt x="1043" y="338"/>
                </a:lnTo>
                <a:lnTo>
                  <a:pt x="1061" y="308"/>
                </a:lnTo>
                <a:lnTo>
                  <a:pt x="1079" y="278"/>
                </a:lnTo>
                <a:lnTo>
                  <a:pt x="1079" y="278"/>
                </a:lnTo>
                <a:close/>
                <a:moveTo>
                  <a:pt x="1042" y="789"/>
                </a:moveTo>
                <a:lnTo>
                  <a:pt x="1042" y="789"/>
                </a:lnTo>
                <a:lnTo>
                  <a:pt x="1046" y="778"/>
                </a:lnTo>
                <a:lnTo>
                  <a:pt x="1049" y="769"/>
                </a:lnTo>
                <a:lnTo>
                  <a:pt x="1056" y="748"/>
                </a:lnTo>
                <a:lnTo>
                  <a:pt x="1056" y="748"/>
                </a:lnTo>
                <a:lnTo>
                  <a:pt x="1063" y="726"/>
                </a:lnTo>
                <a:lnTo>
                  <a:pt x="1066" y="714"/>
                </a:lnTo>
                <a:lnTo>
                  <a:pt x="1067" y="710"/>
                </a:lnTo>
                <a:lnTo>
                  <a:pt x="1066" y="709"/>
                </a:lnTo>
                <a:lnTo>
                  <a:pt x="1066" y="709"/>
                </a:lnTo>
                <a:lnTo>
                  <a:pt x="1069" y="708"/>
                </a:lnTo>
                <a:lnTo>
                  <a:pt x="1070" y="706"/>
                </a:lnTo>
                <a:lnTo>
                  <a:pt x="1073" y="700"/>
                </a:lnTo>
                <a:lnTo>
                  <a:pt x="1075" y="692"/>
                </a:lnTo>
                <a:lnTo>
                  <a:pt x="1076" y="684"/>
                </a:lnTo>
                <a:lnTo>
                  <a:pt x="1076" y="684"/>
                </a:lnTo>
                <a:lnTo>
                  <a:pt x="1114" y="609"/>
                </a:lnTo>
                <a:lnTo>
                  <a:pt x="1152" y="535"/>
                </a:lnTo>
                <a:lnTo>
                  <a:pt x="1152" y="535"/>
                </a:lnTo>
                <a:lnTo>
                  <a:pt x="1156" y="533"/>
                </a:lnTo>
                <a:lnTo>
                  <a:pt x="1160" y="532"/>
                </a:lnTo>
                <a:lnTo>
                  <a:pt x="1163" y="531"/>
                </a:lnTo>
                <a:lnTo>
                  <a:pt x="1166" y="528"/>
                </a:lnTo>
                <a:lnTo>
                  <a:pt x="1166" y="528"/>
                </a:lnTo>
                <a:lnTo>
                  <a:pt x="1176" y="511"/>
                </a:lnTo>
                <a:lnTo>
                  <a:pt x="1185" y="495"/>
                </a:lnTo>
                <a:lnTo>
                  <a:pt x="1207" y="464"/>
                </a:lnTo>
                <a:lnTo>
                  <a:pt x="1207" y="464"/>
                </a:lnTo>
                <a:lnTo>
                  <a:pt x="1220" y="412"/>
                </a:lnTo>
                <a:lnTo>
                  <a:pt x="1229" y="359"/>
                </a:lnTo>
                <a:lnTo>
                  <a:pt x="1233" y="332"/>
                </a:lnTo>
                <a:lnTo>
                  <a:pt x="1238" y="304"/>
                </a:lnTo>
                <a:lnTo>
                  <a:pt x="1240" y="277"/>
                </a:lnTo>
                <a:lnTo>
                  <a:pt x="1242" y="249"/>
                </a:lnTo>
                <a:lnTo>
                  <a:pt x="1243" y="223"/>
                </a:lnTo>
                <a:lnTo>
                  <a:pt x="1243" y="195"/>
                </a:lnTo>
                <a:lnTo>
                  <a:pt x="1241" y="168"/>
                </a:lnTo>
                <a:lnTo>
                  <a:pt x="1239" y="142"/>
                </a:lnTo>
                <a:lnTo>
                  <a:pt x="1236" y="116"/>
                </a:lnTo>
                <a:lnTo>
                  <a:pt x="1230" y="90"/>
                </a:lnTo>
                <a:lnTo>
                  <a:pt x="1224" y="65"/>
                </a:lnTo>
                <a:lnTo>
                  <a:pt x="1216" y="41"/>
                </a:lnTo>
                <a:lnTo>
                  <a:pt x="1216" y="41"/>
                </a:lnTo>
                <a:lnTo>
                  <a:pt x="1210" y="54"/>
                </a:lnTo>
                <a:lnTo>
                  <a:pt x="1205" y="66"/>
                </a:lnTo>
                <a:lnTo>
                  <a:pt x="1196" y="92"/>
                </a:lnTo>
                <a:lnTo>
                  <a:pt x="1188" y="119"/>
                </a:lnTo>
                <a:lnTo>
                  <a:pt x="1181" y="143"/>
                </a:lnTo>
                <a:lnTo>
                  <a:pt x="1181" y="143"/>
                </a:lnTo>
                <a:lnTo>
                  <a:pt x="1176" y="154"/>
                </a:lnTo>
                <a:lnTo>
                  <a:pt x="1169" y="164"/>
                </a:lnTo>
                <a:lnTo>
                  <a:pt x="1157" y="183"/>
                </a:lnTo>
                <a:lnTo>
                  <a:pt x="1157" y="183"/>
                </a:lnTo>
                <a:lnTo>
                  <a:pt x="1155" y="187"/>
                </a:lnTo>
                <a:lnTo>
                  <a:pt x="1154" y="192"/>
                </a:lnTo>
                <a:lnTo>
                  <a:pt x="1153" y="196"/>
                </a:lnTo>
                <a:lnTo>
                  <a:pt x="1152" y="199"/>
                </a:lnTo>
                <a:lnTo>
                  <a:pt x="1152" y="199"/>
                </a:lnTo>
                <a:lnTo>
                  <a:pt x="1147" y="206"/>
                </a:lnTo>
                <a:lnTo>
                  <a:pt x="1141" y="212"/>
                </a:lnTo>
                <a:lnTo>
                  <a:pt x="1136" y="217"/>
                </a:lnTo>
                <a:lnTo>
                  <a:pt x="1131" y="224"/>
                </a:lnTo>
                <a:lnTo>
                  <a:pt x="1131" y="224"/>
                </a:lnTo>
                <a:lnTo>
                  <a:pt x="1101" y="270"/>
                </a:lnTo>
                <a:lnTo>
                  <a:pt x="1101" y="270"/>
                </a:lnTo>
                <a:lnTo>
                  <a:pt x="1091" y="285"/>
                </a:lnTo>
                <a:lnTo>
                  <a:pt x="1082" y="301"/>
                </a:lnTo>
                <a:lnTo>
                  <a:pt x="1074" y="316"/>
                </a:lnTo>
                <a:lnTo>
                  <a:pt x="1066" y="332"/>
                </a:lnTo>
                <a:lnTo>
                  <a:pt x="1066" y="332"/>
                </a:lnTo>
                <a:lnTo>
                  <a:pt x="1053" y="349"/>
                </a:lnTo>
                <a:lnTo>
                  <a:pt x="1041" y="366"/>
                </a:lnTo>
                <a:lnTo>
                  <a:pt x="1029" y="384"/>
                </a:lnTo>
                <a:lnTo>
                  <a:pt x="1017" y="404"/>
                </a:lnTo>
                <a:lnTo>
                  <a:pt x="996" y="442"/>
                </a:lnTo>
                <a:lnTo>
                  <a:pt x="984" y="461"/>
                </a:lnTo>
                <a:lnTo>
                  <a:pt x="972" y="480"/>
                </a:lnTo>
                <a:lnTo>
                  <a:pt x="972" y="480"/>
                </a:lnTo>
                <a:lnTo>
                  <a:pt x="973" y="482"/>
                </a:lnTo>
                <a:lnTo>
                  <a:pt x="973" y="484"/>
                </a:lnTo>
                <a:lnTo>
                  <a:pt x="972" y="487"/>
                </a:lnTo>
                <a:lnTo>
                  <a:pt x="971" y="490"/>
                </a:lnTo>
                <a:lnTo>
                  <a:pt x="970" y="493"/>
                </a:lnTo>
                <a:lnTo>
                  <a:pt x="971" y="496"/>
                </a:lnTo>
                <a:lnTo>
                  <a:pt x="971" y="496"/>
                </a:lnTo>
                <a:lnTo>
                  <a:pt x="947" y="533"/>
                </a:lnTo>
                <a:lnTo>
                  <a:pt x="922" y="572"/>
                </a:lnTo>
                <a:lnTo>
                  <a:pt x="910" y="591"/>
                </a:lnTo>
                <a:lnTo>
                  <a:pt x="899" y="610"/>
                </a:lnTo>
                <a:lnTo>
                  <a:pt x="889" y="631"/>
                </a:lnTo>
                <a:lnTo>
                  <a:pt x="880" y="650"/>
                </a:lnTo>
                <a:lnTo>
                  <a:pt x="880" y="650"/>
                </a:lnTo>
                <a:lnTo>
                  <a:pt x="884" y="669"/>
                </a:lnTo>
                <a:lnTo>
                  <a:pt x="890" y="686"/>
                </a:lnTo>
                <a:lnTo>
                  <a:pt x="896" y="703"/>
                </a:lnTo>
                <a:lnTo>
                  <a:pt x="902" y="720"/>
                </a:lnTo>
                <a:lnTo>
                  <a:pt x="902" y="720"/>
                </a:lnTo>
                <a:lnTo>
                  <a:pt x="909" y="752"/>
                </a:lnTo>
                <a:lnTo>
                  <a:pt x="913" y="783"/>
                </a:lnTo>
                <a:lnTo>
                  <a:pt x="917" y="814"/>
                </a:lnTo>
                <a:lnTo>
                  <a:pt x="919" y="845"/>
                </a:lnTo>
                <a:lnTo>
                  <a:pt x="919" y="877"/>
                </a:lnTo>
                <a:lnTo>
                  <a:pt x="918" y="908"/>
                </a:lnTo>
                <a:lnTo>
                  <a:pt x="914" y="971"/>
                </a:lnTo>
                <a:lnTo>
                  <a:pt x="910" y="1036"/>
                </a:lnTo>
                <a:lnTo>
                  <a:pt x="908" y="1069"/>
                </a:lnTo>
                <a:lnTo>
                  <a:pt x="907" y="1103"/>
                </a:lnTo>
                <a:lnTo>
                  <a:pt x="907" y="1136"/>
                </a:lnTo>
                <a:lnTo>
                  <a:pt x="908" y="1171"/>
                </a:lnTo>
                <a:lnTo>
                  <a:pt x="910" y="1207"/>
                </a:lnTo>
                <a:lnTo>
                  <a:pt x="913" y="1242"/>
                </a:lnTo>
                <a:lnTo>
                  <a:pt x="913" y="1242"/>
                </a:lnTo>
                <a:lnTo>
                  <a:pt x="936" y="1140"/>
                </a:lnTo>
                <a:lnTo>
                  <a:pt x="947" y="1091"/>
                </a:lnTo>
                <a:lnTo>
                  <a:pt x="958" y="1043"/>
                </a:lnTo>
                <a:lnTo>
                  <a:pt x="971" y="996"/>
                </a:lnTo>
                <a:lnTo>
                  <a:pt x="985" y="950"/>
                </a:lnTo>
                <a:lnTo>
                  <a:pt x="999" y="903"/>
                </a:lnTo>
                <a:lnTo>
                  <a:pt x="1015" y="857"/>
                </a:lnTo>
                <a:lnTo>
                  <a:pt x="1015" y="857"/>
                </a:lnTo>
                <a:lnTo>
                  <a:pt x="1017" y="854"/>
                </a:lnTo>
                <a:lnTo>
                  <a:pt x="1016" y="852"/>
                </a:lnTo>
                <a:lnTo>
                  <a:pt x="1014" y="850"/>
                </a:lnTo>
                <a:lnTo>
                  <a:pt x="1014" y="849"/>
                </a:lnTo>
                <a:lnTo>
                  <a:pt x="1013" y="848"/>
                </a:lnTo>
                <a:lnTo>
                  <a:pt x="1013" y="848"/>
                </a:lnTo>
                <a:lnTo>
                  <a:pt x="1018" y="849"/>
                </a:lnTo>
                <a:lnTo>
                  <a:pt x="1020" y="848"/>
                </a:lnTo>
                <a:lnTo>
                  <a:pt x="1020" y="844"/>
                </a:lnTo>
                <a:lnTo>
                  <a:pt x="1020" y="844"/>
                </a:lnTo>
                <a:lnTo>
                  <a:pt x="1030" y="821"/>
                </a:lnTo>
                <a:lnTo>
                  <a:pt x="1034" y="809"/>
                </a:lnTo>
                <a:lnTo>
                  <a:pt x="1039" y="798"/>
                </a:lnTo>
                <a:lnTo>
                  <a:pt x="1039" y="798"/>
                </a:lnTo>
                <a:lnTo>
                  <a:pt x="1038" y="797"/>
                </a:lnTo>
                <a:lnTo>
                  <a:pt x="1038" y="796"/>
                </a:lnTo>
                <a:lnTo>
                  <a:pt x="1036" y="798"/>
                </a:lnTo>
                <a:lnTo>
                  <a:pt x="1035" y="800"/>
                </a:lnTo>
                <a:lnTo>
                  <a:pt x="1035" y="800"/>
                </a:lnTo>
                <a:lnTo>
                  <a:pt x="1034" y="798"/>
                </a:lnTo>
                <a:lnTo>
                  <a:pt x="1034" y="798"/>
                </a:lnTo>
                <a:lnTo>
                  <a:pt x="1034" y="796"/>
                </a:lnTo>
                <a:lnTo>
                  <a:pt x="1035" y="794"/>
                </a:lnTo>
                <a:lnTo>
                  <a:pt x="1039" y="793"/>
                </a:lnTo>
                <a:lnTo>
                  <a:pt x="1042" y="792"/>
                </a:lnTo>
                <a:lnTo>
                  <a:pt x="1042" y="791"/>
                </a:lnTo>
                <a:lnTo>
                  <a:pt x="1042" y="789"/>
                </a:lnTo>
                <a:lnTo>
                  <a:pt x="1042" y="789"/>
                </a:lnTo>
                <a:close/>
                <a:moveTo>
                  <a:pt x="1666" y="178"/>
                </a:moveTo>
                <a:lnTo>
                  <a:pt x="1666" y="178"/>
                </a:lnTo>
                <a:lnTo>
                  <a:pt x="1650" y="190"/>
                </a:lnTo>
                <a:lnTo>
                  <a:pt x="1634" y="201"/>
                </a:lnTo>
                <a:lnTo>
                  <a:pt x="1617" y="212"/>
                </a:lnTo>
                <a:lnTo>
                  <a:pt x="1599" y="222"/>
                </a:lnTo>
                <a:lnTo>
                  <a:pt x="1599" y="222"/>
                </a:lnTo>
                <a:lnTo>
                  <a:pt x="1572" y="231"/>
                </a:lnTo>
                <a:lnTo>
                  <a:pt x="1545" y="242"/>
                </a:lnTo>
                <a:lnTo>
                  <a:pt x="1520" y="254"/>
                </a:lnTo>
                <a:lnTo>
                  <a:pt x="1496" y="264"/>
                </a:lnTo>
                <a:lnTo>
                  <a:pt x="1471" y="277"/>
                </a:lnTo>
                <a:lnTo>
                  <a:pt x="1449" y="290"/>
                </a:lnTo>
                <a:lnTo>
                  <a:pt x="1426" y="303"/>
                </a:lnTo>
                <a:lnTo>
                  <a:pt x="1405" y="316"/>
                </a:lnTo>
                <a:lnTo>
                  <a:pt x="1405" y="316"/>
                </a:lnTo>
                <a:lnTo>
                  <a:pt x="1374" y="337"/>
                </a:lnTo>
                <a:lnTo>
                  <a:pt x="1344" y="360"/>
                </a:lnTo>
                <a:lnTo>
                  <a:pt x="1287" y="407"/>
                </a:lnTo>
                <a:lnTo>
                  <a:pt x="1287" y="407"/>
                </a:lnTo>
                <a:lnTo>
                  <a:pt x="1259" y="431"/>
                </a:lnTo>
                <a:lnTo>
                  <a:pt x="1245" y="443"/>
                </a:lnTo>
                <a:lnTo>
                  <a:pt x="1232" y="457"/>
                </a:lnTo>
                <a:lnTo>
                  <a:pt x="1221" y="470"/>
                </a:lnTo>
                <a:lnTo>
                  <a:pt x="1209" y="485"/>
                </a:lnTo>
                <a:lnTo>
                  <a:pt x="1198" y="500"/>
                </a:lnTo>
                <a:lnTo>
                  <a:pt x="1187" y="515"/>
                </a:lnTo>
                <a:lnTo>
                  <a:pt x="1187" y="515"/>
                </a:lnTo>
                <a:lnTo>
                  <a:pt x="1167" y="547"/>
                </a:lnTo>
                <a:lnTo>
                  <a:pt x="1147" y="577"/>
                </a:lnTo>
                <a:lnTo>
                  <a:pt x="1147" y="577"/>
                </a:lnTo>
                <a:lnTo>
                  <a:pt x="1139" y="589"/>
                </a:lnTo>
                <a:lnTo>
                  <a:pt x="1133" y="602"/>
                </a:lnTo>
                <a:lnTo>
                  <a:pt x="1120" y="629"/>
                </a:lnTo>
                <a:lnTo>
                  <a:pt x="1099" y="681"/>
                </a:lnTo>
                <a:lnTo>
                  <a:pt x="1099" y="681"/>
                </a:lnTo>
                <a:lnTo>
                  <a:pt x="1087" y="710"/>
                </a:lnTo>
                <a:lnTo>
                  <a:pt x="1075" y="740"/>
                </a:lnTo>
                <a:lnTo>
                  <a:pt x="1055" y="799"/>
                </a:lnTo>
                <a:lnTo>
                  <a:pt x="1033" y="858"/>
                </a:lnTo>
                <a:lnTo>
                  <a:pt x="1012" y="918"/>
                </a:lnTo>
                <a:lnTo>
                  <a:pt x="1012" y="918"/>
                </a:lnTo>
                <a:lnTo>
                  <a:pt x="999" y="952"/>
                </a:lnTo>
                <a:lnTo>
                  <a:pt x="988" y="986"/>
                </a:lnTo>
                <a:lnTo>
                  <a:pt x="978" y="1021"/>
                </a:lnTo>
                <a:lnTo>
                  <a:pt x="968" y="1058"/>
                </a:lnTo>
                <a:lnTo>
                  <a:pt x="950" y="1130"/>
                </a:lnTo>
                <a:lnTo>
                  <a:pt x="932" y="1203"/>
                </a:lnTo>
                <a:lnTo>
                  <a:pt x="932" y="1203"/>
                </a:lnTo>
                <a:lnTo>
                  <a:pt x="933" y="1209"/>
                </a:lnTo>
                <a:lnTo>
                  <a:pt x="933" y="1215"/>
                </a:lnTo>
                <a:lnTo>
                  <a:pt x="930" y="1227"/>
                </a:lnTo>
                <a:lnTo>
                  <a:pt x="929" y="1233"/>
                </a:lnTo>
                <a:lnTo>
                  <a:pt x="928" y="1239"/>
                </a:lnTo>
                <a:lnTo>
                  <a:pt x="928" y="1244"/>
                </a:lnTo>
                <a:lnTo>
                  <a:pt x="929" y="1250"/>
                </a:lnTo>
                <a:lnTo>
                  <a:pt x="929" y="1250"/>
                </a:lnTo>
                <a:lnTo>
                  <a:pt x="935" y="1236"/>
                </a:lnTo>
                <a:lnTo>
                  <a:pt x="939" y="1222"/>
                </a:lnTo>
                <a:lnTo>
                  <a:pt x="942" y="1215"/>
                </a:lnTo>
                <a:lnTo>
                  <a:pt x="947" y="1210"/>
                </a:lnTo>
                <a:lnTo>
                  <a:pt x="951" y="1206"/>
                </a:lnTo>
                <a:lnTo>
                  <a:pt x="956" y="1201"/>
                </a:lnTo>
                <a:lnTo>
                  <a:pt x="956" y="1201"/>
                </a:lnTo>
                <a:lnTo>
                  <a:pt x="974" y="1172"/>
                </a:lnTo>
                <a:lnTo>
                  <a:pt x="993" y="1142"/>
                </a:lnTo>
                <a:lnTo>
                  <a:pt x="1013" y="1115"/>
                </a:lnTo>
                <a:lnTo>
                  <a:pt x="1023" y="1102"/>
                </a:lnTo>
                <a:lnTo>
                  <a:pt x="1033" y="1090"/>
                </a:lnTo>
                <a:lnTo>
                  <a:pt x="1033" y="1090"/>
                </a:lnTo>
                <a:lnTo>
                  <a:pt x="1045" y="1077"/>
                </a:lnTo>
                <a:lnTo>
                  <a:pt x="1057" y="1065"/>
                </a:lnTo>
                <a:lnTo>
                  <a:pt x="1071" y="1053"/>
                </a:lnTo>
                <a:lnTo>
                  <a:pt x="1082" y="1040"/>
                </a:lnTo>
                <a:lnTo>
                  <a:pt x="1082" y="1040"/>
                </a:lnTo>
                <a:lnTo>
                  <a:pt x="1105" y="1013"/>
                </a:lnTo>
                <a:lnTo>
                  <a:pt x="1117" y="1000"/>
                </a:lnTo>
                <a:lnTo>
                  <a:pt x="1129" y="988"/>
                </a:lnTo>
                <a:lnTo>
                  <a:pt x="1129" y="988"/>
                </a:lnTo>
                <a:lnTo>
                  <a:pt x="1168" y="956"/>
                </a:lnTo>
                <a:lnTo>
                  <a:pt x="1210" y="924"/>
                </a:lnTo>
                <a:lnTo>
                  <a:pt x="1230" y="909"/>
                </a:lnTo>
                <a:lnTo>
                  <a:pt x="1253" y="895"/>
                </a:lnTo>
                <a:lnTo>
                  <a:pt x="1275" y="881"/>
                </a:lnTo>
                <a:lnTo>
                  <a:pt x="1298" y="868"/>
                </a:lnTo>
                <a:lnTo>
                  <a:pt x="1321" y="857"/>
                </a:lnTo>
                <a:lnTo>
                  <a:pt x="1347" y="846"/>
                </a:lnTo>
                <a:lnTo>
                  <a:pt x="1372" y="837"/>
                </a:lnTo>
                <a:lnTo>
                  <a:pt x="1398" y="829"/>
                </a:lnTo>
                <a:lnTo>
                  <a:pt x="1426" y="822"/>
                </a:lnTo>
                <a:lnTo>
                  <a:pt x="1454" y="818"/>
                </a:lnTo>
                <a:lnTo>
                  <a:pt x="1484" y="815"/>
                </a:lnTo>
                <a:lnTo>
                  <a:pt x="1515" y="814"/>
                </a:lnTo>
                <a:lnTo>
                  <a:pt x="1515" y="814"/>
                </a:lnTo>
                <a:lnTo>
                  <a:pt x="1518" y="783"/>
                </a:lnTo>
                <a:lnTo>
                  <a:pt x="1524" y="753"/>
                </a:lnTo>
                <a:lnTo>
                  <a:pt x="1529" y="723"/>
                </a:lnTo>
                <a:lnTo>
                  <a:pt x="1535" y="693"/>
                </a:lnTo>
                <a:lnTo>
                  <a:pt x="1542" y="664"/>
                </a:lnTo>
                <a:lnTo>
                  <a:pt x="1550" y="634"/>
                </a:lnTo>
                <a:lnTo>
                  <a:pt x="1568" y="572"/>
                </a:lnTo>
                <a:lnTo>
                  <a:pt x="1568" y="572"/>
                </a:lnTo>
                <a:lnTo>
                  <a:pt x="1579" y="536"/>
                </a:lnTo>
                <a:lnTo>
                  <a:pt x="1592" y="501"/>
                </a:lnTo>
                <a:lnTo>
                  <a:pt x="1618" y="431"/>
                </a:lnTo>
                <a:lnTo>
                  <a:pt x="1618" y="431"/>
                </a:lnTo>
                <a:lnTo>
                  <a:pt x="1625" y="413"/>
                </a:lnTo>
                <a:lnTo>
                  <a:pt x="1633" y="394"/>
                </a:lnTo>
                <a:lnTo>
                  <a:pt x="1650" y="358"/>
                </a:lnTo>
                <a:lnTo>
                  <a:pt x="1668" y="320"/>
                </a:lnTo>
                <a:lnTo>
                  <a:pt x="1684" y="283"/>
                </a:lnTo>
                <a:lnTo>
                  <a:pt x="1691" y="263"/>
                </a:lnTo>
                <a:lnTo>
                  <a:pt x="1697" y="244"/>
                </a:lnTo>
                <a:lnTo>
                  <a:pt x="1701" y="225"/>
                </a:lnTo>
                <a:lnTo>
                  <a:pt x="1705" y="206"/>
                </a:lnTo>
                <a:lnTo>
                  <a:pt x="1707" y="186"/>
                </a:lnTo>
                <a:lnTo>
                  <a:pt x="1707" y="166"/>
                </a:lnTo>
                <a:lnTo>
                  <a:pt x="1705" y="147"/>
                </a:lnTo>
                <a:lnTo>
                  <a:pt x="1699" y="126"/>
                </a:lnTo>
                <a:lnTo>
                  <a:pt x="1699" y="126"/>
                </a:lnTo>
                <a:lnTo>
                  <a:pt x="1699" y="124"/>
                </a:lnTo>
                <a:lnTo>
                  <a:pt x="1698" y="124"/>
                </a:lnTo>
                <a:lnTo>
                  <a:pt x="1698" y="124"/>
                </a:lnTo>
                <a:lnTo>
                  <a:pt x="1695" y="132"/>
                </a:lnTo>
                <a:lnTo>
                  <a:pt x="1691" y="139"/>
                </a:lnTo>
                <a:lnTo>
                  <a:pt x="1682" y="151"/>
                </a:lnTo>
                <a:lnTo>
                  <a:pt x="1674" y="164"/>
                </a:lnTo>
                <a:lnTo>
                  <a:pt x="1669" y="170"/>
                </a:lnTo>
                <a:lnTo>
                  <a:pt x="1666" y="178"/>
                </a:lnTo>
                <a:lnTo>
                  <a:pt x="1666" y="178"/>
                </a:lnTo>
                <a:close/>
                <a:moveTo>
                  <a:pt x="1717" y="151"/>
                </a:moveTo>
                <a:lnTo>
                  <a:pt x="1717" y="151"/>
                </a:lnTo>
                <a:lnTo>
                  <a:pt x="1720" y="170"/>
                </a:lnTo>
                <a:lnTo>
                  <a:pt x="1720" y="188"/>
                </a:lnTo>
                <a:lnTo>
                  <a:pt x="1718" y="206"/>
                </a:lnTo>
                <a:lnTo>
                  <a:pt x="1716" y="223"/>
                </a:lnTo>
                <a:lnTo>
                  <a:pt x="1713" y="240"/>
                </a:lnTo>
                <a:lnTo>
                  <a:pt x="1709" y="256"/>
                </a:lnTo>
                <a:lnTo>
                  <a:pt x="1703" y="272"/>
                </a:lnTo>
                <a:lnTo>
                  <a:pt x="1698" y="287"/>
                </a:lnTo>
                <a:lnTo>
                  <a:pt x="1685" y="318"/>
                </a:lnTo>
                <a:lnTo>
                  <a:pt x="1670" y="347"/>
                </a:lnTo>
                <a:lnTo>
                  <a:pt x="1655" y="377"/>
                </a:lnTo>
                <a:lnTo>
                  <a:pt x="1641" y="407"/>
                </a:lnTo>
                <a:lnTo>
                  <a:pt x="1641" y="407"/>
                </a:lnTo>
                <a:lnTo>
                  <a:pt x="1632" y="430"/>
                </a:lnTo>
                <a:lnTo>
                  <a:pt x="1623" y="454"/>
                </a:lnTo>
                <a:lnTo>
                  <a:pt x="1607" y="503"/>
                </a:lnTo>
                <a:lnTo>
                  <a:pt x="1607" y="503"/>
                </a:lnTo>
                <a:lnTo>
                  <a:pt x="1581" y="580"/>
                </a:lnTo>
                <a:lnTo>
                  <a:pt x="1570" y="620"/>
                </a:lnTo>
                <a:lnTo>
                  <a:pt x="1558" y="660"/>
                </a:lnTo>
                <a:lnTo>
                  <a:pt x="1547" y="700"/>
                </a:lnTo>
                <a:lnTo>
                  <a:pt x="1539" y="742"/>
                </a:lnTo>
                <a:lnTo>
                  <a:pt x="1531" y="785"/>
                </a:lnTo>
                <a:lnTo>
                  <a:pt x="1526" y="829"/>
                </a:lnTo>
                <a:lnTo>
                  <a:pt x="1526" y="829"/>
                </a:lnTo>
                <a:lnTo>
                  <a:pt x="1498" y="830"/>
                </a:lnTo>
                <a:lnTo>
                  <a:pt x="1470" y="831"/>
                </a:lnTo>
                <a:lnTo>
                  <a:pt x="1417" y="833"/>
                </a:lnTo>
                <a:lnTo>
                  <a:pt x="1417" y="833"/>
                </a:lnTo>
                <a:lnTo>
                  <a:pt x="1391" y="842"/>
                </a:lnTo>
                <a:lnTo>
                  <a:pt x="1365" y="851"/>
                </a:lnTo>
                <a:lnTo>
                  <a:pt x="1339" y="862"/>
                </a:lnTo>
                <a:lnTo>
                  <a:pt x="1315" y="874"/>
                </a:lnTo>
                <a:lnTo>
                  <a:pt x="1291" y="887"/>
                </a:lnTo>
                <a:lnTo>
                  <a:pt x="1268" y="899"/>
                </a:lnTo>
                <a:lnTo>
                  <a:pt x="1245" y="913"/>
                </a:lnTo>
                <a:lnTo>
                  <a:pt x="1223" y="927"/>
                </a:lnTo>
                <a:lnTo>
                  <a:pt x="1223" y="927"/>
                </a:lnTo>
                <a:lnTo>
                  <a:pt x="1207" y="940"/>
                </a:lnTo>
                <a:lnTo>
                  <a:pt x="1192" y="954"/>
                </a:lnTo>
                <a:lnTo>
                  <a:pt x="1165" y="980"/>
                </a:lnTo>
                <a:lnTo>
                  <a:pt x="1165" y="980"/>
                </a:lnTo>
                <a:lnTo>
                  <a:pt x="1154" y="987"/>
                </a:lnTo>
                <a:lnTo>
                  <a:pt x="1145" y="995"/>
                </a:lnTo>
                <a:lnTo>
                  <a:pt x="1135" y="1001"/>
                </a:lnTo>
                <a:lnTo>
                  <a:pt x="1125" y="1010"/>
                </a:lnTo>
                <a:lnTo>
                  <a:pt x="1125" y="1010"/>
                </a:lnTo>
                <a:lnTo>
                  <a:pt x="1117" y="1018"/>
                </a:lnTo>
                <a:lnTo>
                  <a:pt x="1108" y="1028"/>
                </a:lnTo>
                <a:lnTo>
                  <a:pt x="1091" y="1047"/>
                </a:lnTo>
                <a:lnTo>
                  <a:pt x="1091" y="1047"/>
                </a:lnTo>
                <a:lnTo>
                  <a:pt x="1056" y="1082"/>
                </a:lnTo>
                <a:lnTo>
                  <a:pt x="1039" y="1101"/>
                </a:lnTo>
                <a:lnTo>
                  <a:pt x="1023" y="1120"/>
                </a:lnTo>
                <a:lnTo>
                  <a:pt x="1023" y="1120"/>
                </a:lnTo>
                <a:lnTo>
                  <a:pt x="1008" y="1140"/>
                </a:lnTo>
                <a:lnTo>
                  <a:pt x="993" y="1161"/>
                </a:lnTo>
                <a:lnTo>
                  <a:pt x="979" y="1182"/>
                </a:lnTo>
                <a:lnTo>
                  <a:pt x="965" y="1205"/>
                </a:lnTo>
                <a:lnTo>
                  <a:pt x="952" y="1226"/>
                </a:lnTo>
                <a:lnTo>
                  <a:pt x="940" y="1250"/>
                </a:lnTo>
                <a:lnTo>
                  <a:pt x="928" y="1272"/>
                </a:lnTo>
                <a:lnTo>
                  <a:pt x="918" y="1296"/>
                </a:lnTo>
                <a:lnTo>
                  <a:pt x="918" y="1296"/>
                </a:lnTo>
                <a:lnTo>
                  <a:pt x="923" y="1290"/>
                </a:lnTo>
                <a:lnTo>
                  <a:pt x="928" y="1284"/>
                </a:lnTo>
                <a:lnTo>
                  <a:pt x="933" y="1275"/>
                </a:lnTo>
                <a:lnTo>
                  <a:pt x="937" y="1268"/>
                </a:lnTo>
                <a:lnTo>
                  <a:pt x="944" y="1251"/>
                </a:lnTo>
                <a:lnTo>
                  <a:pt x="953" y="1233"/>
                </a:lnTo>
                <a:lnTo>
                  <a:pt x="953" y="1233"/>
                </a:lnTo>
                <a:lnTo>
                  <a:pt x="959" y="1225"/>
                </a:lnTo>
                <a:lnTo>
                  <a:pt x="967" y="1216"/>
                </a:lnTo>
                <a:lnTo>
                  <a:pt x="975" y="1208"/>
                </a:lnTo>
                <a:lnTo>
                  <a:pt x="983" y="1200"/>
                </a:lnTo>
                <a:lnTo>
                  <a:pt x="983" y="1200"/>
                </a:lnTo>
                <a:lnTo>
                  <a:pt x="998" y="1179"/>
                </a:lnTo>
                <a:lnTo>
                  <a:pt x="1013" y="1157"/>
                </a:lnTo>
                <a:lnTo>
                  <a:pt x="1013" y="1157"/>
                </a:lnTo>
                <a:lnTo>
                  <a:pt x="1020" y="1147"/>
                </a:lnTo>
                <a:lnTo>
                  <a:pt x="1028" y="1136"/>
                </a:lnTo>
                <a:lnTo>
                  <a:pt x="1032" y="1131"/>
                </a:lnTo>
                <a:lnTo>
                  <a:pt x="1036" y="1126"/>
                </a:lnTo>
                <a:lnTo>
                  <a:pt x="1042" y="1123"/>
                </a:lnTo>
                <a:lnTo>
                  <a:pt x="1047" y="1121"/>
                </a:lnTo>
                <a:lnTo>
                  <a:pt x="1047" y="1121"/>
                </a:lnTo>
                <a:lnTo>
                  <a:pt x="1038" y="1138"/>
                </a:lnTo>
                <a:lnTo>
                  <a:pt x="1027" y="1153"/>
                </a:lnTo>
                <a:lnTo>
                  <a:pt x="1003" y="1184"/>
                </a:lnTo>
                <a:lnTo>
                  <a:pt x="980" y="1214"/>
                </a:lnTo>
                <a:lnTo>
                  <a:pt x="969" y="1230"/>
                </a:lnTo>
                <a:lnTo>
                  <a:pt x="960" y="1246"/>
                </a:lnTo>
                <a:lnTo>
                  <a:pt x="960" y="1246"/>
                </a:lnTo>
                <a:lnTo>
                  <a:pt x="954" y="1257"/>
                </a:lnTo>
                <a:lnTo>
                  <a:pt x="949" y="1270"/>
                </a:lnTo>
                <a:lnTo>
                  <a:pt x="943" y="1282"/>
                </a:lnTo>
                <a:lnTo>
                  <a:pt x="940" y="1294"/>
                </a:lnTo>
                <a:lnTo>
                  <a:pt x="940" y="1294"/>
                </a:lnTo>
                <a:lnTo>
                  <a:pt x="945" y="1293"/>
                </a:lnTo>
                <a:lnTo>
                  <a:pt x="951" y="1292"/>
                </a:lnTo>
                <a:lnTo>
                  <a:pt x="956" y="1291"/>
                </a:lnTo>
                <a:lnTo>
                  <a:pt x="961" y="1290"/>
                </a:lnTo>
                <a:lnTo>
                  <a:pt x="961" y="1290"/>
                </a:lnTo>
                <a:lnTo>
                  <a:pt x="1012" y="1221"/>
                </a:lnTo>
                <a:lnTo>
                  <a:pt x="1038" y="1186"/>
                </a:lnTo>
                <a:lnTo>
                  <a:pt x="1064" y="1152"/>
                </a:lnTo>
                <a:lnTo>
                  <a:pt x="1091" y="1118"/>
                </a:lnTo>
                <a:lnTo>
                  <a:pt x="1119" y="1086"/>
                </a:lnTo>
                <a:lnTo>
                  <a:pt x="1147" y="1055"/>
                </a:lnTo>
                <a:lnTo>
                  <a:pt x="1177" y="1024"/>
                </a:lnTo>
                <a:lnTo>
                  <a:pt x="1177" y="1024"/>
                </a:lnTo>
                <a:lnTo>
                  <a:pt x="1181" y="1024"/>
                </a:lnTo>
                <a:lnTo>
                  <a:pt x="1184" y="1023"/>
                </a:lnTo>
                <a:lnTo>
                  <a:pt x="1190" y="1020"/>
                </a:lnTo>
                <a:lnTo>
                  <a:pt x="1190" y="1020"/>
                </a:lnTo>
                <a:lnTo>
                  <a:pt x="1220" y="995"/>
                </a:lnTo>
                <a:lnTo>
                  <a:pt x="1251" y="969"/>
                </a:lnTo>
                <a:lnTo>
                  <a:pt x="1284" y="943"/>
                </a:lnTo>
                <a:lnTo>
                  <a:pt x="1317" y="919"/>
                </a:lnTo>
                <a:lnTo>
                  <a:pt x="1317" y="919"/>
                </a:lnTo>
                <a:lnTo>
                  <a:pt x="1338" y="905"/>
                </a:lnTo>
                <a:lnTo>
                  <a:pt x="1360" y="892"/>
                </a:lnTo>
                <a:lnTo>
                  <a:pt x="1381" y="880"/>
                </a:lnTo>
                <a:lnTo>
                  <a:pt x="1404" y="869"/>
                </a:lnTo>
                <a:lnTo>
                  <a:pt x="1428" y="861"/>
                </a:lnTo>
                <a:lnTo>
                  <a:pt x="1441" y="858"/>
                </a:lnTo>
                <a:lnTo>
                  <a:pt x="1454" y="854"/>
                </a:lnTo>
                <a:lnTo>
                  <a:pt x="1468" y="851"/>
                </a:lnTo>
                <a:lnTo>
                  <a:pt x="1482" y="850"/>
                </a:lnTo>
                <a:lnTo>
                  <a:pt x="1496" y="848"/>
                </a:lnTo>
                <a:lnTo>
                  <a:pt x="1511" y="848"/>
                </a:lnTo>
                <a:lnTo>
                  <a:pt x="1511" y="848"/>
                </a:lnTo>
                <a:lnTo>
                  <a:pt x="1524" y="848"/>
                </a:lnTo>
                <a:lnTo>
                  <a:pt x="1532" y="849"/>
                </a:lnTo>
                <a:lnTo>
                  <a:pt x="1541" y="849"/>
                </a:lnTo>
                <a:lnTo>
                  <a:pt x="1553" y="848"/>
                </a:lnTo>
                <a:lnTo>
                  <a:pt x="1553" y="848"/>
                </a:lnTo>
                <a:lnTo>
                  <a:pt x="1580" y="752"/>
                </a:lnTo>
                <a:lnTo>
                  <a:pt x="1609" y="656"/>
                </a:lnTo>
                <a:lnTo>
                  <a:pt x="1622" y="607"/>
                </a:lnTo>
                <a:lnTo>
                  <a:pt x="1635" y="559"/>
                </a:lnTo>
                <a:lnTo>
                  <a:pt x="1647" y="509"/>
                </a:lnTo>
                <a:lnTo>
                  <a:pt x="1656" y="456"/>
                </a:lnTo>
                <a:lnTo>
                  <a:pt x="1656" y="456"/>
                </a:lnTo>
                <a:lnTo>
                  <a:pt x="1659" y="453"/>
                </a:lnTo>
                <a:lnTo>
                  <a:pt x="1662" y="450"/>
                </a:lnTo>
                <a:lnTo>
                  <a:pt x="1664" y="446"/>
                </a:lnTo>
                <a:lnTo>
                  <a:pt x="1666" y="442"/>
                </a:lnTo>
                <a:lnTo>
                  <a:pt x="1666" y="442"/>
                </a:lnTo>
                <a:lnTo>
                  <a:pt x="1672" y="424"/>
                </a:lnTo>
                <a:lnTo>
                  <a:pt x="1678" y="406"/>
                </a:lnTo>
                <a:lnTo>
                  <a:pt x="1682" y="387"/>
                </a:lnTo>
                <a:lnTo>
                  <a:pt x="1685" y="368"/>
                </a:lnTo>
                <a:lnTo>
                  <a:pt x="1694" y="330"/>
                </a:lnTo>
                <a:lnTo>
                  <a:pt x="1699" y="313"/>
                </a:lnTo>
                <a:lnTo>
                  <a:pt x="1705" y="294"/>
                </a:lnTo>
                <a:lnTo>
                  <a:pt x="1705" y="294"/>
                </a:lnTo>
                <a:lnTo>
                  <a:pt x="1707" y="291"/>
                </a:lnTo>
                <a:lnTo>
                  <a:pt x="1710" y="289"/>
                </a:lnTo>
                <a:lnTo>
                  <a:pt x="1712" y="286"/>
                </a:lnTo>
                <a:lnTo>
                  <a:pt x="1714" y="283"/>
                </a:lnTo>
                <a:lnTo>
                  <a:pt x="1714" y="283"/>
                </a:lnTo>
                <a:lnTo>
                  <a:pt x="1723" y="256"/>
                </a:lnTo>
                <a:lnTo>
                  <a:pt x="1730" y="229"/>
                </a:lnTo>
                <a:lnTo>
                  <a:pt x="1737" y="202"/>
                </a:lnTo>
                <a:lnTo>
                  <a:pt x="1744" y="178"/>
                </a:lnTo>
                <a:lnTo>
                  <a:pt x="1744" y="178"/>
                </a:lnTo>
                <a:lnTo>
                  <a:pt x="1751" y="162"/>
                </a:lnTo>
                <a:lnTo>
                  <a:pt x="1753" y="154"/>
                </a:lnTo>
                <a:lnTo>
                  <a:pt x="1753" y="150"/>
                </a:lnTo>
                <a:lnTo>
                  <a:pt x="1751" y="146"/>
                </a:lnTo>
                <a:lnTo>
                  <a:pt x="1751" y="146"/>
                </a:lnTo>
                <a:lnTo>
                  <a:pt x="1742" y="148"/>
                </a:lnTo>
                <a:lnTo>
                  <a:pt x="1735" y="150"/>
                </a:lnTo>
                <a:lnTo>
                  <a:pt x="1727" y="152"/>
                </a:lnTo>
                <a:lnTo>
                  <a:pt x="1723" y="152"/>
                </a:lnTo>
                <a:lnTo>
                  <a:pt x="1717" y="151"/>
                </a:lnTo>
                <a:lnTo>
                  <a:pt x="1717" y="151"/>
                </a:lnTo>
                <a:close/>
                <a:moveTo>
                  <a:pt x="1785" y="576"/>
                </a:moveTo>
                <a:lnTo>
                  <a:pt x="1785" y="576"/>
                </a:lnTo>
                <a:lnTo>
                  <a:pt x="1783" y="575"/>
                </a:lnTo>
                <a:lnTo>
                  <a:pt x="1782" y="575"/>
                </a:lnTo>
                <a:lnTo>
                  <a:pt x="1781" y="576"/>
                </a:lnTo>
                <a:lnTo>
                  <a:pt x="1781" y="577"/>
                </a:lnTo>
                <a:lnTo>
                  <a:pt x="1778" y="581"/>
                </a:lnTo>
                <a:lnTo>
                  <a:pt x="1776" y="587"/>
                </a:lnTo>
                <a:lnTo>
                  <a:pt x="1776" y="587"/>
                </a:lnTo>
                <a:lnTo>
                  <a:pt x="1781" y="556"/>
                </a:lnTo>
                <a:lnTo>
                  <a:pt x="1785" y="526"/>
                </a:lnTo>
                <a:lnTo>
                  <a:pt x="1798" y="464"/>
                </a:lnTo>
                <a:lnTo>
                  <a:pt x="1811" y="399"/>
                </a:lnTo>
                <a:lnTo>
                  <a:pt x="1822" y="334"/>
                </a:lnTo>
                <a:lnTo>
                  <a:pt x="1822" y="334"/>
                </a:lnTo>
                <a:lnTo>
                  <a:pt x="1827" y="327"/>
                </a:lnTo>
                <a:lnTo>
                  <a:pt x="1831" y="320"/>
                </a:lnTo>
                <a:lnTo>
                  <a:pt x="1831" y="320"/>
                </a:lnTo>
                <a:lnTo>
                  <a:pt x="1831" y="312"/>
                </a:lnTo>
                <a:lnTo>
                  <a:pt x="1833" y="303"/>
                </a:lnTo>
                <a:lnTo>
                  <a:pt x="1838" y="282"/>
                </a:lnTo>
                <a:lnTo>
                  <a:pt x="1844" y="260"/>
                </a:lnTo>
                <a:lnTo>
                  <a:pt x="1849" y="240"/>
                </a:lnTo>
                <a:lnTo>
                  <a:pt x="1849" y="240"/>
                </a:lnTo>
                <a:lnTo>
                  <a:pt x="1852" y="237"/>
                </a:lnTo>
                <a:lnTo>
                  <a:pt x="1854" y="232"/>
                </a:lnTo>
                <a:lnTo>
                  <a:pt x="1857" y="227"/>
                </a:lnTo>
                <a:lnTo>
                  <a:pt x="1858" y="222"/>
                </a:lnTo>
                <a:lnTo>
                  <a:pt x="1858" y="222"/>
                </a:lnTo>
                <a:lnTo>
                  <a:pt x="1853" y="217"/>
                </a:lnTo>
                <a:lnTo>
                  <a:pt x="1849" y="213"/>
                </a:lnTo>
                <a:lnTo>
                  <a:pt x="1844" y="211"/>
                </a:lnTo>
                <a:lnTo>
                  <a:pt x="1838" y="210"/>
                </a:lnTo>
                <a:lnTo>
                  <a:pt x="1838" y="210"/>
                </a:lnTo>
                <a:lnTo>
                  <a:pt x="1835" y="213"/>
                </a:lnTo>
                <a:lnTo>
                  <a:pt x="1832" y="216"/>
                </a:lnTo>
                <a:lnTo>
                  <a:pt x="1828" y="225"/>
                </a:lnTo>
                <a:lnTo>
                  <a:pt x="1824" y="236"/>
                </a:lnTo>
                <a:lnTo>
                  <a:pt x="1822" y="246"/>
                </a:lnTo>
                <a:lnTo>
                  <a:pt x="1820" y="257"/>
                </a:lnTo>
                <a:lnTo>
                  <a:pt x="1818" y="268"/>
                </a:lnTo>
                <a:lnTo>
                  <a:pt x="1815" y="277"/>
                </a:lnTo>
                <a:lnTo>
                  <a:pt x="1809" y="286"/>
                </a:lnTo>
                <a:lnTo>
                  <a:pt x="1809" y="286"/>
                </a:lnTo>
                <a:lnTo>
                  <a:pt x="1809" y="278"/>
                </a:lnTo>
                <a:lnTo>
                  <a:pt x="1809" y="271"/>
                </a:lnTo>
                <a:lnTo>
                  <a:pt x="1813" y="253"/>
                </a:lnTo>
                <a:lnTo>
                  <a:pt x="1817" y="233"/>
                </a:lnTo>
                <a:lnTo>
                  <a:pt x="1820" y="215"/>
                </a:lnTo>
                <a:lnTo>
                  <a:pt x="1820" y="215"/>
                </a:lnTo>
                <a:lnTo>
                  <a:pt x="1818" y="212"/>
                </a:lnTo>
                <a:lnTo>
                  <a:pt x="1816" y="209"/>
                </a:lnTo>
                <a:lnTo>
                  <a:pt x="1814" y="201"/>
                </a:lnTo>
                <a:lnTo>
                  <a:pt x="1813" y="194"/>
                </a:lnTo>
                <a:lnTo>
                  <a:pt x="1809" y="186"/>
                </a:lnTo>
                <a:lnTo>
                  <a:pt x="1809" y="186"/>
                </a:lnTo>
                <a:lnTo>
                  <a:pt x="1804" y="204"/>
                </a:lnTo>
                <a:lnTo>
                  <a:pt x="1800" y="223"/>
                </a:lnTo>
                <a:lnTo>
                  <a:pt x="1794" y="241"/>
                </a:lnTo>
                <a:lnTo>
                  <a:pt x="1791" y="248"/>
                </a:lnTo>
                <a:lnTo>
                  <a:pt x="1787" y="256"/>
                </a:lnTo>
                <a:lnTo>
                  <a:pt x="1787" y="256"/>
                </a:lnTo>
                <a:lnTo>
                  <a:pt x="1787" y="246"/>
                </a:lnTo>
                <a:lnTo>
                  <a:pt x="1788" y="237"/>
                </a:lnTo>
                <a:lnTo>
                  <a:pt x="1792" y="219"/>
                </a:lnTo>
                <a:lnTo>
                  <a:pt x="1796" y="202"/>
                </a:lnTo>
                <a:lnTo>
                  <a:pt x="1797" y="194"/>
                </a:lnTo>
                <a:lnTo>
                  <a:pt x="1798" y="186"/>
                </a:lnTo>
                <a:lnTo>
                  <a:pt x="1798" y="186"/>
                </a:lnTo>
                <a:lnTo>
                  <a:pt x="1794" y="191"/>
                </a:lnTo>
                <a:lnTo>
                  <a:pt x="1791" y="196"/>
                </a:lnTo>
                <a:lnTo>
                  <a:pt x="1789" y="207"/>
                </a:lnTo>
                <a:lnTo>
                  <a:pt x="1787" y="217"/>
                </a:lnTo>
                <a:lnTo>
                  <a:pt x="1785" y="229"/>
                </a:lnTo>
                <a:lnTo>
                  <a:pt x="1785" y="229"/>
                </a:lnTo>
                <a:lnTo>
                  <a:pt x="1771" y="272"/>
                </a:lnTo>
                <a:lnTo>
                  <a:pt x="1765" y="293"/>
                </a:lnTo>
                <a:lnTo>
                  <a:pt x="1760" y="315"/>
                </a:lnTo>
                <a:lnTo>
                  <a:pt x="1760" y="315"/>
                </a:lnTo>
                <a:lnTo>
                  <a:pt x="1758" y="324"/>
                </a:lnTo>
                <a:lnTo>
                  <a:pt x="1757" y="333"/>
                </a:lnTo>
                <a:lnTo>
                  <a:pt x="1756" y="336"/>
                </a:lnTo>
                <a:lnTo>
                  <a:pt x="1754" y="339"/>
                </a:lnTo>
                <a:lnTo>
                  <a:pt x="1752" y="342"/>
                </a:lnTo>
                <a:lnTo>
                  <a:pt x="1750" y="343"/>
                </a:lnTo>
                <a:lnTo>
                  <a:pt x="1750" y="343"/>
                </a:lnTo>
                <a:lnTo>
                  <a:pt x="1752" y="321"/>
                </a:lnTo>
                <a:lnTo>
                  <a:pt x="1756" y="300"/>
                </a:lnTo>
                <a:lnTo>
                  <a:pt x="1765" y="259"/>
                </a:lnTo>
                <a:lnTo>
                  <a:pt x="1775" y="217"/>
                </a:lnTo>
                <a:lnTo>
                  <a:pt x="1780" y="196"/>
                </a:lnTo>
                <a:lnTo>
                  <a:pt x="1783" y="173"/>
                </a:lnTo>
                <a:lnTo>
                  <a:pt x="1783" y="173"/>
                </a:lnTo>
                <a:lnTo>
                  <a:pt x="1776" y="164"/>
                </a:lnTo>
                <a:lnTo>
                  <a:pt x="1772" y="160"/>
                </a:lnTo>
                <a:lnTo>
                  <a:pt x="1767" y="156"/>
                </a:lnTo>
                <a:lnTo>
                  <a:pt x="1767" y="156"/>
                </a:lnTo>
                <a:lnTo>
                  <a:pt x="1753" y="197"/>
                </a:lnTo>
                <a:lnTo>
                  <a:pt x="1740" y="239"/>
                </a:lnTo>
                <a:lnTo>
                  <a:pt x="1714" y="323"/>
                </a:lnTo>
                <a:lnTo>
                  <a:pt x="1690" y="410"/>
                </a:lnTo>
                <a:lnTo>
                  <a:pt x="1666" y="497"/>
                </a:lnTo>
                <a:lnTo>
                  <a:pt x="1641" y="584"/>
                </a:lnTo>
                <a:lnTo>
                  <a:pt x="1617" y="670"/>
                </a:lnTo>
                <a:lnTo>
                  <a:pt x="1592" y="756"/>
                </a:lnTo>
                <a:lnTo>
                  <a:pt x="1578" y="799"/>
                </a:lnTo>
                <a:lnTo>
                  <a:pt x="1564" y="841"/>
                </a:lnTo>
                <a:lnTo>
                  <a:pt x="1564" y="841"/>
                </a:lnTo>
                <a:lnTo>
                  <a:pt x="1569" y="847"/>
                </a:lnTo>
                <a:lnTo>
                  <a:pt x="1574" y="851"/>
                </a:lnTo>
                <a:lnTo>
                  <a:pt x="1577" y="853"/>
                </a:lnTo>
                <a:lnTo>
                  <a:pt x="1581" y="854"/>
                </a:lnTo>
                <a:lnTo>
                  <a:pt x="1586" y="855"/>
                </a:lnTo>
                <a:lnTo>
                  <a:pt x="1591" y="854"/>
                </a:lnTo>
                <a:lnTo>
                  <a:pt x="1591" y="854"/>
                </a:lnTo>
                <a:lnTo>
                  <a:pt x="1592" y="842"/>
                </a:lnTo>
                <a:lnTo>
                  <a:pt x="1595" y="830"/>
                </a:lnTo>
                <a:lnTo>
                  <a:pt x="1599" y="817"/>
                </a:lnTo>
                <a:lnTo>
                  <a:pt x="1602" y="805"/>
                </a:lnTo>
                <a:lnTo>
                  <a:pt x="1610" y="782"/>
                </a:lnTo>
                <a:lnTo>
                  <a:pt x="1615" y="769"/>
                </a:lnTo>
                <a:lnTo>
                  <a:pt x="1618" y="757"/>
                </a:lnTo>
                <a:lnTo>
                  <a:pt x="1618" y="757"/>
                </a:lnTo>
                <a:lnTo>
                  <a:pt x="1620" y="744"/>
                </a:lnTo>
                <a:lnTo>
                  <a:pt x="1621" y="730"/>
                </a:lnTo>
                <a:lnTo>
                  <a:pt x="1622" y="724"/>
                </a:lnTo>
                <a:lnTo>
                  <a:pt x="1624" y="717"/>
                </a:lnTo>
                <a:lnTo>
                  <a:pt x="1626" y="711"/>
                </a:lnTo>
                <a:lnTo>
                  <a:pt x="1631" y="706"/>
                </a:lnTo>
                <a:lnTo>
                  <a:pt x="1631" y="706"/>
                </a:lnTo>
                <a:lnTo>
                  <a:pt x="1629" y="725"/>
                </a:lnTo>
                <a:lnTo>
                  <a:pt x="1625" y="743"/>
                </a:lnTo>
                <a:lnTo>
                  <a:pt x="1618" y="779"/>
                </a:lnTo>
                <a:lnTo>
                  <a:pt x="1609" y="816"/>
                </a:lnTo>
                <a:lnTo>
                  <a:pt x="1605" y="834"/>
                </a:lnTo>
                <a:lnTo>
                  <a:pt x="1602" y="853"/>
                </a:lnTo>
                <a:lnTo>
                  <a:pt x="1602" y="853"/>
                </a:lnTo>
                <a:lnTo>
                  <a:pt x="1605" y="852"/>
                </a:lnTo>
                <a:lnTo>
                  <a:pt x="1607" y="852"/>
                </a:lnTo>
                <a:lnTo>
                  <a:pt x="1611" y="852"/>
                </a:lnTo>
                <a:lnTo>
                  <a:pt x="1616" y="853"/>
                </a:lnTo>
                <a:lnTo>
                  <a:pt x="1618" y="853"/>
                </a:lnTo>
                <a:lnTo>
                  <a:pt x="1620" y="853"/>
                </a:lnTo>
                <a:lnTo>
                  <a:pt x="1620" y="853"/>
                </a:lnTo>
                <a:lnTo>
                  <a:pt x="1626" y="823"/>
                </a:lnTo>
                <a:lnTo>
                  <a:pt x="1634" y="792"/>
                </a:lnTo>
                <a:lnTo>
                  <a:pt x="1650" y="731"/>
                </a:lnTo>
                <a:lnTo>
                  <a:pt x="1665" y="669"/>
                </a:lnTo>
                <a:lnTo>
                  <a:pt x="1672" y="637"/>
                </a:lnTo>
                <a:lnTo>
                  <a:pt x="1678" y="604"/>
                </a:lnTo>
                <a:lnTo>
                  <a:pt x="1678" y="604"/>
                </a:lnTo>
                <a:lnTo>
                  <a:pt x="1681" y="600"/>
                </a:lnTo>
                <a:lnTo>
                  <a:pt x="1684" y="595"/>
                </a:lnTo>
                <a:lnTo>
                  <a:pt x="1685" y="590"/>
                </a:lnTo>
                <a:lnTo>
                  <a:pt x="1686" y="584"/>
                </a:lnTo>
                <a:lnTo>
                  <a:pt x="1687" y="571"/>
                </a:lnTo>
                <a:lnTo>
                  <a:pt x="1688" y="558"/>
                </a:lnTo>
                <a:lnTo>
                  <a:pt x="1688" y="558"/>
                </a:lnTo>
                <a:lnTo>
                  <a:pt x="1693" y="537"/>
                </a:lnTo>
                <a:lnTo>
                  <a:pt x="1698" y="517"/>
                </a:lnTo>
                <a:lnTo>
                  <a:pt x="1702" y="497"/>
                </a:lnTo>
                <a:lnTo>
                  <a:pt x="1707" y="476"/>
                </a:lnTo>
                <a:lnTo>
                  <a:pt x="1707" y="476"/>
                </a:lnTo>
                <a:lnTo>
                  <a:pt x="1709" y="466"/>
                </a:lnTo>
                <a:lnTo>
                  <a:pt x="1712" y="456"/>
                </a:lnTo>
                <a:lnTo>
                  <a:pt x="1717" y="436"/>
                </a:lnTo>
                <a:lnTo>
                  <a:pt x="1717" y="436"/>
                </a:lnTo>
                <a:lnTo>
                  <a:pt x="1720" y="425"/>
                </a:lnTo>
                <a:lnTo>
                  <a:pt x="1721" y="414"/>
                </a:lnTo>
                <a:lnTo>
                  <a:pt x="1722" y="409"/>
                </a:lnTo>
                <a:lnTo>
                  <a:pt x="1724" y="405"/>
                </a:lnTo>
                <a:lnTo>
                  <a:pt x="1727" y="402"/>
                </a:lnTo>
                <a:lnTo>
                  <a:pt x="1731" y="398"/>
                </a:lnTo>
                <a:lnTo>
                  <a:pt x="1731" y="398"/>
                </a:lnTo>
                <a:lnTo>
                  <a:pt x="1726" y="434"/>
                </a:lnTo>
                <a:lnTo>
                  <a:pt x="1720" y="471"/>
                </a:lnTo>
                <a:lnTo>
                  <a:pt x="1712" y="509"/>
                </a:lnTo>
                <a:lnTo>
                  <a:pt x="1705" y="547"/>
                </a:lnTo>
                <a:lnTo>
                  <a:pt x="1686" y="624"/>
                </a:lnTo>
                <a:lnTo>
                  <a:pt x="1667" y="700"/>
                </a:lnTo>
                <a:lnTo>
                  <a:pt x="1667" y="700"/>
                </a:lnTo>
                <a:lnTo>
                  <a:pt x="1664" y="716"/>
                </a:lnTo>
                <a:lnTo>
                  <a:pt x="1662" y="733"/>
                </a:lnTo>
                <a:lnTo>
                  <a:pt x="1659" y="749"/>
                </a:lnTo>
                <a:lnTo>
                  <a:pt x="1655" y="766"/>
                </a:lnTo>
                <a:lnTo>
                  <a:pt x="1655" y="766"/>
                </a:lnTo>
                <a:lnTo>
                  <a:pt x="1651" y="779"/>
                </a:lnTo>
                <a:lnTo>
                  <a:pt x="1646" y="794"/>
                </a:lnTo>
                <a:lnTo>
                  <a:pt x="1635" y="824"/>
                </a:lnTo>
                <a:lnTo>
                  <a:pt x="1630" y="841"/>
                </a:lnTo>
                <a:lnTo>
                  <a:pt x="1626" y="855"/>
                </a:lnTo>
                <a:lnTo>
                  <a:pt x="1623" y="869"/>
                </a:lnTo>
                <a:lnTo>
                  <a:pt x="1623" y="883"/>
                </a:lnTo>
                <a:lnTo>
                  <a:pt x="1623" y="883"/>
                </a:lnTo>
                <a:lnTo>
                  <a:pt x="1630" y="888"/>
                </a:lnTo>
                <a:lnTo>
                  <a:pt x="1635" y="891"/>
                </a:lnTo>
                <a:lnTo>
                  <a:pt x="1650" y="894"/>
                </a:lnTo>
                <a:lnTo>
                  <a:pt x="1650" y="894"/>
                </a:lnTo>
                <a:lnTo>
                  <a:pt x="1651" y="879"/>
                </a:lnTo>
                <a:lnTo>
                  <a:pt x="1654" y="865"/>
                </a:lnTo>
                <a:lnTo>
                  <a:pt x="1657" y="852"/>
                </a:lnTo>
                <a:lnTo>
                  <a:pt x="1662" y="838"/>
                </a:lnTo>
                <a:lnTo>
                  <a:pt x="1671" y="813"/>
                </a:lnTo>
                <a:lnTo>
                  <a:pt x="1680" y="787"/>
                </a:lnTo>
                <a:lnTo>
                  <a:pt x="1680" y="787"/>
                </a:lnTo>
                <a:lnTo>
                  <a:pt x="1683" y="775"/>
                </a:lnTo>
                <a:lnTo>
                  <a:pt x="1685" y="763"/>
                </a:lnTo>
                <a:lnTo>
                  <a:pt x="1688" y="741"/>
                </a:lnTo>
                <a:lnTo>
                  <a:pt x="1691" y="729"/>
                </a:lnTo>
                <a:lnTo>
                  <a:pt x="1693" y="717"/>
                </a:lnTo>
                <a:lnTo>
                  <a:pt x="1697" y="707"/>
                </a:lnTo>
                <a:lnTo>
                  <a:pt x="1703" y="697"/>
                </a:lnTo>
                <a:lnTo>
                  <a:pt x="1703" y="697"/>
                </a:lnTo>
                <a:lnTo>
                  <a:pt x="1699" y="727"/>
                </a:lnTo>
                <a:lnTo>
                  <a:pt x="1694" y="761"/>
                </a:lnTo>
                <a:lnTo>
                  <a:pt x="1691" y="778"/>
                </a:lnTo>
                <a:lnTo>
                  <a:pt x="1686" y="794"/>
                </a:lnTo>
                <a:lnTo>
                  <a:pt x="1680" y="808"/>
                </a:lnTo>
                <a:lnTo>
                  <a:pt x="1677" y="815"/>
                </a:lnTo>
                <a:lnTo>
                  <a:pt x="1672" y="821"/>
                </a:lnTo>
                <a:lnTo>
                  <a:pt x="1672" y="821"/>
                </a:lnTo>
                <a:lnTo>
                  <a:pt x="1665" y="857"/>
                </a:lnTo>
                <a:lnTo>
                  <a:pt x="1656" y="894"/>
                </a:lnTo>
                <a:lnTo>
                  <a:pt x="1656" y="894"/>
                </a:lnTo>
                <a:lnTo>
                  <a:pt x="1660" y="893"/>
                </a:lnTo>
                <a:lnTo>
                  <a:pt x="1663" y="894"/>
                </a:lnTo>
                <a:lnTo>
                  <a:pt x="1665" y="897"/>
                </a:lnTo>
                <a:lnTo>
                  <a:pt x="1666" y="902"/>
                </a:lnTo>
                <a:lnTo>
                  <a:pt x="1670" y="911"/>
                </a:lnTo>
                <a:lnTo>
                  <a:pt x="1672" y="915"/>
                </a:lnTo>
                <a:lnTo>
                  <a:pt x="1675" y="919"/>
                </a:lnTo>
                <a:lnTo>
                  <a:pt x="1675" y="919"/>
                </a:lnTo>
                <a:lnTo>
                  <a:pt x="1681" y="888"/>
                </a:lnTo>
                <a:lnTo>
                  <a:pt x="1688" y="857"/>
                </a:lnTo>
                <a:lnTo>
                  <a:pt x="1697" y="827"/>
                </a:lnTo>
                <a:lnTo>
                  <a:pt x="1707" y="796"/>
                </a:lnTo>
                <a:lnTo>
                  <a:pt x="1726" y="735"/>
                </a:lnTo>
                <a:lnTo>
                  <a:pt x="1736" y="703"/>
                </a:lnTo>
                <a:lnTo>
                  <a:pt x="1742" y="671"/>
                </a:lnTo>
                <a:lnTo>
                  <a:pt x="1742" y="671"/>
                </a:lnTo>
                <a:lnTo>
                  <a:pt x="1742" y="665"/>
                </a:lnTo>
                <a:lnTo>
                  <a:pt x="1742" y="658"/>
                </a:lnTo>
                <a:lnTo>
                  <a:pt x="1743" y="655"/>
                </a:lnTo>
                <a:lnTo>
                  <a:pt x="1744" y="652"/>
                </a:lnTo>
                <a:lnTo>
                  <a:pt x="1746" y="650"/>
                </a:lnTo>
                <a:lnTo>
                  <a:pt x="1750" y="649"/>
                </a:lnTo>
                <a:lnTo>
                  <a:pt x="1750" y="649"/>
                </a:lnTo>
                <a:lnTo>
                  <a:pt x="1750" y="660"/>
                </a:lnTo>
                <a:lnTo>
                  <a:pt x="1750" y="671"/>
                </a:lnTo>
                <a:lnTo>
                  <a:pt x="1747" y="695"/>
                </a:lnTo>
                <a:lnTo>
                  <a:pt x="1743" y="718"/>
                </a:lnTo>
                <a:lnTo>
                  <a:pt x="1737" y="743"/>
                </a:lnTo>
                <a:lnTo>
                  <a:pt x="1737" y="743"/>
                </a:lnTo>
                <a:lnTo>
                  <a:pt x="1730" y="766"/>
                </a:lnTo>
                <a:lnTo>
                  <a:pt x="1724" y="789"/>
                </a:lnTo>
                <a:lnTo>
                  <a:pt x="1708" y="837"/>
                </a:lnTo>
                <a:lnTo>
                  <a:pt x="1693" y="887"/>
                </a:lnTo>
                <a:lnTo>
                  <a:pt x="1686" y="911"/>
                </a:lnTo>
                <a:lnTo>
                  <a:pt x="1682" y="935"/>
                </a:lnTo>
                <a:lnTo>
                  <a:pt x="1682" y="935"/>
                </a:lnTo>
                <a:lnTo>
                  <a:pt x="1678" y="937"/>
                </a:lnTo>
                <a:lnTo>
                  <a:pt x="1675" y="940"/>
                </a:lnTo>
                <a:lnTo>
                  <a:pt x="1667" y="945"/>
                </a:lnTo>
                <a:lnTo>
                  <a:pt x="1667" y="945"/>
                </a:lnTo>
                <a:lnTo>
                  <a:pt x="1660" y="945"/>
                </a:lnTo>
                <a:lnTo>
                  <a:pt x="1651" y="945"/>
                </a:lnTo>
                <a:lnTo>
                  <a:pt x="1634" y="944"/>
                </a:lnTo>
                <a:lnTo>
                  <a:pt x="1616" y="943"/>
                </a:lnTo>
                <a:lnTo>
                  <a:pt x="1606" y="944"/>
                </a:lnTo>
                <a:lnTo>
                  <a:pt x="1596" y="945"/>
                </a:lnTo>
                <a:lnTo>
                  <a:pt x="1596" y="945"/>
                </a:lnTo>
                <a:lnTo>
                  <a:pt x="1562" y="954"/>
                </a:lnTo>
                <a:lnTo>
                  <a:pt x="1527" y="963"/>
                </a:lnTo>
                <a:lnTo>
                  <a:pt x="1490" y="972"/>
                </a:lnTo>
                <a:lnTo>
                  <a:pt x="1456" y="981"/>
                </a:lnTo>
                <a:lnTo>
                  <a:pt x="1456" y="981"/>
                </a:lnTo>
                <a:lnTo>
                  <a:pt x="1438" y="986"/>
                </a:lnTo>
                <a:lnTo>
                  <a:pt x="1420" y="993"/>
                </a:lnTo>
                <a:lnTo>
                  <a:pt x="1403" y="1000"/>
                </a:lnTo>
                <a:lnTo>
                  <a:pt x="1387" y="1008"/>
                </a:lnTo>
                <a:lnTo>
                  <a:pt x="1354" y="1025"/>
                </a:lnTo>
                <a:lnTo>
                  <a:pt x="1322" y="1040"/>
                </a:lnTo>
                <a:lnTo>
                  <a:pt x="1322" y="1040"/>
                </a:lnTo>
                <a:lnTo>
                  <a:pt x="1308" y="1047"/>
                </a:lnTo>
                <a:lnTo>
                  <a:pt x="1296" y="1055"/>
                </a:lnTo>
                <a:lnTo>
                  <a:pt x="1273" y="1069"/>
                </a:lnTo>
                <a:lnTo>
                  <a:pt x="1273" y="1069"/>
                </a:lnTo>
                <a:lnTo>
                  <a:pt x="1267" y="1072"/>
                </a:lnTo>
                <a:lnTo>
                  <a:pt x="1259" y="1074"/>
                </a:lnTo>
                <a:lnTo>
                  <a:pt x="1253" y="1077"/>
                </a:lnTo>
                <a:lnTo>
                  <a:pt x="1246" y="1080"/>
                </a:lnTo>
                <a:lnTo>
                  <a:pt x="1246" y="1080"/>
                </a:lnTo>
                <a:lnTo>
                  <a:pt x="1221" y="1099"/>
                </a:lnTo>
                <a:lnTo>
                  <a:pt x="1195" y="1117"/>
                </a:lnTo>
                <a:lnTo>
                  <a:pt x="1144" y="1154"/>
                </a:lnTo>
                <a:lnTo>
                  <a:pt x="1118" y="1174"/>
                </a:lnTo>
                <a:lnTo>
                  <a:pt x="1093" y="1194"/>
                </a:lnTo>
                <a:lnTo>
                  <a:pt x="1071" y="1215"/>
                </a:lnTo>
                <a:lnTo>
                  <a:pt x="1060" y="1227"/>
                </a:lnTo>
                <a:lnTo>
                  <a:pt x="1049" y="1239"/>
                </a:lnTo>
                <a:lnTo>
                  <a:pt x="1049" y="1239"/>
                </a:lnTo>
                <a:lnTo>
                  <a:pt x="1099" y="1210"/>
                </a:lnTo>
                <a:lnTo>
                  <a:pt x="1149" y="1182"/>
                </a:lnTo>
                <a:lnTo>
                  <a:pt x="1201" y="1155"/>
                </a:lnTo>
                <a:lnTo>
                  <a:pt x="1254" y="1129"/>
                </a:lnTo>
                <a:lnTo>
                  <a:pt x="1254" y="1129"/>
                </a:lnTo>
                <a:lnTo>
                  <a:pt x="1258" y="1125"/>
                </a:lnTo>
                <a:lnTo>
                  <a:pt x="1262" y="1122"/>
                </a:lnTo>
                <a:lnTo>
                  <a:pt x="1267" y="1119"/>
                </a:lnTo>
                <a:lnTo>
                  <a:pt x="1271" y="1116"/>
                </a:lnTo>
                <a:lnTo>
                  <a:pt x="1271" y="1116"/>
                </a:lnTo>
                <a:lnTo>
                  <a:pt x="1304" y="1102"/>
                </a:lnTo>
                <a:lnTo>
                  <a:pt x="1339" y="1090"/>
                </a:lnTo>
                <a:lnTo>
                  <a:pt x="1375" y="1079"/>
                </a:lnTo>
                <a:lnTo>
                  <a:pt x="1411" y="1070"/>
                </a:lnTo>
                <a:lnTo>
                  <a:pt x="1449" y="1061"/>
                </a:lnTo>
                <a:lnTo>
                  <a:pt x="1486" y="1054"/>
                </a:lnTo>
                <a:lnTo>
                  <a:pt x="1562" y="1040"/>
                </a:lnTo>
                <a:lnTo>
                  <a:pt x="1562" y="1040"/>
                </a:lnTo>
                <a:lnTo>
                  <a:pt x="1581" y="1035"/>
                </a:lnTo>
                <a:lnTo>
                  <a:pt x="1599" y="1031"/>
                </a:lnTo>
                <a:lnTo>
                  <a:pt x="1617" y="1029"/>
                </a:lnTo>
                <a:lnTo>
                  <a:pt x="1635" y="1027"/>
                </a:lnTo>
                <a:lnTo>
                  <a:pt x="1671" y="1024"/>
                </a:lnTo>
                <a:lnTo>
                  <a:pt x="1710" y="1020"/>
                </a:lnTo>
                <a:lnTo>
                  <a:pt x="1710" y="1020"/>
                </a:lnTo>
                <a:lnTo>
                  <a:pt x="1722" y="982"/>
                </a:lnTo>
                <a:lnTo>
                  <a:pt x="1733" y="945"/>
                </a:lnTo>
                <a:lnTo>
                  <a:pt x="1743" y="908"/>
                </a:lnTo>
                <a:lnTo>
                  <a:pt x="1752" y="872"/>
                </a:lnTo>
                <a:lnTo>
                  <a:pt x="1769" y="797"/>
                </a:lnTo>
                <a:lnTo>
                  <a:pt x="1787" y="720"/>
                </a:lnTo>
                <a:lnTo>
                  <a:pt x="1787" y="720"/>
                </a:lnTo>
                <a:lnTo>
                  <a:pt x="1797" y="683"/>
                </a:lnTo>
                <a:lnTo>
                  <a:pt x="1808" y="645"/>
                </a:lnTo>
                <a:lnTo>
                  <a:pt x="1819" y="607"/>
                </a:lnTo>
                <a:lnTo>
                  <a:pt x="1830" y="571"/>
                </a:lnTo>
                <a:lnTo>
                  <a:pt x="1830" y="571"/>
                </a:lnTo>
                <a:lnTo>
                  <a:pt x="1838" y="530"/>
                </a:lnTo>
                <a:lnTo>
                  <a:pt x="1847" y="488"/>
                </a:lnTo>
                <a:lnTo>
                  <a:pt x="1847" y="488"/>
                </a:lnTo>
                <a:lnTo>
                  <a:pt x="1850" y="479"/>
                </a:lnTo>
                <a:lnTo>
                  <a:pt x="1853" y="469"/>
                </a:lnTo>
                <a:lnTo>
                  <a:pt x="1860" y="451"/>
                </a:lnTo>
                <a:lnTo>
                  <a:pt x="1866" y="431"/>
                </a:lnTo>
                <a:lnTo>
                  <a:pt x="1868" y="422"/>
                </a:lnTo>
                <a:lnTo>
                  <a:pt x="1871" y="412"/>
                </a:lnTo>
                <a:lnTo>
                  <a:pt x="1871" y="412"/>
                </a:lnTo>
                <a:lnTo>
                  <a:pt x="1876" y="403"/>
                </a:lnTo>
                <a:lnTo>
                  <a:pt x="1880" y="391"/>
                </a:lnTo>
                <a:lnTo>
                  <a:pt x="1883" y="378"/>
                </a:lnTo>
                <a:lnTo>
                  <a:pt x="1887" y="364"/>
                </a:lnTo>
                <a:lnTo>
                  <a:pt x="1893" y="337"/>
                </a:lnTo>
                <a:lnTo>
                  <a:pt x="1898" y="313"/>
                </a:lnTo>
                <a:lnTo>
                  <a:pt x="1898" y="313"/>
                </a:lnTo>
                <a:lnTo>
                  <a:pt x="1886" y="315"/>
                </a:lnTo>
                <a:lnTo>
                  <a:pt x="1873" y="317"/>
                </a:lnTo>
                <a:lnTo>
                  <a:pt x="1850" y="321"/>
                </a:lnTo>
                <a:lnTo>
                  <a:pt x="1850" y="321"/>
                </a:lnTo>
                <a:lnTo>
                  <a:pt x="1845" y="338"/>
                </a:lnTo>
                <a:lnTo>
                  <a:pt x="1839" y="357"/>
                </a:lnTo>
                <a:lnTo>
                  <a:pt x="1831" y="394"/>
                </a:lnTo>
                <a:lnTo>
                  <a:pt x="1822" y="431"/>
                </a:lnTo>
                <a:lnTo>
                  <a:pt x="1817" y="450"/>
                </a:lnTo>
                <a:lnTo>
                  <a:pt x="1812" y="467"/>
                </a:lnTo>
                <a:lnTo>
                  <a:pt x="1812" y="467"/>
                </a:lnTo>
                <a:lnTo>
                  <a:pt x="1811" y="465"/>
                </a:lnTo>
                <a:lnTo>
                  <a:pt x="1811" y="465"/>
                </a:lnTo>
                <a:lnTo>
                  <a:pt x="1809" y="466"/>
                </a:lnTo>
                <a:lnTo>
                  <a:pt x="1809" y="466"/>
                </a:lnTo>
                <a:lnTo>
                  <a:pt x="1808" y="480"/>
                </a:lnTo>
                <a:lnTo>
                  <a:pt x="1806" y="494"/>
                </a:lnTo>
                <a:lnTo>
                  <a:pt x="1799" y="520"/>
                </a:lnTo>
                <a:lnTo>
                  <a:pt x="1791" y="547"/>
                </a:lnTo>
                <a:lnTo>
                  <a:pt x="1788" y="561"/>
                </a:lnTo>
                <a:lnTo>
                  <a:pt x="1785" y="576"/>
                </a:lnTo>
                <a:lnTo>
                  <a:pt x="1785" y="576"/>
                </a:lnTo>
                <a:close/>
                <a:moveTo>
                  <a:pt x="794" y="441"/>
                </a:moveTo>
                <a:lnTo>
                  <a:pt x="794" y="441"/>
                </a:lnTo>
                <a:lnTo>
                  <a:pt x="787" y="437"/>
                </a:lnTo>
                <a:lnTo>
                  <a:pt x="779" y="435"/>
                </a:lnTo>
                <a:lnTo>
                  <a:pt x="771" y="434"/>
                </a:lnTo>
                <a:lnTo>
                  <a:pt x="763" y="434"/>
                </a:lnTo>
                <a:lnTo>
                  <a:pt x="746" y="434"/>
                </a:lnTo>
                <a:lnTo>
                  <a:pt x="729" y="434"/>
                </a:lnTo>
                <a:lnTo>
                  <a:pt x="729" y="434"/>
                </a:lnTo>
                <a:lnTo>
                  <a:pt x="717" y="433"/>
                </a:lnTo>
                <a:lnTo>
                  <a:pt x="706" y="430"/>
                </a:lnTo>
                <a:lnTo>
                  <a:pt x="683" y="426"/>
                </a:lnTo>
                <a:lnTo>
                  <a:pt x="673" y="424"/>
                </a:lnTo>
                <a:lnTo>
                  <a:pt x="664" y="423"/>
                </a:lnTo>
                <a:lnTo>
                  <a:pt x="654" y="423"/>
                </a:lnTo>
                <a:lnTo>
                  <a:pt x="646" y="425"/>
                </a:lnTo>
                <a:lnTo>
                  <a:pt x="646" y="425"/>
                </a:lnTo>
                <a:lnTo>
                  <a:pt x="647" y="425"/>
                </a:lnTo>
                <a:lnTo>
                  <a:pt x="647" y="426"/>
                </a:lnTo>
                <a:lnTo>
                  <a:pt x="646" y="426"/>
                </a:lnTo>
                <a:lnTo>
                  <a:pt x="646" y="426"/>
                </a:lnTo>
                <a:lnTo>
                  <a:pt x="624" y="424"/>
                </a:lnTo>
                <a:lnTo>
                  <a:pt x="603" y="422"/>
                </a:lnTo>
                <a:lnTo>
                  <a:pt x="581" y="419"/>
                </a:lnTo>
                <a:lnTo>
                  <a:pt x="560" y="418"/>
                </a:lnTo>
                <a:lnTo>
                  <a:pt x="560" y="418"/>
                </a:lnTo>
                <a:lnTo>
                  <a:pt x="471" y="418"/>
                </a:lnTo>
                <a:lnTo>
                  <a:pt x="471" y="418"/>
                </a:lnTo>
                <a:lnTo>
                  <a:pt x="464" y="423"/>
                </a:lnTo>
                <a:lnTo>
                  <a:pt x="457" y="429"/>
                </a:lnTo>
                <a:lnTo>
                  <a:pt x="445" y="444"/>
                </a:lnTo>
                <a:lnTo>
                  <a:pt x="435" y="459"/>
                </a:lnTo>
                <a:lnTo>
                  <a:pt x="425" y="476"/>
                </a:lnTo>
                <a:lnTo>
                  <a:pt x="425" y="476"/>
                </a:lnTo>
                <a:lnTo>
                  <a:pt x="411" y="497"/>
                </a:lnTo>
                <a:lnTo>
                  <a:pt x="398" y="516"/>
                </a:lnTo>
                <a:lnTo>
                  <a:pt x="369" y="556"/>
                </a:lnTo>
                <a:lnTo>
                  <a:pt x="355" y="575"/>
                </a:lnTo>
                <a:lnTo>
                  <a:pt x="342" y="594"/>
                </a:lnTo>
                <a:lnTo>
                  <a:pt x="330" y="615"/>
                </a:lnTo>
                <a:lnTo>
                  <a:pt x="318" y="635"/>
                </a:lnTo>
                <a:lnTo>
                  <a:pt x="318" y="635"/>
                </a:lnTo>
                <a:lnTo>
                  <a:pt x="317" y="636"/>
                </a:lnTo>
                <a:lnTo>
                  <a:pt x="316" y="636"/>
                </a:lnTo>
                <a:lnTo>
                  <a:pt x="315" y="635"/>
                </a:lnTo>
                <a:lnTo>
                  <a:pt x="314" y="633"/>
                </a:lnTo>
                <a:lnTo>
                  <a:pt x="313" y="633"/>
                </a:lnTo>
                <a:lnTo>
                  <a:pt x="312" y="635"/>
                </a:lnTo>
                <a:lnTo>
                  <a:pt x="312" y="635"/>
                </a:lnTo>
                <a:lnTo>
                  <a:pt x="306" y="647"/>
                </a:lnTo>
                <a:lnTo>
                  <a:pt x="301" y="657"/>
                </a:lnTo>
                <a:lnTo>
                  <a:pt x="288" y="680"/>
                </a:lnTo>
                <a:lnTo>
                  <a:pt x="273" y="701"/>
                </a:lnTo>
                <a:lnTo>
                  <a:pt x="258" y="723"/>
                </a:lnTo>
                <a:lnTo>
                  <a:pt x="242" y="744"/>
                </a:lnTo>
                <a:lnTo>
                  <a:pt x="227" y="766"/>
                </a:lnTo>
                <a:lnTo>
                  <a:pt x="213" y="788"/>
                </a:lnTo>
                <a:lnTo>
                  <a:pt x="207" y="800"/>
                </a:lnTo>
                <a:lnTo>
                  <a:pt x="201" y="813"/>
                </a:lnTo>
                <a:lnTo>
                  <a:pt x="201" y="813"/>
                </a:lnTo>
                <a:lnTo>
                  <a:pt x="163" y="861"/>
                </a:lnTo>
                <a:lnTo>
                  <a:pt x="124" y="911"/>
                </a:lnTo>
                <a:lnTo>
                  <a:pt x="87" y="961"/>
                </a:lnTo>
                <a:lnTo>
                  <a:pt x="70" y="987"/>
                </a:lnTo>
                <a:lnTo>
                  <a:pt x="51" y="1013"/>
                </a:lnTo>
                <a:lnTo>
                  <a:pt x="51" y="1013"/>
                </a:lnTo>
                <a:lnTo>
                  <a:pt x="78" y="1015"/>
                </a:lnTo>
                <a:lnTo>
                  <a:pt x="105" y="1018"/>
                </a:lnTo>
                <a:lnTo>
                  <a:pt x="132" y="1024"/>
                </a:lnTo>
                <a:lnTo>
                  <a:pt x="157" y="1028"/>
                </a:lnTo>
                <a:lnTo>
                  <a:pt x="210" y="1041"/>
                </a:lnTo>
                <a:lnTo>
                  <a:pt x="263" y="1054"/>
                </a:lnTo>
                <a:lnTo>
                  <a:pt x="263" y="1054"/>
                </a:lnTo>
                <a:lnTo>
                  <a:pt x="285" y="1060"/>
                </a:lnTo>
                <a:lnTo>
                  <a:pt x="306" y="1067"/>
                </a:lnTo>
                <a:lnTo>
                  <a:pt x="328" y="1074"/>
                </a:lnTo>
                <a:lnTo>
                  <a:pt x="348" y="1080"/>
                </a:lnTo>
                <a:lnTo>
                  <a:pt x="348" y="1080"/>
                </a:lnTo>
                <a:lnTo>
                  <a:pt x="376" y="1088"/>
                </a:lnTo>
                <a:lnTo>
                  <a:pt x="403" y="1094"/>
                </a:lnTo>
                <a:lnTo>
                  <a:pt x="427" y="1100"/>
                </a:lnTo>
                <a:lnTo>
                  <a:pt x="450" y="1102"/>
                </a:lnTo>
                <a:lnTo>
                  <a:pt x="450" y="1102"/>
                </a:lnTo>
                <a:lnTo>
                  <a:pt x="501" y="1118"/>
                </a:lnTo>
                <a:lnTo>
                  <a:pt x="557" y="1135"/>
                </a:lnTo>
                <a:lnTo>
                  <a:pt x="615" y="1155"/>
                </a:lnTo>
                <a:lnTo>
                  <a:pt x="670" y="1175"/>
                </a:lnTo>
                <a:lnTo>
                  <a:pt x="670" y="1175"/>
                </a:lnTo>
                <a:lnTo>
                  <a:pt x="678" y="1179"/>
                </a:lnTo>
                <a:lnTo>
                  <a:pt x="684" y="1183"/>
                </a:lnTo>
                <a:lnTo>
                  <a:pt x="692" y="1187"/>
                </a:lnTo>
                <a:lnTo>
                  <a:pt x="699" y="1191"/>
                </a:lnTo>
                <a:lnTo>
                  <a:pt x="699" y="1191"/>
                </a:lnTo>
                <a:lnTo>
                  <a:pt x="713" y="1196"/>
                </a:lnTo>
                <a:lnTo>
                  <a:pt x="727" y="1200"/>
                </a:lnTo>
                <a:lnTo>
                  <a:pt x="755" y="1208"/>
                </a:lnTo>
                <a:lnTo>
                  <a:pt x="769" y="1211"/>
                </a:lnTo>
                <a:lnTo>
                  <a:pt x="782" y="1216"/>
                </a:lnTo>
                <a:lnTo>
                  <a:pt x="793" y="1223"/>
                </a:lnTo>
                <a:lnTo>
                  <a:pt x="799" y="1227"/>
                </a:lnTo>
                <a:lnTo>
                  <a:pt x="804" y="1231"/>
                </a:lnTo>
                <a:lnTo>
                  <a:pt x="804" y="1231"/>
                </a:lnTo>
                <a:lnTo>
                  <a:pt x="819" y="1236"/>
                </a:lnTo>
                <a:lnTo>
                  <a:pt x="833" y="1241"/>
                </a:lnTo>
                <a:lnTo>
                  <a:pt x="846" y="1247"/>
                </a:lnTo>
                <a:lnTo>
                  <a:pt x="858" y="1254"/>
                </a:lnTo>
                <a:lnTo>
                  <a:pt x="881" y="1269"/>
                </a:lnTo>
                <a:lnTo>
                  <a:pt x="893" y="1276"/>
                </a:lnTo>
                <a:lnTo>
                  <a:pt x="905" y="1284"/>
                </a:lnTo>
                <a:lnTo>
                  <a:pt x="905" y="1284"/>
                </a:lnTo>
                <a:lnTo>
                  <a:pt x="900" y="1261"/>
                </a:lnTo>
                <a:lnTo>
                  <a:pt x="897" y="1239"/>
                </a:lnTo>
                <a:lnTo>
                  <a:pt x="895" y="1217"/>
                </a:lnTo>
                <a:lnTo>
                  <a:pt x="893" y="1196"/>
                </a:lnTo>
                <a:lnTo>
                  <a:pt x="889" y="1115"/>
                </a:lnTo>
                <a:lnTo>
                  <a:pt x="889" y="1115"/>
                </a:lnTo>
                <a:lnTo>
                  <a:pt x="895" y="1033"/>
                </a:lnTo>
                <a:lnTo>
                  <a:pt x="899" y="955"/>
                </a:lnTo>
                <a:lnTo>
                  <a:pt x="900" y="879"/>
                </a:lnTo>
                <a:lnTo>
                  <a:pt x="899" y="803"/>
                </a:lnTo>
                <a:lnTo>
                  <a:pt x="899" y="803"/>
                </a:lnTo>
                <a:lnTo>
                  <a:pt x="898" y="785"/>
                </a:lnTo>
                <a:lnTo>
                  <a:pt x="895" y="768"/>
                </a:lnTo>
                <a:lnTo>
                  <a:pt x="891" y="751"/>
                </a:lnTo>
                <a:lnTo>
                  <a:pt x="885" y="735"/>
                </a:lnTo>
                <a:lnTo>
                  <a:pt x="880" y="717"/>
                </a:lnTo>
                <a:lnTo>
                  <a:pt x="876" y="701"/>
                </a:lnTo>
                <a:lnTo>
                  <a:pt x="873" y="684"/>
                </a:lnTo>
                <a:lnTo>
                  <a:pt x="872" y="666"/>
                </a:lnTo>
                <a:lnTo>
                  <a:pt x="872" y="666"/>
                </a:lnTo>
                <a:lnTo>
                  <a:pt x="867" y="660"/>
                </a:lnTo>
                <a:lnTo>
                  <a:pt x="864" y="653"/>
                </a:lnTo>
                <a:lnTo>
                  <a:pt x="862" y="647"/>
                </a:lnTo>
                <a:lnTo>
                  <a:pt x="861" y="640"/>
                </a:lnTo>
                <a:lnTo>
                  <a:pt x="861" y="640"/>
                </a:lnTo>
                <a:lnTo>
                  <a:pt x="875" y="622"/>
                </a:lnTo>
                <a:lnTo>
                  <a:pt x="889" y="602"/>
                </a:lnTo>
                <a:lnTo>
                  <a:pt x="902" y="580"/>
                </a:lnTo>
                <a:lnTo>
                  <a:pt x="914" y="559"/>
                </a:lnTo>
                <a:lnTo>
                  <a:pt x="939" y="514"/>
                </a:lnTo>
                <a:lnTo>
                  <a:pt x="964" y="469"/>
                </a:lnTo>
                <a:lnTo>
                  <a:pt x="964" y="469"/>
                </a:lnTo>
                <a:lnTo>
                  <a:pt x="920" y="459"/>
                </a:lnTo>
                <a:lnTo>
                  <a:pt x="876" y="449"/>
                </a:lnTo>
                <a:lnTo>
                  <a:pt x="854" y="444"/>
                </a:lnTo>
                <a:lnTo>
                  <a:pt x="833" y="441"/>
                </a:lnTo>
                <a:lnTo>
                  <a:pt x="814" y="440"/>
                </a:lnTo>
                <a:lnTo>
                  <a:pt x="794" y="441"/>
                </a:lnTo>
                <a:lnTo>
                  <a:pt x="794" y="441"/>
                </a:lnTo>
                <a:close/>
                <a:moveTo>
                  <a:pt x="1957" y="430"/>
                </a:moveTo>
                <a:lnTo>
                  <a:pt x="1957" y="430"/>
                </a:lnTo>
                <a:lnTo>
                  <a:pt x="1927" y="430"/>
                </a:lnTo>
                <a:lnTo>
                  <a:pt x="1913" y="433"/>
                </a:lnTo>
                <a:lnTo>
                  <a:pt x="1898" y="436"/>
                </a:lnTo>
                <a:lnTo>
                  <a:pt x="1898" y="436"/>
                </a:lnTo>
                <a:lnTo>
                  <a:pt x="1892" y="437"/>
                </a:lnTo>
                <a:lnTo>
                  <a:pt x="1886" y="439"/>
                </a:lnTo>
                <a:lnTo>
                  <a:pt x="1882" y="441"/>
                </a:lnTo>
                <a:lnTo>
                  <a:pt x="1881" y="443"/>
                </a:lnTo>
                <a:lnTo>
                  <a:pt x="1880" y="446"/>
                </a:lnTo>
                <a:lnTo>
                  <a:pt x="1881" y="451"/>
                </a:lnTo>
                <a:lnTo>
                  <a:pt x="1881" y="451"/>
                </a:lnTo>
                <a:lnTo>
                  <a:pt x="1895" y="454"/>
                </a:lnTo>
                <a:lnTo>
                  <a:pt x="1911" y="455"/>
                </a:lnTo>
                <a:lnTo>
                  <a:pt x="1928" y="455"/>
                </a:lnTo>
                <a:lnTo>
                  <a:pt x="1938" y="453"/>
                </a:lnTo>
                <a:lnTo>
                  <a:pt x="1947" y="451"/>
                </a:lnTo>
                <a:lnTo>
                  <a:pt x="1947" y="451"/>
                </a:lnTo>
                <a:lnTo>
                  <a:pt x="1947" y="454"/>
                </a:lnTo>
                <a:lnTo>
                  <a:pt x="1948" y="455"/>
                </a:lnTo>
                <a:lnTo>
                  <a:pt x="1950" y="456"/>
                </a:lnTo>
                <a:lnTo>
                  <a:pt x="1952" y="456"/>
                </a:lnTo>
                <a:lnTo>
                  <a:pt x="1952" y="456"/>
                </a:lnTo>
                <a:lnTo>
                  <a:pt x="1952" y="472"/>
                </a:lnTo>
                <a:lnTo>
                  <a:pt x="1950" y="487"/>
                </a:lnTo>
                <a:lnTo>
                  <a:pt x="1948" y="502"/>
                </a:lnTo>
                <a:lnTo>
                  <a:pt x="1944" y="516"/>
                </a:lnTo>
                <a:lnTo>
                  <a:pt x="1937" y="545"/>
                </a:lnTo>
                <a:lnTo>
                  <a:pt x="1928" y="574"/>
                </a:lnTo>
                <a:lnTo>
                  <a:pt x="1908" y="629"/>
                </a:lnTo>
                <a:lnTo>
                  <a:pt x="1899" y="655"/>
                </a:lnTo>
                <a:lnTo>
                  <a:pt x="1892" y="682"/>
                </a:lnTo>
                <a:lnTo>
                  <a:pt x="1892" y="682"/>
                </a:lnTo>
                <a:lnTo>
                  <a:pt x="1879" y="736"/>
                </a:lnTo>
                <a:lnTo>
                  <a:pt x="1874" y="762"/>
                </a:lnTo>
                <a:lnTo>
                  <a:pt x="1866" y="789"/>
                </a:lnTo>
                <a:lnTo>
                  <a:pt x="1866" y="789"/>
                </a:lnTo>
                <a:lnTo>
                  <a:pt x="1859" y="818"/>
                </a:lnTo>
                <a:lnTo>
                  <a:pt x="1850" y="847"/>
                </a:lnTo>
                <a:lnTo>
                  <a:pt x="1842" y="876"/>
                </a:lnTo>
                <a:lnTo>
                  <a:pt x="1833" y="905"/>
                </a:lnTo>
                <a:lnTo>
                  <a:pt x="1833" y="905"/>
                </a:lnTo>
                <a:lnTo>
                  <a:pt x="1824" y="933"/>
                </a:lnTo>
                <a:lnTo>
                  <a:pt x="1815" y="960"/>
                </a:lnTo>
                <a:lnTo>
                  <a:pt x="1806" y="987"/>
                </a:lnTo>
                <a:lnTo>
                  <a:pt x="1802" y="1001"/>
                </a:lnTo>
                <a:lnTo>
                  <a:pt x="1799" y="1015"/>
                </a:lnTo>
                <a:lnTo>
                  <a:pt x="1799" y="1015"/>
                </a:lnTo>
                <a:lnTo>
                  <a:pt x="1790" y="1061"/>
                </a:lnTo>
                <a:lnTo>
                  <a:pt x="1786" y="1085"/>
                </a:lnTo>
                <a:lnTo>
                  <a:pt x="1782" y="1107"/>
                </a:lnTo>
                <a:lnTo>
                  <a:pt x="1782" y="1107"/>
                </a:lnTo>
                <a:lnTo>
                  <a:pt x="1776" y="1127"/>
                </a:lnTo>
                <a:lnTo>
                  <a:pt x="1770" y="1149"/>
                </a:lnTo>
                <a:lnTo>
                  <a:pt x="1767" y="1159"/>
                </a:lnTo>
                <a:lnTo>
                  <a:pt x="1761" y="1168"/>
                </a:lnTo>
                <a:lnTo>
                  <a:pt x="1756" y="1177"/>
                </a:lnTo>
                <a:lnTo>
                  <a:pt x="1750" y="1185"/>
                </a:lnTo>
                <a:lnTo>
                  <a:pt x="1750" y="1185"/>
                </a:lnTo>
                <a:lnTo>
                  <a:pt x="1739" y="1181"/>
                </a:lnTo>
                <a:lnTo>
                  <a:pt x="1735" y="1179"/>
                </a:lnTo>
                <a:lnTo>
                  <a:pt x="1730" y="1177"/>
                </a:lnTo>
                <a:lnTo>
                  <a:pt x="1730" y="1177"/>
                </a:lnTo>
                <a:lnTo>
                  <a:pt x="1710" y="1177"/>
                </a:lnTo>
                <a:lnTo>
                  <a:pt x="1690" y="1177"/>
                </a:lnTo>
                <a:lnTo>
                  <a:pt x="1647" y="1175"/>
                </a:lnTo>
                <a:lnTo>
                  <a:pt x="1626" y="1174"/>
                </a:lnTo>
                <a:lnTo>
                  <a:pt x="1606" y="1175"/>
                </a:lnTo>
                <a:lnTo>
                  <a:pt x="1586" y="1176"/>
                </a:lnTo>
                <a:lnTo>
                  <a:pt x="1568" y="1179"/>
                </a:lnTo>
                <a:lnTo>
                  <a:pt x="1568" y="1179"/>
                </a:lnTo>
                <a:lnTo>
                  <a:pt x="1562" y="1175"/>
                </a:lnTo>
                <a:lnTo>
                  <a:pt x="1558" y="1174"/>
                </a:lnTo>
                <a:lnTo>
                  <a:pt x="1553" y="1174"/>
                </a:lnTo>
                <a:lnTo>
                  <a:pt x="1549" y="1175"/>
                </a:lnTo>
                <a:lnTo>
                  <a:pt x="1541" y="1179"/>
                </a:lnTo>
                <a:lnTo>
                  <a:pt x="1536" y="1181"/>
                </a:lnTo>
                <a:lnTo>
                  <a:pt x="1532" y="1182"/>
                </a:lnTo>
                <a:lnTo>
                  <a:pt x="1532" y="1182"/>
                </a:lnTo>
                <a:lnTo>
                  <a:pt x="1515" y="1184"/>
                </a:lnTo>
                <a:lnTo>
                  <a:pt x="1497" y="1185"/>
                </a:lnTo>
                <a:lnTo>
                  <a:pt x="1478" y="1186"/>
                </a:lnTo>
                <a:lnTo>
                  <a:pt x="1459" y="1187"/>
                </a:lnTo>
                <a:lnTo>
                  <a:pt x="1459" y="1187"/>
                </a:lnTo>
                <a:lnTo>
                  <a:pt x="1399" y="1195"/>
                </a:lnTo>
                <a:lnTo>
                  <a:pt x="1399" y="1195"/>
                </a:lnTo>
                <a:lnTo>
                  <a:pt x="1326" y="1202"/>
                </a:lnTo>
                <a:lnTo>
                  <a:pt x="1288" y="1207"/>
                </a:lnTo>
                <a:lnTo>
                  <a:pt x="1252" y="1212"/>
                </a:lnTo>
                <a:lnTo>
                  <a:pt x="1252" y="1212"/>
                </a:lnTo>
                <a:lnTo>
                  <a:pt x="1245" y="1214"/>
                </a:lnTo>
                <a:lnTo>
                  <a:pt x="1239" y="1216"/>
                </a:lnTo>
                <a:lnTo>
                  <a:pt x="1233" y="1220"/>
                </a:lnTo>
                <a:lnTo>
                  <a:pt x="1227" y="1221"/>
                </a:lnTo>
                <a:lnTo>
                  <a:pt x="1227" y="1221"/>
                </a:lnTo>
                <a:lnTo>
                  <a:pt x="1184" y="1231"/>
                </a:lnTo>
                <a:lnTo>
                  <a:pt x="1164" y="1237"/>
                </a:lnTo>
                <a:lnTo>
                  <a:pt x="1144" y="1243"/>
                </a:lnTo>
                <a:lnTo>
                  <a:pt x="1123" y="1250"/>
                </a:lnTo>
                <a:lnTo>
                  <a:pt x="1105" y="1258"/>
                </a:lnTo>
                <a:lnTo>
                  <a:pt x="1086" y="1267"/>
                </a:lnTo>
                <a:lnTo>
                  <a:pt x="1069" y="1278"/>
                </a:lnTo>
                <a:lnTo>
                  <a:pt x="1069" y="1278"/>
                </a:lnTo>
                <a:lnTo>
                  <a:pt x="1141" y="1268"/>
                </a:lnTo>
                <a:lnTo>
                  <a:pt x="1214" y="1259"/>
                </a:lnTo>
                <a:lnTo>
                  <a:pt x="1362" y="1241"/>
                </a:lnTo>
                <a:lnTo>
                  <a:pt x="1362" y="1241"/>
                </a:lnTo>
                <a:lnTo>
                  <a:pt x="1394" y="1236"/>
                </a:lnTo>
                <a:lnTo>
                  <a:pt x="1426" y="1230"/>
                </a:lnTo>
                <a:lnTo>
                  <a:pt x="1458" y="1226"/>
                </a:lnTo>
                <a:lnTo>
                  <a:pt x="1475" y="1225"/>
                </a:lnTo>
                <a:lnTo>
                  <a:pt x="1491" y="1225"/>
                </a:lnTo>
                <a:lnTo>
                  <a:pt x="1491" y="1225"/>
                </a:lnTo>
                <a:lnTo>
                  <a:pt x="1531" y="1226"/>
                </a:lnTo>
                <a:lnTo>
                  <a:pt x="1550" y="1226"/>
                </a:lnTo>
                <a:lnTo>
                  <a:pt x="1568" y="1226"/>
                </a:lnTo>
                <a:lnTo>
                  <a:pt x="1568" y="1226"/>
                </a:lnTo>
                <a:lnTo>
                  <a:pt x="1578" y="1225"/>
                </a:lnTo>
                <a:lnTo>
                  <a:pt x="1589" y="1224"/>
                </a:lnTo>
                <a:lnTo>
                  <a:pt x="1593" y="1224"/>
                </a:lnTo>
                <a:lnTo>
                  <a:pt x="1597" y="1226"/>
                </a:lnTo>
                <a:lnTo>
                  <a:pt x="1601" y="1229"/>
                </a:lnTo>
                <a:lnTo>
                  <a:pt x="1602" y="1236"/>
                </a:lnTo>
                <a:lnTo>
                  <a:pt x="1602" y="1236"/>
                </a:lnTo>
                <a:lnTo>
                  <a:pt x="1594" y="1239"/>
                </a:lnTo>
                <a:lnTo>
                  <a:pt x="1586" y="1241"/>
                </a:lnTo>
                <a:lnTo>
                  <a:pt x="1577" y="1241"/>
                </a:lnTo>
                <a:lnTo>
                  <a:pt x="1569" y="1241"/>
                </a:lnTo>
                <a:lnTo>
                  <a:pt x="1551" y="1239"/>
                </a:lnTo>
                <a:lnTo>
                  <a:pt x="1534" y="1237"/>
                </a:lnTo>
                <a:lnTo>
                  <a:pt x="1534" y="1237"/>
                </a:lnTo>
                <a:lnTo>
                  <a:pt x="1511" y="1238"/>
                </a:lnTo>
                <a:lnTo>
                  <a:pt x="1487" y="1239"/>
                </a:lnTo>
                <a:lnTo>
                  <a:pt x="1440" y="1244"/>
                </a:lnTo>
                <a:lnTo>
                  <a:pt x="1396" y="1251"/>
                </a:lnTo>
                <a:lnTo>
                  <a:pt x="1357" y="1255"/>
                </a:lnTo>
                <a:lnTo>
                  <a:pt x="1357" y="1255"/>
                </a:lnTo>
                <a:lnTo>
                  <a:pt x="1290" y="1261"/>
                </a:lnTo>
                <a:lnTo>
                  <a:pt x="1232" y="1268"/>
                </a:lnTo>
                <a:lnTo>
                  <a:pt x="1232" y="1268"/>
                </a:lnTo>
                <a:lnTo>
                  <a:pt x="1211" y="1271"/>
                </a:lnTo>
                <a:lnTo>
                  <a:pt x="1190" y="1275"/>
                </a:lnTo>
                <a:lnTo>
                  <a:pt x="1169" y="1281"/>
                </a:lnTo>
                <a:lnTo>
                  <a:pt x="1149" y="1284"/>
                </a:lnTo>
                <a:lnTo>
                  <a:pt x="1149" y="1284"/>
                </a:lnTo>
                <a:lnTo>
                  <a:pt x="1106" y="1288"/>
                </a:lnTo>
                <a:lnTo>
                  <a:pt x="1087" y="1290"/>
                </a:lnTo>
                <a:lnTo>
                  <a:pt x="1067" y="1293"/>
                </a:lnTo>
                <a:lnTo>
                  <a:pt x="1049" y="1298"/>
                </a:lnTo>
                <a:lnTo>
                  <a:pt x="1032" y="1303"/>
                </a:lnTo>
                <a:lnTo>
                  <a:pt x="1015" y="1311"/>
                </a:lnTo>
                <a:lnTo>
                  <a:pt x="999" y="1320"/>
                </a:lnTo>
                <a:lnTo>
                  <a:pt x="999" y="1320"/>
                </a:lnTo>
                <a:lnTo>
                  <a:pt x="1002" y="1322"/>
                </a:lnTo>
                <a:lnTo>
                  <a:pt x="1003" y="1326"/>
                </a:lnTo>
                <a:lnTo>
                  <a:pt x="1004" y="1330"/>
                </a:lnTo>
                <a:lnTo>
                  <a:pt x="1004" y="1335"/>
                </a:lnTo>
                <a:lnTo>
                  <a:pt x="1004" y="1335"/>
                </a:lnTo>
                <a:lnTo>
                  <a:pt x="1026" y="1326"/>
                </a:lnTo>
                <a:lnTo>
                  <a:pt x="1047" y="1317"/>
                </a:lnTo>
                <a:lnTo>
                  <a:pt x="1071" y="1311"/>
                </a:lnTo>
                <a:lnTo>
                  <a:pt x="1095" y="1306"/>
                </a:lnTo>
                <a:lnTo>
                  <a:pt x="1095" y="1306"/>
                </a:lnTo>
                <a:lnTo>
                  <a:pt x="1167" y="1298"/>
                </a:lnTo>
                <a:lnTo>
                  <a:pt x="1242" y="1290"/>
                </a:lnTo>
                <a:lnTo>
                  <a:pt x="1318" y="1285"/>
                </a:lnTo>
                <a:lnTo>
                  <a:pt x="1396" y="1278"/>
                </a:lnTo>
                <a:lnTo>
                  <a:pt x="1474" y="1272"/>
                </a:lnTo>
                <a:lnTo>
                  <a:pt x="1554" y="1266"/>
                </a:lnTo>
                <a:lnTo>
                  <a:pt x="1631" y="1258"/>
                </a:lnTo>
                <a:lnTo>
                  <a:pt x="1707" y="1250"/>
                </a:lnTo>
                <a:lnTo>
                  <a:pt x="1707" y="1250"/>
                </a:lnTo>
                <a:lnTo>
                  <a:pt x="1725" y="1248"/>
                </a:lnTo>
                <a:lnTo>
                  <a:pt x="1744" y="1248"/>
                </a:lnTo>
                <a:lnTo>
                  <a:pt x="1782" y="1251"/>
                </a:lnTo>
                <a:lnTo>
                  <a:pt x="1799" y="1250"/>
                </a:lnTo>
                <a:lnTo>
                  <a:pt x="1807" y="1248"/>
                </a:lnTo>
                <a:lnTo>
                  <a:pt x="1816" y="1247"/>
                </a:lnTo>
                <a:lnTo>
                  <a:pt x="1823" y="1245"/>
                </a:lnTo>
                <a:lnTo>
                  <a:pt x="1831" y="1241"/>
                </a:lnTo>
                <a:lnTo>
                  <a:pt x="1837" y="1237"/>
                </a:lnTo>
                <a:lnTo>
                  <a:pt x="1844" y="1231"/>
                </a:lnTo>
                <a:lnTo>
                  <a:pt x="1844" y="1231"/>
                </a:lnTo>
                <a:lnTo>
                  <a:pt x="1853" y="1203"/>
                </a:lnTo>
                <a:lnTo>
                  <a:pt x="1861" y="1176"/>
                </a:lnTo>
                <a:lnTo>
                  <a:pt x="1867" y="1147"/>
                </a:lnTo>
                <a:lnTo>
                  <a:pt x="1873" y="1118"/>
                </a:lnTo>
                <a:lnTo>
                  <a:pt x="1884" y="1059"/>
                </a:lnTo>
                <a:lnTo>
                  <a:pt x="1890" y="1030"/>
                </a:lnTo>
                <a:lnTo>
                  <a:pt x="1897" y="1001"/>
                </a:lnTo>
                <a:lnTo>
                  <a:pt x="1897" y="1001"/>
                </a:lnTo>
                <a:lnTo>
                  <a:pt x="1903" y="982"/>
                </a:lnTo>
                <a:lnTo>
                  <a:pt x="1909" y="964"/>
                </a:lnTo>
                <a:lnTo>
                  <a:pt x="1915" y="944"/>
                </a:lnTo>
                <a:lnTo>
                  <a:pt x="1922" y="926"/>
                </a:lnTo>
                <a:lnTo>
                  <a:pt x="1922" y="926"/>
                </a:lnTo>
                <a:lnTo>
                  <a:pt x="1933" y="884"/>
                </a:lnTo>
                <a:lnTo>
                  <a:pt x="1938" y="863"/>
                </a:lnTo>
                <a:lnTo>
                  <a:pt x="1943" y="843"/>
                </a:lnTo>
                <a:lnTo>
                  <a:pt x="1943" y="843"/>
                </a:lnTo>
                <a:lnTo>
                  <a:pt x="1948" y="822"/>
                </a:lnTo>
                <a:lnTo>
                  <a:pt x="1953" y="802"/>
                </a:lnTo>
                <a:lnTo>
                  <a:pt x="1958" y="782"/>
                </a:lnTo>
                <a:lnTo>
                  <a:pt x="1963" y="760"/>
                </a:lnTo>
                <a:lnTo>
                  <a:pt x="1963" y="760"/>
                </a:lnTo>
                <a:lnTo>
                  <a:pt x="1972" y="717"/>
                </a:lnTo>
                <a:lnTo>
                  <a:pt x="1977" y="696"/>
                </a:lnTo>
                <a:lnTo>
                  <a:pt x="1982" y="676"/>
                </a:lnTo>
                <a:lnTo>
                  <a:pt x="1982" y="676"/>
                </a:lnTo>
                <a:lnTo>
                  <a:pt x="1985" y="667"/>
                </a:lnTo>
                <a:lnTo>
                  <a:pt x="1988" y="661"/>
                </a:lnTo>
                <a:lnTo>
                  <a:pt x="1993" y="653"/>
                </a:lnTo>
                <a:lnTo>
                  <a:pt x="1995" y="645"/>
                </a:lnTo>
                <a:lnTo>
                  <a:pt x="1995" y="645"/>
                </a:lnTo>
                <a:lnTo>
                  <a:pt x="2000" y="617"/>
                </a:lnTo>
                <a:lnTo>
                  <a:pt x="2004" y="588"/>
                </a:lnTo>
                <a:lnTo>
                  <a:pt x="2009" y="560"/>
                </a:lnTo>
                <a:lnTo>
                  <a:pt x="2011" y="546"/>
                </a:lnTo>
                <a:lnTo>
                  <a:pt x="2014" y="533"/>
                </a:lnTo>
                <a:lnTo>
                  <a:pt x="2014" y="533"/>
                </a:lnTo>
                <a:lnTo>
                  <a:pt x="2014" y="521"/>
                </a:lnTo>
                <a:lnTo>
                  <a:pt x="2016" y="510"/>
                </a:lnTo>
                <a:lnTo>
                  <a:pt x="2021" y="482"/>
                </a:lnTo>
                <a:lnTo>
                  <a:pt x="2024" y="468"/>
                </a:lnTo>
                <a:lnTo>
                  <a:pt x="2025" y="454"/>
                </a:lnTo>
                <a:lnTo>
                  <a:pt x="2024" y="449"/>
                </a:lnTo>
                <a:lnTo>
                  <a:pt x="2021" y="442"/>
                </a:lnTo>
                <a:lnTo>
                  <a:pt x="2019" y="437"/>
                </a:lnTo>
                <a:lnTo>
                  <a:pt x="2016" y="431"/>
                </a:lnTo>
                <a:lnTo>
                  <a:pt x="2016" y="431"/>
                </a:lnTo>
                <a:lnTo>
                  <a:pt x="2010" y="429"/>
                </a:lnTo>
                <a:lnTo>
                  <a:pt x="2002" y="428"/>
                </a:lnTo>
                <a:lnTo>
                  <a:pt x="1995" y="427"/>
                </a:lnTo>
                <a:lnTo>
                  <a:pt x="1987" y="427"/>
                </a:lnTo>
                <a:lnTo>
                  <a:pt x="1972" y="429"/>
                </a:lnTo>
                <a:lnTo>
                  <a:pt x="1957" y="430"/>
                </a:lnTo>
                <a:lnTo>
                  <a:pt x="1957" y="430"/>
                </a:lnTo>
                <a:close/>
                <a:moveTo>
                  <a:pt x="1876" y="466"/>
                </a:moveTo>
                <a:lnTo>
                  <a:pt x="1876" y="466"/>
                </a:lnTo>
                <a:lnTo>
                  <a:pt x="1867" y="496"/>
                </a:lnTo>
                <a:lnTo>
                  <a:pt x="1859" y="525"/>
                </a:lnTo>
                <a:lnTo>
                  <a:pt x="1845" y="585"/>
                </a:lnTo>
                <a:lnTo>
                  <a:pt x="1831" y="645"/>
                </a:lnTo>
                <a:lnTo>
                  <a:pt x="1823" y="673"/>
                </a:lnTo>
                <a:lnTo>
                  <a:pt x="1815" y="703"/>
                </a:lnTo>
                <a:lnTo>
                  <a:pt x="1815" y="703"/>
                </a:lnTo>
                <a:lnTo>
                  <a:pt x="1796" y="771"/>
                </a:lnTo>
                <a:lnTo>
                  <a:pt x="1796" y="771"/>
                </a:lnTo>
                <a:lnTo>
                  <a:pt x="1791" y="789"/>
                </a:lnTo>
                <a:lnTo>
                  <a:pt x="1787" y="807"/>
                </a:lnTo>
                <a:lnTo>
                  <a:pt x="1780" y="844"/>
                </a:lnTo>
                <a:lnTo>
                  <a:pt x="1780" y="844"/>
                </a:lnTo>
                <a:lnTo>
                  <a:pt x="1770" y="881"/>
                </a:lnTo>
                <a:lnTo>
                  <a:pt x="1759" y="919"/>
                </a:lnTo>
                <a:lnTo>
                  <a:pt x="1747" y="955"/>
                </a:lnTo>
                <a:lnTo>
                  <a:pt x="1737" y="991"/>
                </a:lnTo>
                <a:lnTo>
                  <a:pt x="1737" y="991"/>
                </a:lnTo>
                <a:lnTo>
                  <a:pt x="1736" y="999"/>
                </a:lnTo>
                <a:lnTo>
                  <a:pt x="1736" y="1008"/>
                </a:lnTo>
                <a:lnTo>
                  <a:pt x="1735" y="1011"/>
                </a:lnTo>
                <a:lnTo>
                  <a:pt x="1733" y="1015"/>
                </a:lnTo>
                <a:lnTo>
                  <a:pt x="1730" y="1017"/>
                </a:lnTo>
                <a:lnTo>
                  <a:pt x="1726" y="1020"/>
                </a:lnTo>
                <a:lnTo>
                  <a:pt x="1726" y="1020"/>
                </a:lnTo>
                <a:lnTo>
                  <a:pt x="1728" y="1025"/>
                </a:lnTo>
                <a:lnTo>
                  <a:pt x="1729" y="1029"/>
                </a:lnTo>
                <a:lnTo>
                  <a:pt x="1729" y="1032"/>
                </a:lnTo>
                <a:lnTo>
                  <a:pt x="1726" y="1036"/>
                </a:lnTo>
                <a:lnTo>
                  <a:pt x="1726" y="1036"/>
                </a:lnTo>
                <a:lnTo>
                  <a:pt x="1683" y="1038"/>
                </a:lnTo>
                <a:lnTo>
                  <a:pt x="1639" y="1042"/>
                </a:lnTo>
                <a:lnTo>
                  <a:pt x="1593" y="1046"/>
                </a:lnTo>
                <a:lnTo>
                  <a:pt x="1547" y="1054"/>
                </a:lnTo>
                <a:lnTo>
                  <a:pt x="1547" y="1054"/>
                </a:lnTo>
                <a:lnTo>
                  <a:pt x="1512" y="1061"/>
                </a:lnTo>
                <a:lnTo>
                  <a:pt x="1478" y="1069"/>
                </a:lnTo>
                <a:lnTo>
                  <a:pt x="1442" y="1076"/>
                </a:lnTo>
                <a:lnTo>
                  <a:pt x="1409" y="1085"/>
                </a:lnTo>
                <a:lnTo>
                  <a:pt x="1376" y="1095"/>
                </a:lnTo>
                <a:lnTo>
                  <a:pt x="1343" y="1106"/>
                </a:lnTo>
                <a:lnTo>
                  <a:pt x="1311" y="1118"/>
                </a:lnTo>
                <a:lnTo>
                  <a:pt x="1279" y="1131"/>
                </a:lnTo>
                <a:lnTo>
                  <a:pt x="1279" y="1131"/>
                </a:lnTo>
                <a:lnTo>
                  <a:pt x="1260" y="1139"/>
                </a:lnTo>
                <a:lnTo>
                  <a:pt x="1241" y="1149"/>
                </a:lnTo>
                <a:lnTo>
                  <a:pt x="1203" y="1170"/>
                </a:lnTo>
                <a:lnTo>
                  <a:pt x="1129" y="1212"/>
                </a:lnTo>
                <a:lnTo>
                  <a:pt x="1129" y="1212"/>
                </a:lnTo>
                <a:lnTo>
                  <a:pt x="1091" y="1233"/>
                </a:lnTo>
                <a:lnTo>
                  <a:pt x="1073" y="1244"/>
                </a:lnTo>
                <a:lnTo>
                  <a:pt x="1055" y="1255"/>
                </a:lnTo>
                <a:lnTo>
                  <a:pt x="1055" y="1255"/>
                </a:lnTo>
                <a:lnTo>
                  <a:pt x="1027" y="1271"/>
                </a:lnTo>
                <a:lnTo>
                  <a:pt x="1013" y="1280"/>
                </a:lnTo>
                <a:lnTo>
                  <a:pt x="1001" y="1289"/>
                </a:lnTo>
                <a:lnTo>
                  <a:pt x="1001" y="1289"/>
                </a:lnTo>
                <a:lnTo>
                  <a:pt x="995" y="1294"/>
                </a:lnTo>
                <a:lnTo>
                  <a:pt x="993" y="1299"/>
                </a:lnTo>
                <a:lnTo>
                  <a:pt x="991" y="1301"/>
                </a:lnTo>
                <a:lnTo>
                  <a:pt x="993" y="1303"/>
                </a:lnTo>
                <a:lnTo>
                  <a:pt x="993" y="1303"/>
                </a:lnTo>
                <a:lnTo>
                  <a:pt x="995" y="1303"/>
                </a:lnTo>
                <a:lnTo>
                  <a:pt x="998" y="1302"/>
                </a:lnTo>
                <a:lnTo>
                  <a:pt x="1003" y="1299"/>
                </a:lnTo>
                <a:lnTo>
                  <a:pt x="1009" y="1293"/>
                </a:lnTo>
                <a:lnTo>
                  <a:pt x="1013" y="1289"/>
                </a:lnTo>
                <a:lnTo>
                  <a:pt x="1013" y="1289"/>
                </a:lnTo>
                <a:lnTo>
                  <a:pt x="1025" y="1283"/>
                </a:lnTo>
                <a:lnTo>
                  <a:pt x="1036" y="1276"/>
                </a:lnTo>
                <a:lnTo>
                  <a:pt x="1061" y="1263"/>
                </a:lnTo>
                <a:lnTo>
                  <a:pt x="1061" y="1263"/>
                </a:lnTo>
                <a:lnTo>
                  <a:pt x="1087" y="1252"/>
                </a:lnTo>
                <a:lnTo>
                  <a:pt x="1111" y="1241"/>
                </a:lnTo>
                <a:lnTo>
                  <a:pt x="1111" y="1241"/>
                </a:lnTo>
                <a:lnTo>
                  <a:pt x="1131" y="1232"/>
                </a:lnTo>
                <a:lnTo>
                  <a:pt x="1150" y="1225"/>
                </a:lnTo>
                <a:lnTo>
                  <a:pt x="1170" y="1218"/>
                </a:lnTo>
                <a:lnTo>
                  <a:pt x="1191" y="1212"/>
                </a:lnTo>
                <a:lnTo>
                  <a:pt x="1211" y="1207"/>
                </a:lnTo>
                <a:lnTo>
                  <a:pt x="1232" y="1202"/>
                </a:lnTo>
                <a:lnTo>
                  <a:pt x="1275" y="1194"/>
                </a:lnTo>
                <a:lnTo>
                  <a:pt x="1320" y="1187"/>
                </a:lnTo>
                <a:lnTo>
                  <a:pt x="1365" y="1182"/>
                </a:lnTo>
                <a:lnTo>
                  <a:pt x="1456" y="1174"/>
                </a:lnTo>
                <a:lnTo>
                  <a:pt x="1456" y="1174"/>
                </a:lnTo>
                <a:lnTo>
                  <a:pt x="1529" y="1166"/>
                </a:lnTo>
                <a:lnTo>
                  <a:pt x="1565" y="1162"/>
                </a:lnTo>
                <a:lnTo>
                  <a:pt x="1603" y="1160"/>
                </a:lnTo>
                <a:lnTo>
                  <a:pt x="1639" y="1157"/>
                </a:lnTo>
                <a:lnTo>
                  <a:pt x="1677" y="1159"/>
                </a:lnTo>
                <a:lnTo>
                  <a:pt x="1714" y="1161"/>
                </a:lnTo>
                <a:lnTo>
                  <a:pt x="1732" y="1163"/>
                </a:lnTo>
                <a:lnTo>
                  <a:pt x="1751" y="1166"/>
                </a:lnTo>
                <a:lnTo>
                  <a:pt x="1751" y="1166"/>
                </a:lnTo>
                <a:lnTo>
                  <a:pt x="1775" y="1067"/>
                </a:lnTo>
                <a:lnTo>
                  <a:pt x="1801" y="967"/>
                </a:lnTo>
                <a:lnTo>
                  <a:pt x="1829" y="867"/>
                </a:lnTo>
                <a:lnTo>
                  <a:pt x="1856" y="773"/>
                </a:lnTo>
                <a:lnTo>
                  <a:pt x="1856" y="773"/>
                </a:lnTo>
                <a:lnTo>
                  <a:pt x="1858" y="766"/>
                </a:lnTo>
                <a:lnTo>
                  <a:pt x="1859" y="758"/>
                </a:lnTo>
                <a:lnTo>
                  <a:pt x="1861" y="743"/>
                </a:lnTo>
                <a:lnTo>
                  <a:pt x="1861" y="743"/>
                </a:lnTo>
                <a:lnTo>
                  <a:pt x="1865" y="733"/>
                </a:lnTo>
                <a:lnTo>
                  <a:pt x="1869" y="723"/>
                </a:lnTo>
                <a:lnTo>
                  <a:pt x="1874" y="713"/>
                </a:lnTo>
                <a:lnTo>
                  <a:pt x="1877" y="703"/>
                </a:lnTo>
                <a:lnTo>
                  <a:pt x="1877" y="703"/>
                </a:lnTo>
                <a:lnTo>
                  <a:pt x="1880" y="692"/>
                </a:lnTo>
                <a:lnTo>
                  <a:pt x="1882" y="680"/>
                </a:lnTo>
                <a:lnTo>
                  <a:pt x="1884" y="668"/>
                </a:lnTo>
                <a:lnTo>
                  <a:pt x="1888" y="655"/>
                </a:lnTo>
                <a:lnTo>
                  <a:pt x="1888" y="655"/>
                </a:lnTo>
                <a:lnTo>
                  <a:pt x="1903" y="609"/>
                </a:lnTo>
                <a:lnTo>
                  <a:pt x="1917" y="563"/>
                </a:lnTo>
                <a:lnTo>
                  <a:pt x="1923" y="541"/>
                </a:lnTo>
                <a:lnTo>
                  <a:pt x="1928" y="518"/>
                </a:lnTo>
                <a:lnTo>
                  <a:pt x="1933" y="497"/>
                </a:lnTo>
                <a:lnTo>
                  <a:pt x="1936" y="476"/>
                </a:lnTo>
                <a:lnTo>
                  <a:pt x="1936" y="476"/>
                </a:lnTo>
                <a:lnTo>
                  <a:pt x="1922" y="473"/>
                </a:lnTo>
                <a:lnTo>
                  <a:pt x="1906" y="470"/>
                </a:lnTo>
                <a:lnTo>
                  <a:pt x="1891" y="468"/>
                </a:lnTo>
                <a:lnTo>
                  <a:pt x="1876" y="466"/>
                </a:lnTo>
                <a:lnTo>
                  <a:pt x="1876" y="466"/>
                </a:lnTo>
                <a:close/>
                <a:moveTo>
                  <a:pt x="1783" y="572"/>
                </a:moveTo>
                <a:lnTo>
                  <a:pt x="1783" y="572"/>
                </a:lnTo>
                <a:lnTo>
                  <a:pt x="1785" y="566"/>
                </a:lnTo>
                <a:lnTo>
                  <a:pt x="1786" y="560"/>
                </a:lnTo>
                <a:lnTo>
                  <a:pt x="1788" y="554"/>
                </a:lnTo>
                <a:lnTo>
                  <a:pt x="1788" y="551"/>
                </a:lnTo>
                <a:lnTo>
                  <a:pt x="1787" y="549"/>
                </a:lnTo>
                <a:lnTo>
                  <a:pt x="1787" y="549"/>
                </a:lnTo>
                <a:lnTo>
                  <a:pt x="1783" y="561"/>
                </a:lnTo>
                <a:lnTo>
                  <a:pt x="1782" y="567"/>
                </a:lnTo>
                <a:lnTo>
                  <a:pt x="1782" y="570"/>
                </a:lnTo>
                <a:lnTo>
                  <a:pt x="1783" y="572"/>
                </a:lnTo>
                <a:lnTo>
                  <a:pt x="1783" y="572"/>
                </a:lnTo>
                <a:close/>
                <a:moveTo>
                  <a:pt x="1470" y="862"/>
                </a:moveTo>
                <a:lnTo>
                  <a:pt x="1470" y="862"/>
                </a:lnTo>
                <a:lnTo>
                  <a:pt x="1458" y="864"/>
                </a:lnTo>
                <a:lnTo>
                  <a:pt x="1448" y="866"/>
                </a:lnTo>
                <a:lnTo>
                  <a:pt x="1425" y="873"/>
                </a:lnTo>
                <a:lnTo>
                  <a:pt x="1405" y="881"/>
                </a:lnTo>
                <a:lnTo>
                  <a:pt x="1385" y="892"/>
                </a:lnTo>
                <a:lnTo>
                  <a:pt x="1366" y="903"/>
                </a:lnTo>
                <a:lnTo>
                  <a:pt x="1348" y="913"/>
                </a:lnTo>
                <a:lnTo>
                  <a:pt x="1311" y="937"/>
                </a:lnTo>
                <a:lnTo>
                  <a:pt x="1311" y="937"/>
                </a:lnTo>
                <a:lnTo>
                  <a:pt x="1282" y="960"/>
                </a:lnTo>
                <a:lnTo>
                  <a:pt x="1252" y="983"/>
                </a:lnTo>
                <a:lnTo>
                  <a:pt x="1222" y="1005"/>
                </a:lnTo>
                <a:lnTo>
                  <a:pt x="1193" y="1029"/>
                </a:lnTo>
                <a:lnTo>
                  <a:pt x="1193" y="1029"/>
                </a:lnTo>
                <a:lnTo>
                  <a:pt x="1164" y="1059"/>
                </a:lnTo>
                <a:lnTo>
                  <a:pt x="1136" y="1089"/>
                </a:lnTo>
                <a:lnTo>
                  <a:pt x="1108" y="1121"/>
                </a:lnTo>
                <a:lnTo>
                  <a:pt x="1080" y="1152"/>
                </a:lnTo>
                <a:lnTo>
                  <a:pt x="1054" y="1185"/>
                </a:lnTo>
                <a:lnTo>
                  <a:pt x="1028" y="1218"/>
                </a:lnTo>
                <a:lnTo>
                  <a:pt x="1004" y="1252"/>
                </a:lnTo>
                <a:lnTo>
                  <a:pt x="982" y="1285"/>
                </a:lnTo>
                <a:lnTo>
                  <a:pt x="982" y="1285"/>
                </a:lnTo>
                <a:lnTo>
                  <a:pt x="1017" y="1246"/>
                </a:lnTo>
                <a:lnTo>
                  <a:pt x="1055" y="1209"/>
                </a:lnTo>
                <a:lnTo>
                  <a:pt x="1075" y="1191"/>
                </a:lnTo>
                <a:lnTo>
                  <a:pt x="1094" y="1174"/>
                </a:lnTo>
                <a:lnTo>
                  <a:pt x="1115" y="1156"/>
                </a:lnTo>
                <a:lnTo>
                  <a:pt x="1136" y="1139"/>
                </a:lnTo>
                <a:lnTo>
                  <a:pt x="1136" y="1139"/>
                </a:lnTo>
                <a:lnTo>
                  <a:pt x="1142" y="1137"/>
                </a:lnTo>
                <a:lnTo>
                  <a:pt x="1149" y="1134"/>
                </a:lnTo>
                <a:lnTo>
                  <a:pt x="1162" y="1124"/>
                </a:lnTo>
                <a:lnTo>
                  <a:pt x="1185" y="1104"/>
                </a:lnTo>
                <a:lnTo>
                  <a:pt x="1185" y="1104"/>
                </a:lnTo>
                <a:lnTo>
                  <a:pt x="1200" y="1096"/>
                </a:lnTo>
                <a:lnTo>
                  <a:pt x="1215" y="1087"/>
                </a:lnTo>
                <a:lnTo>
                  <a:pt x="1243" y="1069"/>
                </a:lnTo>
                <a:lnTo>
                  <a:pt x="1271" y="1048"/>
                </a:lnTo>
                <a:lnTo>
                  <a:pt x="1285" y="1040"/>
                </a:lnTo>
                <a:lnTo>
                  <a:pt x="1300" y="1031"/>
                </a:lnTo>
                <a:lnTo>
                  <a:pt x="1300" y="1031"/>
                </a:lnTo>
                <a:lnTo>
                  <a:pt x="1329" y="1015"/>
                </a:lnTo>
                <a:lnTo>
                  <a:pt x="1359" y="999"/>
                </a:lnTo>
                <a:lnTo>
                  <a:pt x="1375" y="991"/>
                </a:lnTo>
                <a:lnTo>
                  <a:pt x="1391" y="984"/>
                </a:lnTo>
                <a:lnTo>
                  <a:pt x="1407" y="978"/>
                </a:lnTo>
                <a:lnTo>
                  <a:pt x="1424" y="972"/>
                </a:lnTo>
                <a:lnTo>
                  <a:pt x="1424" y="972"/>
                </a:lnTo>
                <a:lnTo>
                  <a:pt x="1426" y="969"/>
                </a:lnTo>
                <a:lnTo>
                  <a:pt x="1429" y="968"/>
                </a:lnTo>
                <a:lnTo>
                  <a:pt x="1433" y="966"/>
                </a:lnTo>
                <a:lnTo>
                  <a:pt x="1435" y="964"/>
                </a:lnTo>
                <a:lnTo>
                  <a:pt x="1435" y="964"/>
                </a:lnTo>
                <a:lnTo>
                  <a:pt x="1485" y="948"/>
                </a:lnTo>
                <a:lnTo>
                  <a:pt x="1513" y="939"/>
                </a:lnTo>
                <a:lnTo>
                  <a:pt x="1542" y="933"/>
                </a:lnTo>
                <a:lnTo>
                  <a:pt x="1572" y="927"/>
                </a:lnTo>
                <a:lnTo>
                  <a:pt x="1587" y="925"/>
                </a:lnTo>
                <a:lnTo>
                  <a:pt x="1602" y="924"/>
                </a:lnTo>
                <a:lnTo>
                  <a:pt x="1617" y="924"/>
                </a:lnTo>
                <a:lnTo>
                  <a:pt x="1632" y="925"/>
                </a:lnTo>
                <a:lnTo>
                  <a:pt x="1647" y="927"/>
                </a:lnTo>
                <a:lnTo>
                  <a:pt x="1661" y="929"/>
                </a:lnTo>
                <a:lnTo>
                  <a:pt x="1661" y="929"/>
                </a:lnTo>
                <a:lnTo>
                  <a:pt x="1661" y="926"/>
                </a:lnTo>
                <a:lnTo>
                  <a:pt x="1661" y="923"/>
                </a:lnTo>
                <a:lnTo>
                  <a:pt x="1659" y="919"/>
                </a:lnTo>
                <a:lnTo>
                  <a:pt x="1656" y="914"/>
                </a:lnTo>
                <a:lnTo>
                  <a:pt x="1655" y="910"/>
                </a:lnTo>
                <a:lnTo>
                  <a:pt x="1655" y="910"/>
                </a:lnTo>
                <a:lnTo>
                  <a:pt x="1626" y="908"/>
                </a:lnTo>
                <a:lnTo>
                  <a:pt x="1626" y="908"/>
                </a:lnTo>
                <a:lnTo>
                  <a:pt x="1617" y="904"/>
                </a:lnTo>
                <a:lnTo>
                  <a:pt x="1607" y="900"/>
                </a:lnTo>
                <a:lnTo>
                  <a:pt x="1596" y="899"/>
                </a:lnTo>
                <a:lnTo>
                  <a:pt x="1585" y="898"/>
                </a:lnTo>
                <a:lnTo>
                  <a:pt x="1573" y="899"/>
                </a:lnTo>
                <a:lnTo>
                  <a:pt x="1561" y="899"/>
                </a:lnTo>
                <a:lnTo>
                  <a:pt x="1538" y="903"/>
                </a:lnTo>
                <a:lnTo>
                  <a:pt x="1538" y="903"/>
                </a:lnTo>
                <a:lnTo>
                  <a:pt x="1505" y="909"/>
                </a:lnTo>
                <a:lnTo>
                  <a:pt x="1489" y="913"/>
                </a:lnTo>
                <a:lnTo>
                  <a:pt x="1473" y="918"/>
                </a:lnTo>
                <a:lnTo>
                  <a:pt x="1458" y="923"/>
                </a:lnTo>
                <a:lnTo>
                  <a:pt x="1443" y="928"/>
                </a:lnTo>
                <a:lnTo>
                  <a:pt x="1429" y="935"/>
                </a:lnTo>
                <a:lnTo>
                  <a:pt x="1417" y="942"/>
                </a:lnTo>
                <a:lnTo>
                  <a:pt x="1417" y="942"/>
                </a:lnTo>
                <a:lnTo>
                  <a:pt x="1407" y="950"/>
                </a:lnTo>
                <a:lnTo>
                  <a:pt x="1397" y="957"/>
                </a:lnTo>
                <a:lnTo>
                  <a:pt x="1392" y="960"/>
                </a:lnTo>
                <a:lnTo>
                  <a:pt x="1388" y="963"/>
                </a:lnTo>
                <a:lnTo>
                  <a:pt x="1382" y="965"/>
                </a:lnTo>
                <a:lnTo>
                  <a:pt x="1376" y="965"/>
                </a:lnTo>
                <a:lnTo>
                  <a:pt x="1376" y="965"/>
                </a:lnTo>
                <a:lnTo>
                  <a:pt x="1380" y="960"/>
                </a:lnTo>
                <a:lnTo>
                  <a:pt x="1387" y="957"/>
                </a:lnTo>
                <a:lnTo>
                  <a:pt x="1399" y="951"/>
                </a:lnTo>
                <a:lnTo>
                  <a:pt x="1399" y="951"/>
                </a:lnTo>
                <a:lnTo>
                  <a:pt x="1408" y="942"/>
                </a:lnTo>
                <a:lnTo>
                  <a:pt x="1418" y="934"/>
                </a:lnTo>
                <a:lnTo>
                  <a:pt x="1428" y="927"/>
                </a:lnTo>
                <a:lnTo>
                  <a:pt x="1439" y="921"/>
                </a:lnTo>
                <a:lnTo>
                  <a:pt x="1452" y="915"/>
                </a:lnTo>
                <a:lnTo>
                  <a:pt x="1465" y="910"/>
                </a:lnTo>
                <a:lnTo>
                  <a:pt x="1478" y="906"/>
                </a:lnTo>
                <a:lnTo>
                  <a:pt x="1491" y="902"/>
                </a:lnTo>
                <a:lnTo>
                  <a:pt x="1520" y="895"/>
                </a:lnTo>
                <a:lnTo>
                  <a:pt x="1551" y="891"/>
                </a:lnTo>
                <a:lnTo>
                  <a:pt x="1582" y="888"/>
                </a:lnTo>
                <a:lnTo>
                  <a:pt x="1612" y="885"/>
                </a:lnTo>
                <a:lnTo>
                  <a:pt x="1612" y="885"/>
                </a:lnTo>
                <a:lnTo>
                  <a:pt x="1612" y="880"/>
                </a:lnTo>
                <a:lnTo>
                  <a:pt x="1612" y="876"/>
                </a:lnTo>
                <a:lnTo>
                  <a:pt x="1611" y="872"/>
                </a:lnTo>
                <a:lnTo>
                  <a:pt x="1609" y="869"/>
                </a:lnTo>
                <a:lnTo>
                  <a:pt x="1609" y="869"/>
                </a:lnTo>
                <a:lnTo>
                  <a:pt x="1585" y="869"/>
                </a:lnTo>
                <a:lnTo>
                  <a:pt x="1560" y="873"/>
                </a:lnTo>
                <a:lnTo>
                  <a:pt x="1535" y="877"/>
                </a:lnTo>
                <a:lnTo>
                  <a:pt x="1511" y="882"/>
                </a:lnTo>
                <a:lnTo>
                  <a:pt x="1486" y="889"/>
                </a:lnTo>
                <a:lnTo>
                  <a:pt x="1464" y="896"/>
                </a:lnTo>
                <a:lnTo>
                  <a:pt x="1422" y="910"/>
                </a:lnTo>
                <a:lnTo>
                  <a:pt x="1422" y="910"/>
                </a:lnTo>
                <a:lnTo>
                  <a:pt x="1436" y="900"/>
                </a:lnTo>
                <a:lnTo>
                  <a:pt x="1451" y="892"/>
                </a:lnTo>
                <a:lnTo>
                  <a:pt x="1467" y="885"/>
                </a:lnTo>
                <a:lnTo>
                  <a:pt x="1484" y="879"/>
                </a:lnTo>
                <a:lnTo>
                  <a:pt x="1502" y="874"/>
                </a:lnTo>
                <a:lnTo>
                  <a:pt x="1519" y="868"/>
                </a:lnTo>
                <a:lnTo>
                  <a:pt x="1554" y="860"/>
                </a:lnTo>
                <a:lnTo>
                  <a:pt x="1554" y="860"/>
                </a:lnTo>
                <a:lnTo>
                  <a:pt x="1511" y="860"/>
                </a:lnTo>
                <a:lnTo>
                  <a:pt x="1490" y="860"/>
                </a:lnTo>
                <a:lnTo>
                  <a:pt x="1470" y="862"/>
                </a:lnTo>
                <a:lnTo>
                  <a:pt x="1470" y="862"/>
                </a:lnTo>
                <a:close/>
                <a:moveTo>
                  <a:pt x="437" y="1121"/>
                </a:moveTo>
                <a:lnTo>
                  <a:pt x="437" y="1121"/>
                </a:lnTo>
                <a:lnTo>
                  <a:pt x="430" y="1120"/>
                </a:lnTo>
                <a:lnTo>
                  <a:pt x="423" y="1118"/>
                </a:lnTo>
                <a:lnTo>
                  <a:pt x="423" y="1118"/>
                </a:lnTo>
                <a:lnTo>
                  <a:pt x="336" y="1093"/>
                </a:lnTo>
                <a:lnTo>
                  <a:pt x="294" y="1081"/>
                </a:lnTo>
                <a:lnTo>
                  <a:pt x="254" y="1072"/>
                </a:lnTo>
                <a:lnTo>
                  <a:pt x="254" y="1072"/>
                </a:lnTo>
                <a:lnTo>
                  <a:pt x="209" y="1062"/>
                </a:lnTo>
                <a:lnTo>
                  <a:pt x="163" y="1054"/>
                </a:lnTo>
                <a:lnTo>
                  <a:pt x="76" y="1038"/>
                </a:lnTo>
                <a:lnTo>
                  <a:pt x="76" y="1038"/>
                </a:lnTo>
                <a:lnTo>
                  <a:pt x="71" y="1041"/>
                </a:lnTo>
                <a:lnTo>
                  <a:pt x="65" y="1041"/>
                </a:lnTo>
                <a:lnTo>
                  <a:pt x="61" y="1041"/>
                </a:lnTo>
                <a:lnTo>
                  <a:pt x="55" y="1042"/>
                </a:lnTo>
                <a:lnTo>
                  <a:pt x="55" y="1042"/>
                </a:lnTo>
                <a:lnTo>
                  <a:pt x="49" y="1051"/>
                </a:lnTo>
                <a:lnTo>
                  <a:pt x="42" y="1061"/>
                </a:lnTo>
                <a:lnTo>
                  <a:pt x="35" y="1070"/>
                </a:lnTo>
                <a:lnTo>
                  <a:pt x="30" y="1080"/>
                </a:lnTo>
                <a:lnTo>
                  <a:pt x="30" y="1080"/>
                </a:lnTo>
                <a:lnTo>
                  <a:pt x="51" y="1081"/>
                </a:lnTo>
                <a:lnTo>
                  <a:pt x="70" y="1084"/>
                </a:lnTo>
                <a:lnTo>
                  <a:pt x="107" y="1088"/>
                </a:lnTo>
                <a:lnTo>
                  <a:pt x="107" y="1088"/>
                </a:lnTo>
                <a:lnTo>
                  <a:pt x="179" y="1099"/>
                </a:lnTo>
                <a:lnTo>
                  <a:pt x="251" y="1110"/>
                </a:lnTo>
                <a:lnTo>
                  <a:pt x="321" y="1122"/>
                </a:lnTo>
                <a:lnTo>
                  <a:pt x="391" y="1132"/>
                </a:lnTo>
                <a:lnTo>
                  <a:pt x="391" y="1132"/>
                </a:lnTo>
                <a:lnTo>
                  <a:pt x="454" y="1139"/>
                </a:lnTo>
                <a:lnTo>
                  <a:pt x="487" y="1144"/>
                </a:lnTo>
                <a:lnTo>
                  <a:pt x="523" y="1148"/>
                </a:lnTo>
                <a:lnTo>
                  <a:pt x="523" y="1148"/>
                </a:lnTo>
                <a:lnTo>
                  <a:pt x="530" y="1151"/>
                </a:lnTo>
                <a:lnTo>
                  <a:pt x="534" y="1151"/>
                </a:lnTo>
                <a:lnTo>
                  <a:pt x="535" y="1150"/>
                </a:lnTo>
                <a:lnTo>
                  <a:pt x="536" y="1148"/>
                </a:lnTo>
                <a:lnTo>
                  <a:pt x="536" y="1148"/>
                </a:lnTo>
                <a:lnTo>
                  <a:pt x="487" y="1136"/>
                </a:lnTo>
                <a:lnTo>
                  <a:pt x="461" y="1130"/>
                </a:lnTo>
                <a:lnTo>
                  <a:pt x="437" y="1121"/>
                </a:lnTo>
                <a:lnTo>
                  <a:pt x="437" y="1121"/>
                </a:lnTo>
                <a:close/>
                <a:moveTo>
                  <a:pt x="657" y="1209"/>
                </a:moveTo>
                <a:lnTo>
                  <a:pt x="657" y="1209"/>
                </a:lnTo>
                <a:lnTo>
                  <a:pt x="624" y="1195"/>
                </a:lnTo>
                <a:lnTo>
                  <a:pt x="607" y="1188"/>
                </a:lnTo>
                <a:lnTo>
                  <a:pt x="589" y="1182"/>
                </a:lnTo>
                <a:lnTo>
                  <a:pt x="589" y="1182"/>
                </a:lnTo>
                <a:lnTo>
                  <a:pt x="572" y="1176"/>
                </a:lnTo>
                <a:lnTo>
                  <a:pt x="555" y="1169"/>
                </a:lnTo>
                <a:lnTo>
                  <a:pt x="555" y="1169"/>
                </a:lnTo>
                <a:lnTo>
                  <a:pt x="546" y="1167"/>
                </a:lnTo>
                <a:lnTo>
                  <a:pt x="536" y="1166"/>
                </a:lnTo>
                <a:lnTo>
                  <a:pt x="515" y="1164"/>
                </a:lnTo>
                <a:lnTo>
                  <a:pt x="494" y="1162"/>
                </a:lnTo>
                <a:lnTo>
                  <a:pt x="473" y="1159"/>
                </a:lnTo>
                <a:lnTo>
                  <a:pt x="473" y="1159"/>
                </a:lnTo>
                <a:lnTo>
                  <a:pt x="442" y="1154"/>
                </a:lnTo>
                <a:lnTo>
                  <a:pt x="411" y="1150"/>
                </a:lnTo>
                <a:lnTo>
                  <a:pt x="347" y="1142"/>
                </a:lnTo>
                <a:lnTo>
                  <a:pt x="347" y="1142"/>
                </a:lnTo>
                <a:lnTo>
                  <a:pt x="307" y="1138"/>
                </a:lnTo>
                <a:lnTo>
                  <a:pt x="269" y="1132"/>
                </a:lnTo>
                <a:lnTo>
                  <a:pt x="194" y="1118"/>
                </a:lnTo>
                <a:lnTo>
                  <a:pt x="156" y="1111"/>
                </a:lnTo>
                <a:lnTo>
                  <a:pt x="119" y="1105"/>
                </a:lnTo>
                <a:lnTo>
                  <a:pt x="82" y="1100"/>
                </a:lnTo>
                <a:lnTo>
                  <a:pt x="46" y="1096"/>
                </a:lnTo>
                <a:lnTo>
                  <a:pt x="46" y="1096"/>
                </a:lnTo>
                <a:lnTo>
                  <a:pt x="42" y="1101"/>
                </a:lnTo>
                <a:lnTo>
                  <a:pt x="37" y="1105"/>
                </a:lnTo>
                <a:lnTo>
                  <a:pt x="30" y="1115"/>
                </a:lnTo>
                <a:lnTo>
                  <a:pt x="25" y="1126"/>
                </a:lnTo>
                <a:lnTo>
                  <a:pt x="21" y="1136"/>
                </a:lnTo>
                <a:lnTo>
                  <a:pt x="21" y="1136"/>
                </a:lnTo>
                <a:lnTo>
                  <a:pt x="57" y="1138"/>
                </a:lnTo>
                <a:lnTo>
                  <a:pt x="93" y="1142"/>
                </a:lnTo>
                <a:lnTo>
                  <a:pt x="131" y="1147"/>
                </a:lnTo>
                <a:lnTo>
                  <a:pt x="169" y="1152"/>
                </a:lnTo>
                <a:lnTo>
                  <a:pt x="169" y="1152"/>
                </a:lnTo>
                <a:lnTo>
                  <a:pt x="215" y="1155"/>
                </a:lnTo>
                <a:lnTo>
                  <a:pt x="264" y="1157"/>
                </a:lnTo>
                <a:lnTo>
                  <a:pt x="313" y="1160"/>
                </a:lnTo>
                <a:lnTo>
                  <a:pt x="335" y="1162"/>
                </a:lnTo>
                <a:lnTo>
                  <a:pt x="355" y="1164"/>
                </a:lnTo>
                <a:lnTo>
                  <a:pt x="355" y="1164"/>
                </a:lnTo>
                <a:lnTo>
                  <a:pt x="393" y="1168"/>
                </a:lnTo>
                <a:lnTo>
                  <a:pt x="410" y="1170"/>
                </a:lnTo>
                <a:lnTo>
                  <a:pt x="427" y="1174"/>
                </a:lnTo>
                <a:lnTo>
                  <a:pt x="427" y="1174"/>
                </a:lnTo>
                <a:lnTo>
                  <a:pt x="430" y="1175"/>
                </a:lnTo>
                <a:lnTo>
                  <a:pt x="435" y="1177"/>
                </a:lnTo>
                <a:lnTo>
                  <a:pt x="439" y="1179"/>
                </a:lnTo>
                <a:lnTo>
                  <a:pt x="442" y="1180"/>
                </a:lnTo>
                <a:lnTo>
                  <a:pt x="442" y="1180"/>
                </a:lnTo>
                <a:lnTo>
                  <a:pt x="455" y="1183"/>
                </a:lnTo>
                <a:lnTo>
                  <a:pt x="467" y="1184"/>
                </a:lnTo>
                <a:lnTo>
                  <a:pt x="491" y="1186"/>
                </a:lnTo>
                <a:lnTo>
                  <a:pt x="516" y="1188"/>
                </a:lnTo>
                <a:lnTo>
                  <a:pt x="529" y="1191"/>
                </a:lnTo>
                <a:lnTo>
                  <a:pt x="541" y="1193"/>
                </a:lnTo>
                <a:lnTo>
                  <a:pt x="541" y="1193"/>
                </a:lnTo>
                <a:lnTo>
                  <a:pt x="616" y="1212"/>
                </a:lnTo>
                <a:lnTo>
                  <a:pt x="684" y="1231"/>
                </a:lnTo>
                <a:lnTo>
                  <a:pt x="684" y="1231"/>
                </a:lnTo>
                <a:lnTo>
                  <a:pt x="710" y="1240"/>
                </a:lnTo>
                <a:lnTo>
                  <a:pt x="723" y="1243"/>
                </a:lnTo>
                <a:lnTo>
                  <a:pt x="729" y="1243"/>
                </a:lnTo>
                <a:lnTo>
                  <a:pt x="736" y="1242"/>
                </a:lnTo>
                <a:lnTo>
                  <a:pt x="736" y="1242"/>
                </a:lnTo>
                <a:lnTo>
                  <a:pt x="725" y="1240"/>
                </a:lnTo>
                <a:lnTo>
                  <a:pt x="714" y="1236"/>
                </a:lnTo>
                <a:lnTo>
                  <a:pt x="695" y="1226"/>
                </a:lnTo>
                <a:lnTo>
                  <a:pt x="676" y="1216"/>
                </a:lnTo>
                <a:lnTo>
                  <a:pt x="667" y="1212"/>
                </a:lnTo>
                <a:lnTo>
                  <a:pt x="657" y="1209"/>
                </a:lnTo>
                <a:lnTo>
                  <a:pt x="657" y="1209"/>
                </a:lnTo>
                <a:close/>
                <a:moveTo>
                  <a:pt x="587" y="1164"/>
                </a:moveTo>
                <a:lnTo>
                  <a:pt x="587" y="1164"/>
                </a:lnTo>
                <a:lnTo>
                  <a:pt x="564" y="1155"/>
                </a:lnTo>
                <a:lnTo>
                  <a:pt x="541" y="1148"/>
                </a:lnTo>
                <a:lnTo>
                  <a:pt x="541" y="1148"/>
                </a:lnTo>
                <a:lnTo>
                  <a:pt x="545" y="1151"/>
                </a:lnTo>
                <a:lnTo>
                  <a:pt x="550" y="1154"/>
                </a:lnTo>
                <a:lnTo>
                  <a:pt x="563" y="1159"/>
                </a:lnTo>
                <a:lnTo>
                  <a:pt x="576" y="1162"/>
                </a:lnTo>
                <a:lnTo>
                  <a:pt x="587" y="1164"/>
                </a:lnTo>
                <a:lnTo>
                  <a:pt x="587" y="1164"/>
                </a:lnTo>
                <a:close/>
                <a:moveTo>
                  <a:pt x="474" y="1198"/>
                </a:moveTo>
                <a:lnTo>
                  <a:pt x="474" y="1198"/>
                </a:lnTo>
                <a:lnTo>
                  <a:pt x="439" y="1193"/>
                </a:lnTo>
                <a:lnTo>
                  <a:pt x="421" y="1190"/>
                </a:lnTo>
                <a:lnTo>
                  <a:pt x="402" y="1187"/>
                </a:lnTo>
                <a:lnTo>
                  <a:pt x="402" y="1187"/>
                </a:lnTo>
                <a:lnTo>
                  <a:pt x="370" y="1183"/>
                </a:lnTo>
                <a:lnTo>
                  <a:pt x="340" y="1178"/>
                </a:lnTo>
                <a:lnTo>
                  <a:pt x="309" y="1172"/>
                </a:lnTo>
                <a:lnTo>
                  <a:pt x="296" y="1170"/>
                </a:lnTo>
                <a:lnTo>
                  <a:pt x="281" y="1169"/>
                </a:lnTo>
                <a:lnTo>
                  <a:pt x="281" y="1169"/>
                </a:lnTo>
                <a:lnTo>
                  <a:pt x="199" y="1167"/>
                </a:lnTo>
                <a:lnTo>
                  <a:pt x="161" y="1166"/>
                </a:lnTo>
                <a:lnTo>
                  <a:pt x="142" y="1165"/>
                </a:lnTo>
                <a:lnTo>
                  <a:pt x="124" y="1163"/>
                </a:lnTo>
                <a:lnTo>
                  <a:pt x="124" y="1163"/>
                </a:lnTo>
                <a:lnTo>
                  <a:pt x="91" y="1159"/>
                </a:lnTo>
                <a:lnTo>
                  <a:pt x="91" y="1159"/>
                </a:lnTo>
                <a:lnTo>
                  <a:pt x="81" y="1157"/>
                </a:lnTo>
                <a:lnTo>
                  <a:pt x="71" y="1155"/>
                </a:lnTo>
                <a:lnTo>
                  <a:pt x="61" y="1153"/>
                </a:lnTo>
                <a:lnTo>
                  <a:pt x="57" y="1153"/>
                </a:lnTo>
                <a:lnTo>
                  <a:pt x="54" y="1153"/>
                </a:lnTo>
                <a:lnTo>
                  <a:pt x="54" y="1153"/>
                </a:lnTo>
                <a:lnTo>
                  <a:pt x="48" y="1156"/>
                </a:lnTo>
                <a:lnTo>
                  <a:pt x="43" y="1161"/>
                </a:lnTo>
                <a:lnTo>
                  <a:pt x="40" y="1167"/>
                </a:lnTo>
                <a:lnTo>
                  <a:pt x="36" y="1174"/>
                </a:lnTo>
                <a:lnTo>
                  <a:pt x="31" y="1188"/>
                </a:lnTo>
                <a:lnTo>
                  <a:pt x="29" y="1201"/>
                </a:lnTo>
                <a:lnTo>
                  <a:pt x="29" y="1201"/>
                </a:lnTo>
                <a:lnTo>
                  <a:pt x="39" y="1199"/>
                </a:lnTo>
                <a:lnTo>
                  <a:pt x="50" y="1198"/>
                </a:lnTo>
                <a:lnTo>
                  <a:pt x="73" y="1197"/>
                </a:lnTo>
                <a:lnTo>
                  <a:pt x="82" y="1196"/>
                </a:lnTo>
                <a:lnTo>
                  <a:pt x="92" y="1195"/>
                </a:lnTo>
                <a:lnTo>
                  <a:pt x="100" y="1192"/>
                </a:lnTo>
                <a:lnTo>
                  <a:pt x="103" y="1190"/>
                </a:lnTo>
                <a:lnTo>
                  <a:pt x="105" y="1187"/>
                </a:lnTo>
                <a:lnTo>
                  <a:pt x="105" y="1187"/>
                </a:lnTo>
                <a:lnTo>
                  <a:pt x="110" y="1192"/>
                </a:lnTo>
                <a:lnTo>
                  <a:pt x="118" y="1194"/>
                </a:lnTo>
                <a:lnTo>
                  <a:pt x="126" y="1195"/>
                </a:lnTo>
                <a:lnTo>
                  <a:pt x="135" y="1194"/>
                </a:lnTo>
                <a:lnTo>
                  <a:pt x="153" y="1192"/>
                </a:lnTo>
                <a:lnTo>
                  <a:pt x="162" y="1192"/>
                </a:lnTo>
                <a:lnTo>
                  <a:pt x="170" y="1191"/>
                </a:lnTo>
                <a:lnTo>
                  <a:pt x="170" y="1191"/>
                </a:lnTo>
                <a:lnTo>
                  <a:pt x="178" y="1192"/>
                </a:lnTo>
                <a:lnTo>
                  <a:pt x="185" y="1194"/>
                </a:lnTo>
                <a:lnTo>
                  <a:pt x="193" y="1195"/>
                </a:lnTo>
                <a:lnTo>
                  <a:pt x="201" y="1196"/>
                </a:lnTo>
                <a:lnTo>
                  <a:pt x="201" y="1196"/>
                </a:lnTo>
                <a:lnTo>
                  <a:pt x="275" y="1199"/>
                </a:lnTo>
                <a:lnTo>
                  <a:pt x="352" y="1200"/>
                </a:lnTo>
                <a:lnTo>
                  <a:pt x="352" y="1200"/>
                </a:lnTo>
                <a:lnTo>
                  <a:pt x="372" y="1200"/>
                </a:lnTo>
                <a:lnTo>
                  <a:pt x="392" y="1201"/>
                </a:lnTo>
                <a:lnTo>
                  <a:pt x="430" y="1205"/>
                </a:lnTo>
                <a:lnTo>
                  <a:pt x="469" y="1211"/>
                </a:lnTo>
                <a:lnTo>
                  <a:pt x="506" y="1217"/>
                </a:lnTo>
                <a:lnTo>
                  <a:pt x="580" y="1230"/>
                </a:lnTo>
                <a:lnTo>
                  <a:pt x="616" y="1236"/>
                </a:lnTo>
                <a:lnTo>
                  <a:pt x="651" y="1239"/>
                </a:lnTo>
                <a:lnTo>
                  <a:pt x="651" y="1239"/>
                </a:lnTo>
                <a:lnTo>
                  <a:pt x="610" y="1226"/>
                </a:lnTo>
                <a:lnTo>
                  <a:pt x="567" y="1214"/>
                </a:lnTo>
                <a:lnTo>
                  <a:pt x="521" y="1205"/>
                </a:lnTo>
                <a:lnTo>
                  <a:pt x="498" y="1201"/>
                </a:lnTo>
                <a:lnTo>
                  <a:pt x="474" y="1198"/>
                </a:lnTo>
                <a:lnTo>
                  <a:pt x="474" y="1198"/>
                </a:lnTo>
                <a:close/>
                <a:moveTo>
                  <a:pt x="770" y="1237"/>
                </a:moveTo>
                <a:lnTo>
                  <a:pt x="770" y="1237"/>
                </a:lnTo>
                <a:lnTo>
                  <a:pt x="798" y="1250"/>
                </a:lnTo>
                <a:lnTo>
                  <a:pt x="827" y="1262"/>
                </a:lnTo>
                <a:lnTo>
                  <a:pt x="854" y="1275"/>
                </a:lnTo>
                <a:lnTo>
                  <a:pt x="882" y="1285"/>
                </a:lnTo>
                <a:lnTo>
                  <a:pt x="882" y="1285"/>
                </a:lnTo>
                <a:lnTo>
                  <a:pt x="853" y="1269"/>
                </a:lnTo>
                <a:lnTo>
                  <a:pt x="824" y="1255"/>
                </a:lnTo>
                <a:lnTo>
                  <a:pt x="794" y="1241"/>
                </a:lnTo>
                <a:lnTo>
                  <a:pt x="764" y="1228"/>
                </a:lnTo>
                <a:lnTo>
                  <a:pt x="733" y="1216"/>
                </a:lnTo>
                <a:lnTo>
                  <a:pt x="702" y="1205"/>
                </a:lnTo>
                <a:lnTo>
                  <a:pt x="636" y="1182"/>
                </a:lnTo>
                <a:lnTo>
                  <a:pt x="636" y="1182"/>
                </a:lnTo>
                <a:lnTo>
                  <a:pt x="669" y="1197"/>
                </a:lnTo>
                <a:lnTo>
                  <a:pt x="702" y="1212"/>
                </a:lnTo>
                <a:lnTo>
                  <a:pt x="720" y="1220"/>
                </a:lnTo>
                <a:lnTo>
                  <a:pt x="736" y="1227"/>
                </a:lnTo>
                <a:lnTo>
                  <a:pt x="753" y="1232"/>
                </a:lnTo>
                <a:lnTo>
                  <a:pt x="770" y="1237"/>
                </a:lnTo>
                <a:lnTo>
                  <a:pt x="770" y="1237"/>
                </a:lnTo>
                <a:close/>
                <a:moveTo>
                  <a:pt x="552" y="1239"/>
                </a:moveTo>
                <a:lnTo>
                  <a:pt x="552" y="1239"/>
                </a:lnTo>
                <a:lnTo>
                  <a:pt x="516" y="1233"/>
                </a:lnTo>
                <a:lnTo>
                  <a:pt x="480" y="1226"/>
                </a:lnTo>
                <a:lnTo>
                  <a:pt x="480" y="1226"/>
                </a:lnTo>
                <a:lnTo>
                  <a:pt x="441" y="1221"/>
                </a:lnTo>
                <a:lnTo>
                  <a:pt x="399" y="1216"/>
                </a:lnTo>
                <a:lnTo>
                  <a:pt x="358" y="1213"/>
                </a:lnTo>
                <a:lnTo>
                  <a:pt x="314" y="1211"/>
                </a:lnTo>
                <a:lnTo>
                  <a:pt x="230" y="1209"/>
                </a:lnTo>
                <a:lnTo>
                  <a:pt x="156" y="1207"/>
                </a:lnTo>
                <a:lnTo>
                  <a:pt x="156" y="1207"/>
                </a:lnTo>
                <a:lnTo>
                  <a:pt x="151" y="1211"/>
                </a:lnTo>
                <a:lnTo>
                  <a:pt x="146" y="1216"/>
                </a:lnTo>
                <a:lnTo>
                  <a:pt x="142" y="1222"/>
                </a:lnTo>
                <a:lnTo>
                  <a:pt x="138" y="1228"/>
                </a:lnTo>
                <a:lnTo>
                  <a:pt x="132" y="1241"/>
                </a:lnTo>
                <a:lnTo>
                  <a:pt x="127" y="1256"/>
                </a:lnTo>
                <a:lnTo>
                  <a:pt x="118" y="1286"/>
                </a:lnTo>
                <a:lnTo>
                  <a:pt x="112" y="1300"/>
                </a:lnTo>
                <a:lnTo>
                  <a:pt x="109" y="1307"/>
                </a:lnTo>
                <a:lnTo>
                  <a:pt x="105" y="1314"/>
                </a:lnTo>
                <a:lnTo>
                  <a:pt x="105" y="1314"/>
                </a:lnTo>
                <a:lnTo>
                  <a:pt x="132" y="1305"/>
                </a:lnTo>
                <a:lnTo>
                  <a:pt x="160" y="1296"/>
                </a:lnTo>
                <a:lnTo>
                  <a:pt x="190" y="1288"/>
                </a:lnTo>
                <a:lnTo>
                  <a:pt x="219" y="1281"/>
                </a:lnTo>
                <a:lnTo>
                  <a:pt x="252" y="1274"/>
                </a:lnTo>
                <a:lnTo>
                  <a:pt x="284" y="1268"/>
                </a:lnTo>
                <a:lnTo>
                  <a:pt x="317" y="1263"/>
                </a:lnTo>
                <a:lnTo>
                  <a:pt x="350" y="1260"/>
                </a:lnTo>
                <a:lnTo>
                  <a:pt x="350" y="1260"/>
                </a:lnTo>
                <a:lnTo>
                  <a:pt x="379" y="1258"/>
                </a:lnTo>
                <a:lnTo>
                  <a:pt x="407" y="1257"/>
                </a:lnTo>
                <a:lnTo>
                  <a:pt x="464" y="1257"/>
                </a:lnTo>
                <a:lnTo>
                  <a:pt x="520" y="1258"/>
                </a:lnTo>
                <a:lnTo>
                  <a:pt x="575" y="1261"/>
                </a:lnTo>
                <a:lnTo>
                  <a:pt x="630" y="1267"/>
                </a:lnTo>
                <a:lnTo>
                  <a:pt x="682" y="1272"/>
                </a:lnTo>
                <a:lnTo>
                  <a:pt x="781" y="1284"/>
                </a:lnTo>
                <a:lnTo>
                  <a:pt x="781" y="1284"/>
                </a:lnTo>
                <a:lnTo>
                  <a:pt x="752" y="1275"/>
                </a:lnTo>
                <a:lnTo>
                  <a:pt x="723" y="1269"/>
                </a:lnTo>
                <a:lnTo>
                  <a:pt x="666" y="1257"/>
                </a:lnTo>
                <a:lnTo>
                  <a:pt x="609" y="1247"/>
                </a:lnTo>
                <a:lnTo>
                  <a:pt x="552" y="1239"/>
                </a:lnTo>
                <a:lnTo>
                  <a:pt x="552" y="1239"/>
                </a:lnTo>
                <a:close/>
                <a:moveTo>
                  <a:pt x="116" y="1207"/>
                </a:moveTo>
                <a:lnTo>
                  <a:pt x="116" y="1207"/>
                </a:lnTo>
                <a:lnTo>
                  <a:pt x="110" y="1211"/>
                </a:lnTo>
                <a:lnTo>
                  <a:pt x="105" y="1216"/>
                </a:lnTo>
                <a:lnTo>
                  <a:pt x="96" y="1227"/>
                </a:lnTo>
                <a:lnTo>
                  <a:pt x="89" y="1239"/>
                </a:lnTo>
                <a:lnTo>
                  <a:pt x="80" y="1253"/>
                </a:lnTo>
                <a:lnTo>
                  <a:pt x="80" y="1253"/>
                </a:lnTo>
                <a:lnTo>
                  <a:pt x="70" y="1271"/>
                </a:lnTo>
                <a:lnTo>
                  <a:pt x="59" y="1289"/>
                </a:lnTo>
                <a:lnTo>
                  <a:pt x="59" y="1289"/>
                </a:lnTo>
                <a:lnTo>
                  <a:pt x="44" y="1316"/>
                </a:lnTo>
                <a:lnTo>
                  <a:pt x="37" y="1329"/>
                </a:lnTo>
                <a:lnTo>
                  <a:pt x="32" y="1342"/>
                </a:lnTo>
                <a:lnTo>
                  <a:pt x="27" y="1354"/>
                </a:lnTo>
                <a:lnTo>
                  <a:pt x="24" y="1368"/>
                </a:lnTo>
                <a:lnTo>
                  <a:pt x="21" y="1382"/>
                </a:lnTo>
                <a:lnTo>
                  <a:pt x="21" y="1397"/>
                </a:lnTo>
                <a:lnTo>
                  <a:pt x="21" y="1397"/>
                </a:lnTo>
                <a:lnTo>
                  <a:pt x="35" y="1403"/>
                </a:lnTo>
                <a:lnTo>
                  <a:pt x="49" y="1406"/>
                </a:lnTo>
                <a:lnTo>
                  <a:pt x="64" y="1409"/>
                </a:lnTo>
                <a:lnTo>
                  <a:pt x="79" y="1411"/>
                </a:lnTo>
                <a:lnTo>
                  <a:pt x="94" y="1412"/>
                </a:lnTo>
                <a:lnTo>
                  <a:pt x="109" y="1412"/>
                </a:lnTo>
                <a:lnTo>
                  <a:pt x="140" y="1412"/>
                </a:lnTo>
                <a:lnTo>
                  <a:pt x="171" y="1410"/>
                </a:lnTo>
                <a:lnTo>
                  <a:pt x="201" y="1407"/>
                </a:lnTo>
                <a:lnTo>
                  <a:pt x="230" y="1405"/>
                </a:lnTo>
                <a:lnTo>
                  <a:pt x="258" y="1404"/>
                </a:lnTo>
                <a:lnTo>
                  <a:pt x="258" y="1404"/>
                </a:lnTo>
                <a:lnTo>
                  <a:pt x="289" y="1404"/>
                </a:lnTo>
                <a:lnTo>
                  <a:pt x="321" y="1402"/>
                </a:lnTo>
                <a:lnTo>
                  <a:pt x="352" y="1399"/>
                </a:lnTo>
                <a:lnTo>
                  <a:pt x="384" y="1396"/>
                </a:lnTo>
                <a:lnTo>
                  <a:pt x="448" y="1389"/>
                </a:lnTo>
                <a:lnTo>
                  <a:pt x="511" y="1383"/>
                </a:lnTo>
                <a:lnTo>
                  <a:pt x="511" y="1383"/>
                </a:lnTo>
                <a:lnTo>
                  <a:pt x="577" y="1377"/>
                </a:lnTo>
                <a:lnTo>
                  <a:pt x="610" y="1374"/>
                </a:lnTo>
                <a:lnTo>
                  <a:pt x="641" y="1373"/>
                </a:lnTo>
                <a:lnTo>
                  <a:pt x="641" y="1373"/>
                </a:lnTo>
                <a:lnTo>
                  <a:pt x="667" y="1366"/>
                </a:lnTo>
                <a:lnTo>
                  <a:pt x="693" y="1362"/>
                </a:lnTo>
                <a:lnTo>
                  <a:pt x="720" y="1359"/>
                </a:lnTo>
                <a:lnTo>
                  <a:pt x="746" y="1357"/>
                </a:lnTo>
                <a:lnTo>
                  <a:pt x="801" y="1354"/>
                </a:lnTo>
                <a:lnTo>
                  <a:pt x="853" y="1352"/>
                </a:lnTo>
                <a:lnTo>
                  <a:pt x="853" y="1352"/>
                </a:lnTo>
                <a:lnTo>
                  <a:pt x="850" y="1341"/>
                </a:lnTo>
                <a:lnTo>
                  <a:pt x="846" y="1330"/>
                </a:lnTo>
                <a:lnTo>
                  <a:pt x="846" y="1330"/>
                </a:lnTo>
                <a:lnTo>
                  <a:pt x="773" y="1334"/>
                </a:lnTo>
                <a:lnTo>
                  <a:pt x="701" y="1338"/>
                </a:lnTo>
                <a:lnTo>
                  <a:pt x="666" y="1341"/>
                </a:lnTo>
                <a:lnTo>
                  <a:pt x="632" y="1344"/>
                </a:lnTo>
                <a:lnTo>
                  <a:pt x="597" y="1348"/>
                </a:lnTo>
                <a:lnTo>
                  <a:pt x="563" y="1352"/>
                </a:lnTo>
                <a:lnTo>
                  <a:pt x="563" y="1352"/>
                </a:lnTo>
                <a:lnTo>
                  <a:pt x="551" y="1356"/>
                </a:lnTo>
                <a:lnTo>
                  <a:pt x="541" y="1358"/>
                </a:lnTo>
                <a:lnTo>
                  <a:pt x="529" y="1360"/>
                </a:lnTo>
                <a:lnTo>
                  <a:pt x="517" y="1362"/>
                </a:lnTo>
                <a:lnTo>
                  <a:pt x="517" y="1362"/>
                </a:lnTo>
                <a:lnTo>
                  <a:pt x="513" y="1361"/>
                </a:lnTo>
                <a:lnTo>
                  <a:pt x="508" y="1361"/>
                </a:lnTo>
                <a:lnTo>
                  <a:pt x="502" y="1360"/>
                </a:lnTo>
                <a:lnTo>
                  <a:pt x="498" y="1360"/>
                </a:lnTo>
                <a:lnTo>
                  <a:pt x="498" y="1360"/>
                </a:lnTo>
                <a:lnTo>
                  <a:pt x="469" y="1363"/>
                </a:lnTo>
                <a:lnTo>
                  <a:pt x="439" y="1368"/>
                </a:lnTo>
                <a:lnTo>
                  <a:pt x="379" y="1378"/>
                </a:lnTo>
                <a:lnTo>
                  <a:pt x="348" y="1382"/>
                </a:lnTo>
                <a:lnTo>
                  <a:pt x="317" y="1386"/>
                </a:lnTo>
                <a:lnTo>
                  <a:pt x="287" y="1388"/>
                </a:lnTo>
                <a:lnTo>
                  <a:pt x="256" y="1389"/>
                </a:lnTo>
                <a:lnTo>
                  <a:pt x="256" y="1389"/>
                </a:lnTo>
                <a:lnTo>
                  <a:pt x="272" y="1383"/>
                </a:lnTo>
                <a:lnTo>
                  <a:pt x="287" y="1379"/>
                </a:lnTo>
                <a:lnTo>
                  <a:pt x="303" y="1377"/>
                </a:lnTo>
                <a:lnTo>
                  <a:pt x="319" y="1375"/>
                </a:lnTo>
                <a:lnTo>
                  <a:pt x="352" y="1372"/>
                </a:lnTo>
                <a:lnTo>
                  <a:pt x="368" y="1369"/>
                </a:lnTo>
                <a:lnTo>
                  <a:pt x="384" y="1367"/>
                </a:lnTo>
                <a:lnTo>
                  <a:pt x="384" y="1367"/>
                </a:lnTo>
                <a:lnTo>
                  <a:pt x="422" y="1359"/>
                </a:lnTo>
                <a:lnTo>
                  <a:pt x="459" y="1351"/>
                </a:lnTo>
                <a:lnTo>
                  <a:pt x="498" y="1345"/>
                </a:lnTo>
                <a:lnTo>
                  <a:pt x="516" y="1343"/>
                </a:lnTo>
                <a:lnTo>
                  <a:pt x="535" y="1342"/>
                </a:lnTo>
                <a:lnTo>
                  <a:pt x="535" y="1342"/>
                </a:lnTo>
                <a:lnTo>
                  <a:pt x="489" y="1342"/>
                </a:lnTo>
                <a:lnTo>
                  <a:pt x="440" y="1342"/>
                </a:lnTo>
                <a:lnTo>
                  <a:pt x="389" y="1344"/>
                </a:lnTo>
                <a:lnTo>
                  <a:pt x="362" y="1346"/>
                </a:lnTo>
                <a:lnTo>
                  <a:pt x="334" y="1349"/>
                </a:lnTo>
                <a:lnTo>
                  <a:pt x="334" y="1349"/>
                </a:lnTo>
                <a:lnTo>
                  <a:pt x="309" y="1351"/>
                </a:lnTo>
                <a:lnTo>
                  <a:pt x="285" y="1352"/>
                </a:lnTo>
                <a:lnTo>
                  <a:pt x="285" y="1352"/>
                </a:lnTo>
                <a:lnTo>
                  <a:pt x="258" y="1357"/>
                </a:lnTo>
                <a:lnTo>
                  <a:pt x="232" y="1361"/>
                </a:lnTo>
                <a:lnTo>
                  <a:pt x="208" y="1364"/>
                </a:lnTo>
                <a:lnTo>
                  <a:pt x="195" y="1365"/>
                </a:lnTo>
                <a:lnTo>
                  <a:pt x="183" y="1365"/>
                </a:lnTo>
                <a:lnTo>
                  <a:pt x="183" y="1365"/>
                </a:lnTo>
                <a:lnTo>
                  <a:pt x="165" y="1364"/>
                </a:lnTo>
                <a:lnTo>
                  <a:pt x="147" y="1363"/>
                </a:lnTo>
                <a:lnTo>
                  <a:pt x="130" y="1362"/>
                </a:lnTo>
                <a:lnTo>
                  <a:pt x="112" y="1363"/>
                </a:lnTo>
                <a:lnTo>
                  <a:pt x="112" y="1363"/>
                </a:lnTo>
                <a:lnTo>
                  <a:pt x="105" y="1365"/>
                </a:lnTo>
                <a:lnTo>
                  <a:pt x="97" y="1367"/>
                </a:lnTo>
                <a:lnTo>
                  <a:pt x="91" y="1369"/>
                </a:lnTo>
                <a:lnTo>
                  <a:pt x="87" y="1369"/>
                </a:lnTo>
                <a:lnTo>
                  <a:pt x="84" y="1368"/>
                </a:lnTo>
                <a:lnTo>
                  <a:pt x="84" y="1368"/>
                </a:lnTo>
                <a:lnTo>
                  <a:pt x="82" y="1365"/>
                </a:lnTo>
                <a:lnTo>
                  <a:pt x="82" y="1362"/>
                </a:lnTo>
                <a:lnTo>
                  <a:pt x="82" y="1356"/>
                </a:lnTo>
                <a:lnTo>
                  <a:pt x="86" y="1350"/>
                </a:lnTo>
                <a:lnTo>
                  <a:pt x="89" y="1346"/>
                </a:lnTo>
                <a:lnTo>
                  <a:pt x="89" y="1346"/>
                </a:lnTo>
                <a:lnTo>
                  <a:pt x="88" y="1337"/>
                </a:lnTo>
                <a:lnTo>
                  <a:pt x="87" y="1328"/>
                </a:lnTo>
                <a:lnTo>
                  <a:pt x="88" y="1320"/>
                </a:lnTo>
                <a:lnTo>
                  <a:pt x="89" y="1315"/>
                </a:lnTo>
                <a:lnTo>
                  <a:pt x="89" y="1315"/>
                </a:lnTo>
                <a:lnTo>
                  <a:pt x="99" y="1293"/>
                </a:lnTo>
                <a:lnTo>
                  <a:pt x="110" y="1269"/>
                </a:lnTo>
                <a:lnTo>
                  <a:pt x="121" y="1243"/>
                </a:lnTo>
                <a:lnTo>
                  <a:pt x="125" y="1230"/>
                </a:lnTo>
                <a:lnTo>
                  <a:pt x="128" y="1217"/>
                </a:lnTo>
                <a:lnTo>
                  <a:pt x="128" y="1217"/>
                </a:lnTo>
                <a:lnTo>
                  <a:pt x="132" y="1215"/>
                </a:lnTo>
                <a:lnTo>
                  <a:pt x="137" y="1212"/>
                </a:lnTo>
                <a:lnTo>
                  <a:pt x="138" y="1210"/>
                </a:lnTo>
                <a:lnTo>
                  <a:pt x="139" y="1209"/>
                </a:lnTo>
                <a:lnTo>
                  <a:pt x="139" y="1208"/>
                </a:lnTo>
                <a:lnTo>
                  <a:pt x="137" y="1207"/>
                </a:lnTo>
                <a:lnTo>
                  <a:pt x="137" y="1207"/>
                </a:lnTo>
                <a:lnTo>
                  <a:pt x="126" y="1208"/>
                </a:lnTo>
                <a:lnTo>
                  <a:pt x="116" y="1207"/>
                </a:lnTo>
                <a:lnTo>
                  <a:pt x="116" y="1207"/>
                </a:lnTo>
                <a:close/>
                <a:moveTo>
                  <a:pt x="380" y="1271"/>
                </a:moveTo>
                <a:lnTo>
                  <a:pt x="380" y="1271"/>
                </a:lnTo>
                <a:lnTo>
                  <a:pt x="379" y="1271"/>
                </a:lnTo>
                <a:lnTo>
                  <a:pt x="379" y="1273"/>
                </a:lnTo>
                <a:lnTo>
                  <a:pt x="378" y="1274"/>
                </a:lnTo>
                <a:lnTo>
                  <a:pt x="377" y="1274"/>
                </a:lnTo>
                <a:lnTo>
                  <a:pt x="377" y="1274"/>
                </a:lnTo>
                <a:lnTo>
                  <a:pt x="361" y="1275"/>
                </a:lnTo>
                <a:lnTo>
                  <a:pt x="345" y="1276"/>
                </a:lnTo>
                <a:lnTo>
                  <a:pt x="311" y="1280"/>
                </a:lnTo>
                <a:lnTo>
                  <a:pt x="275" y="1285"/>
                </a:lnTo>
                <a:lnTo>
                  <a:pt x="240" y="1290"/>
                </a:lnTo>
                <a:lnTo>
                  <a:pt x="240" y="1290"/>
                </a:lnTo>
                <a:lnTo>
                  <a:pt x="206" y="1297"/>
                </a:lnTo>
                <a:lnTo>
                  <a:pt x="171" y="1306"/>
                </a:lnTo>
                <a:lnTo>
                  <a:pt x="155" y="1312"/>
                </a:lnTo>
                <a:lnTo>
                  <a:pt x="139" y="1317"/>
                </a:lnTo>
                <a:lnTo>
                  <a:pt x="123" y="1324"/>
                </a:lnTo>
                <a:lnTo>
                  <a:pt x="108" y="1331"/>
                </a:lnTo>
                <a:lnTo>
                  <a:pt x="108" y="1331"/>
                </a:lnTo>
                <a:lnTo>
                  <a:pt x="120" y="1331"/>
                </a:lnTo>
                <a:lnTo>
                  <a:pt x="132" y="1330"/>
                </a:lnTo>
                <a:lnTo>
                  <a:pt x="142" y="1329"/>
                </a:lnTo>
                <a:lnTo>
                  <a:pt x="148" y="1330"/>
                </a:lnTo>
                <a:lnTo>
                  <a:pt x="153" y="1331"/>
                </a:lnTo>
                <a:lnTo>
                  <a:pt x="153" y="1331"/>
                </a:lnTo>
                <a:lnTo>
                  <a:pt x="146" y="1334"/>
                </a:lnTo>
                <a:lnTo>
                  <a:pt x="138" y="1336"/>
                </a:lnTo>
                <a:lnTo>
                  <a:pt x="122" y="1337"/>
                </a:lnTo>
                <a:lnTo>
                  <a:pt x="115" y="1338"/>
                </a:lnTo>
                <a:lnTo>
                  <a:pt x="109" y="1342"/>
                </a:lnTo>
                <a:lnTo>
                  <a:pt x="106" y="1343"/>
                </a:lnTo>
                <a:lnTo>
                  <a:pt x="104" y="1345"/>
                </a:lnTo>
                <a:lnTo>
                  <a:pt x="103" y="1348"/>
                </a:lnTo>
                <a:lnTo>
                  <a:pt x="102" y="1351"/>
                </a:lnTo>
                <a:lnTo>
                  <a:pt x="102" y="1351"/>
                </a:lnTo>
                <a:lnTo>
                  <a:pt x="155" y="1349"/>
                </a:lnTo>
                <a:lnTo>
                  <a:pt x="211" y="1346"/>
                </a:lnTo>
                <a:lnTo>
                  <a:pt x="322" y="1336"/>
                </a:lnTo>
                <a:lnTo>
                  <a:pt x="377" y="1332"/>
                </a:lnTo>
                <a:lnTo>
                  <a:pt x="431" y="1329"/>
                </a:lnTo>
                <a:lnTo>
                  <a:pt x="485" y="1327"/>
                </a:lnTo>
                <a:lnTo>
                  <a:pt x="536" y="1326"/>
                </a:lnTo>
                <a:lnTo>
                  <a:pt x="536" y="1326"/>
                </a:lnTo>
                <a:lnTo>
                  <a:pt x="616" y="1327"/>
                </a:lnTo>
                <a:lnTo>
                  <a:pt x="685" y="1324"/>
                </a:lnTo>
                <a:lnTo>
                  <a:pt x="754" y="1320"/>
                </a:lnTo>
                <a:lnTo>
                  <a:pt x="827" y="1314"/>
                </a:lnTo>
                <a:lnTo>
                  <a:pt x="827" y="1314"/>
                </a:lnTo>
                <a:lnTo>
                  <a:pt x="791" y="1311"/>
                </a:lnTo>
                <a:lnTo>
                  <a:pt x="754" y="1307"/>
                </a:lnTo>
                <a:lnTo>
                  <a:pt x="713" y="1303"/>
                </a:lnTo>
                <a:lnTo>
                  <a:pt x="692" y="1302"/>
                </a:lnTo>
                <a:lnTo>
                  <a:pt x="668" y="1301"/>
                </a:lnTo>
                <a:lnTo>
                  <a:pt x="668" y="1301"/>
                </a:lnTo>
                <a:lnTo>
                  <a:pt x="677" y="1298"/>
                </a:lnTo>
                <a:lnTo>
                  <a:pt x="687" y="1294"/>
                </a:lnTo>
                <a:lnTo>
                  <a:pt x="698" y="1293"/>
                </a:lnTo>
                <a:lnTo>
                  <a:pt x="702" y="1293"/>
                </a:lnTo>
                <a:lnTo>
                  <a:pt x="708" y="1294"/>
                </a:lnTo>
                <a:lnTo>
                  <a:pt x="708" y="1294"/>
                </a:lnTo>
                <a:lnTo>
                  <a:pt x="686" y="1288"/>
                </a:lnTo>
                <a:lnTo>
                  <a:pt x="665" y="1284"/>
                </a:lnTo>
                <a:lnTo>
                  <a:pt x="642" y="1281"/>
                </a:lnTo>
                <a:lnTo>
                  <a:pt x="621" y="1277"/>
                </a:lnTo>
                <a:lnTo>
                  <a:pt x="600" y="1275"/>
                </a:lnTo>
                <a:lnTo>
                  <a:pt x="578" y="1274"/>
                </a:lnTo>
                <a:lnTo>
                  <a:pt x="536" y="1273"/>
                </a:lnTo>
                <a:lnTo>
                  <a:pt x="455" y="1273"/>
                </a:lnTo>
                <a:lnTo>
                  <a:pt x="417" y="1273"/>
                </a:lnTo>
                <a:lnTo>
                  <a:pt x="380" y="1271"/>
                </a:lnTo>
                <a:lnTo>
                  <a:pt x="380" y="1271"/>
                </a:lnTo>
                <a:close/>
                <a:moveTo>
                  <a:pt x="789" y="1299"/>
                </a:moveTo>
                <a:lnTo>
                  <a:pt x="789" y="1299"/>
                </a:lnTo>
                <a:lnTo>
                  <a:pt x="766" y="1296"/>
                </a:lnTo>
                <a:lnTo>
                  <a:pt x="754" y="1294"/>
                </a:lnTo>
                <a:lnTo>
                  <a:pt x="748" y="1294"/>
                </a:lnTo>
                <a:lnTo>
                  <a:pt x="743" y="1296"/>
                </a:lnTo>
                <a:lnTo>
                  <a:pt x="743" y="1296"/>
                </a:lnTo>
                <a:lnTo>
                  <a:pt x="769" y="1299"/>
                </a:lnTo>
                <a:lnTo>
                  <a:pt x="781" y="1300"/>
                </a:lnTo>
                <a:lnTo>
                  <a:pt x="786" y="1300"/>
                </a:lnTo>
                <a:lnTo>
                  <a:pt x="789" y="1299"/>
                </a:lnTo>
                <a:lnTo>
                  <a:pt x="789" y="1299"/>
                </a:lnTo>
                <a:close/>
                <a:moveTo>
                  <a:pt x="926" y="1341"/>
                </a:moveTo>
                <a:lnTo>
                  <a:pt x="926" y="1341"/>
                </a:lnTo>
                <a:lnTo>
                  <a:pt x="922" y="1341"/>
                </a:lnTo>
                <a:lnTo>
                  <a:pt x="917" y="1341"/>
                </a:lnTo>
                <a:lnTo>
                  <a:pt x="914" y="1341"/>
                </a:lnTo>
                <a:lnTo>
                  <a:pt x="914" y="1342"/>
                </a:lnTo>
                <a:lnTo>
                  <a:pt x="915" y="1344"/>
                </a:lnTo>
                <a:lnTo>
                  <a:pt x="915" y="1344"/>
                </a:lnTo>
                <a:lnTo>
                  <a:pt x="890" y="1337"/>
                </a:lnTo>
                <a:lnTo>
                  <a:pt x="862" y="1330"/>
                </a:lnTo>
                <a:lnTo>
                  <a:pt x="862" y="1330"/>
                </a:lnTo>
                <a:lnTo>
                  <a:pt x="862" y="1335"/>
                </a:lnTo>
                <a:lnTo>
                  <a:pt x="863" y="1339"/>
                </a:lnTo>
                <a:lnTo>
                  <a:pt x="864" y="1343"/>
                </a:lnTo>
                <a:lnTo>
                  <a:pt x="867" y="1346"/>
                </a:lnTo>
                <a:lnTo>
                  <a:pt x="873" y="1351"/>
                </a:lnTo>
                <a:lnTo>
                  <a:pt x="875" y="1354"/>
                </a:lnTo>
                <a:lnTo>
                  <a:pt x="877" y="1358"/>
                </a:lnTo>
                <a:lnTo>
                  <a:pt x="877" y="1358"/>
                </a:lnTo>
                <a:lnTo>
                  <a:pt x="909" y="1362"/>
                </a:lnTo>
                <a:lnTo>
                  <a:pt x="925" y="1363"/>
                </a:lnTo>
                <a:lnTo>
                  <a:pt x="941" y="1362"/>
                </a:lnTo>
                <a:lnTo>
                  <a:pt x="955" y="1360"/>
                </a:lnTo>
                <a:lnTo>
                  <a:pt x="963" y="1358"/>
                </a:lnTo>
                <a:lnTo>
                  <a:pt x="969" y="1356"/>
                </a:lnTo>
                <a:lnTo>
                  <a:pt x="974" y="1352"/>
                </a:lnTo>
                <a:lnTo>
                  <a:pt x="981" y="1348"/>
                </a:lnTo>
                <a:lnTo>
                  <a:pt x="986" y="1344"/>
                </a:lnTo>
                <a:lnTo>
                  <a:pt x="990" y="1338"/>
                </a:lnTo>
                <a:lnTo>
                  <a:pt x="990" y="1338"/>
                </a:lnTo>
                <a:lnTo>
                  <a:pt x="989" y="1333"/>
                </a:lnTo>
                <a:lnTo>
                  <a:pt x="986" y="1329"/>
                </a:lnTo>
                <a:lnTo>
                  <a:pt x="978" y="1317"/>
                </a:lnTo>
                <a:lnTo>
                  <a:pt x="978" y="1317"/>
                </a:lnTo>
                <a:lnTo>
                  <a:pt x="971" y="1319"/>
                </a:lnTo>
                <a:lnTo>
                  <a:pt x="966" y="1322"/>
                </a:lnTo>
                <a:lnTo>
                  <a:pt x="960" y="1326"/>
                </a:lnTo>
                <a:lnTo>
                  <a:pt x="956" y="1330"/>
                </a:lnTo>
                <a:lnTo>
                  <a:pt x="956" y="1330"/>
                </a:lnTo>
                <a:lnTo>
                  <a:pt x="954" y="1328"/>
                </a:lnTo>
                <a:lnTo>
                  <a:pt x="952" y="1328"/>
                </a:lnTo>
                <a:lnTo>
                  <a:pt x="948" y="1329"/>
                </a:lnTo>
                <a:lnTo>
                  <a:pt x="944" y="1331"/>
                </a:lnTo>
                <a:lnTo>
                  <a:pt x="936" y="1336"/>
                </a:lnTo>
                <a:lnTo>
                  <a:pt x="930" y="1338"/>
                </a:lnTo>
                <a:lnTo>
                  <a:pt x="926" y="1341"/>
                </a:lnTo>
                <a:lnTo>
                  <a:pt x="926" y="1341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accent1">
                <a:lumMod val="50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03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6 L -0.00234 0.2247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1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13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graphicFrame>
        <p:nvGraphicFramePr>
          <p:cNvPr id="18" name="Tableau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851265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207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14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sp>
        <p:nvSpPr>
          <p:cNvPr id="26" name="ZoneTexte 25"/>
          <p:cNvSpPr txBox="1"/>
          <p:nvPr/>
        </p:nvSpPr>
        <p:spPr>
          <a:xfrm>
            <a:off x="1413803" y="1029393"/>
            <a:ext cx="5728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Modèle du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rotor rigide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à quatre degré de liberté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1600" b="1" dirty="0" smtClean="0">
                <a:cs typeface="Times New Roman" panose="02020603050405020304" pitchFamily="18" charset="0"/>
              </a:rPr>
              <a:t>rotor à 4DDL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1482302" y="1413590"/>
            <a:ext cx="8604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 d’utilisation : fréquence de rotation  &lt;&lt;  fréquence du premier mode de flexion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2" name="Groupe 271"/>
          <p:cNvGrpSpPr/>
          <p:nvPr/>
        </p:nvGrpSpPr>
        <p:grpSpPr>
          <a:xfrm>
            <a:off x="4845494" y="2611261"/>
            <a:ext cx="5921038" cy="1575482"/>
            <a:chOff x="4866512" y="4558841"/>
            <a:chExt cx="5921038" cy="1575482"/>
          </a:xfrm>
        </p:grpSpPr>
        <p:grpSp>
          <p:nvGrpSpPr>
            <p:cNvPr id="273" name="Groupe 272"/>
            <p:cNvGrpSpPr/>
            <p:nvPr/>
          </p:nvGrpSpPr>
          <p:grpSpPr>
            <a:xfrm>
              <a:off x="4866512" y="4558841"/>
              <a:ext cx="4371501" cy="788968"/>
              <a:chOff x="2073558" y="2233631"/>
              <a:chExt cx="4371501" cy="788968"/>
            </a:xfrm>
          </p:grpSpPr>
          <p:grpSp>
            <p:nvGrpSpPr>
              <p:cNvPr id="277" name="Groupe 276"/>
              <p:cNvGrpSpPr/>
              <p:nvPr/>
            </p:nvGrpSpPr>
            <p:grpSpPr>
              <a:xfrm>
                <a:off x="2073558" y="2233631"/>
                <a:ext cx="4371501" cy="697866"/>
                <a:chOff x="2073558" y="2233631"/>
                <a:chExt cx="4371501" cy="697866"/>
              </a:xfrm>
            </p:grpSpPr>
            <p:sp>
              <p:nvSpPr>
                <p:cNvPr id="279" name="Rectangle 278"/>
                <p:cNvSpPr/>
                <p:nvPr/>
              </p:nvSpPr>
              <p:spPr>
                <a:xfrm>
                  <a:off x="2073558" y="2436784"/>
                  <a:ext cx="4019017" cy="316690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6048088" y="2233631"/>
                  <a:ext cx="396971" cy="6978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278" name="Rectangle 277"/>
              <p:cNvSpPr/>
              <p:nvPr/>
            </p:nvSpPr>
            <p:spPr>
              <a:xfrm>
                <a:off x="6184928" y="2940406"/>
                <a:ext cx="123290" cy="82193"/>
              </a:xfrm>
              <a:prstGeom prst="rect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74" name="ZoneTexte 273"/>
            <p:cNvSpPr txBox="1"/>
            <p:nvPr/>
          </p:nvSpPr>
          <p:spPr>
            <a:xfrm>
              <a:off x="8717893" y="5795769"/>
              <a:ext cx="7665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Disque</a:t>
              </a:r>
              <a:endParaRPr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5" name="ZoneTexte 274"/>
            <p:cNvSpPr txBox="1"/>
            <p:nvPr/>
          </p:nvSpPr>
          <p:spPr>
            <a:xfrm>
              <a:off x="9711614" y="5073530"/>
              <a:ext cx="107593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Balourd </a:t>
              </a:r>
              <a:b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mécanique</a:t>
              </a:r>
              <a:endParaRPr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76" name="Connecteur en arc 275"/>
            <p:cNvCxnSpPr>
              <a:stCxn id="275" idx="1"/>
              <a:endCxn id="278" idx="3"/>
            </p:cNvCxnSpPr>
            <p:nvPr/>
          </p:nvCxnSpPr>
          <p:spPr>
            <a:xfrm rot="10800000">
              <a:off x="9101172" y="5306714"/>
              <a:ext cx="610442" cy="59205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1" name="Groupe 280"/>
          <p:cNvGrpSpPr/>
          <p:nvPr/>
        </p:nvGrpSpPr>
        <p:grpSpPr>
          <a:xfrm>
            <a:off x="5006541" y="2518121"/>
            <a:ext cx="3552107" cy="1668622"/>
            <a:chOff x="2365187" y="2146718"/>
            <a:chExt cx="3552107" cy="1668622"/>
          </a:xfrm>
        </p:grpSpPr>
        <p:sp>
          <p:nvSpPr>
            <p:cNvPr id="282" name="Rectangle 281"/>
            <p:cNvSpPr/>
            <p:nvPr/>
          </p:nvSpPr>
          <p:spPr>
            <a:xfrm>
              <a:off x="2581392" y="2146718"/>
              <a:ext cx="330594" cy="8901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3" name="Rectangle 282"/>
            <p:cNvSpPr/>
            <p:nvPr/>
          </p:nvSpPr>
          <p:spPr>
            <a:xfrm>
              <a:off x="5251266" y="2173306"/>
              <a:ext cx="330594" cy="8901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4" name="ZoneTexte 283"/>
            <p:cNvSpPr txBox="1"/>
            <p:nvPr/>
          </p:nvSpPr>
          <p:spPr>
            <a:xfrm>
              <a:off x="2365187" y="3459398"/>
              <a:ext cx="8194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Palier 1</a:t>
              </a:r>
              <a:endParaRPr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5" name="ZoneTexte 284"/>
            <p:cNvSpPr txBox="1"/>
            <p:nvPr/>
          </p:nvSpPr>
          <p:spPr>
            <a:xfrm>
              <a:off x="5097839" y="3476786"/>
              <a:ext cx="8194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Palier 2</a:t>
              </a:r>
              <a:endParaRPr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6" name="Groupe 285"/>
          <p:cNvGrpSpPr/>
          <p:nvPr/>
        </p:nvGrpSpPr>
        <p:grpSpPr>
          <a:xfrm>
            <a:off x="5334503" y="2229589"/>
            <a:ext cx="4685167" cy="1589517"/>
            <a:chOff x="2075643" y="1878955"/>
            <a:chExt cx="4685167" cy="1589517"/>
          </a:xfrm>
        </p:grpSpPr>
        <p:grpSp>
          <p:nvGrpSpPr>
            <p:cNvPr id="287" name="Groupe 286"/>
            <p:cNvGrpSpPr/>
            <p:nvPr/>
          </p:nvGrpSpPr>
          <p:grpSpPr>
            <a:xfrm>
              <a:off x="2075643" y="1878955"/>
              <a:ext cx="4685167" cy="1589517"/>
              <a:chOff x="2706259" y="1848650"/>
              <a:chExt cx="4685167" cy="1589517"/>
            </a:xfrm>
          </p:grpSpPr>
          <p:grpSp>
            <p:nvGrpSpPr>
              <p:cNvPr id="291" name="Groupe 290"/>
              <p:cNvGrpSpPr/>
              <p:nvPr/>
            </p:nvGrpSpPr>
            <p:grpSpPr>
              <a:xfrm>
                <a:off x="6363772" y="2015703"/>
                <a:ext cx="1027654" cy="1371847"/>
                <a:chOff x="9991892" y="3026781"/>
                <a:chExt cx="1027654" cy="1371847"/>
              </a:xfrm>
            </p:grpSpPr>
            <p:cxnSp>
              <p:nvCxnSpPr>
                <p:cNvPr id="302" name="Connecteur droit avec flèche 301"/>
                <p:cNvCxnSpPr/>
                <p:nvPr/>
              </p:nvCxnSpPr>
              <p:spPr>
                <a:xfrm flipV="1">
                  <a:off x="9991892" y="3326434"/>
                  <a:ext cx="447201" cy="290073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3" name="Zone de texte 153"/>
                    <p:cNvSpPr txBox="1"/>
                    <p:nvPr/>
                  </p:nvSpPr>
                  <p:spPr>
                    <a:xfrm>
                      <a:off x="10026475" y="4123978"/>
                      <a:ext cx="301748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𝒙𝑼</m:t>
                                </m:r>
                              </m:sub>
                            </m:sSub>
                          </m:oMath>
                        </m:oMathPara>
                      </a14:m>
                      <a:endParaRPr lang="fr-FR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03" name="Zone de texte 1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026475" y="4123978"/>
                      <a:ext cx="301748" cy="274650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r="-46939" b="-15556"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4" name="Zone de texte 153"/>
                    <p:cNvSpPr txBox="1"/>
                    <p:nvPr/>
                  </p:nvSpPr>
                  <p:spPr>
                    <a:xfrm>
                      <a:off x="10430346" y="3026781"/>
                      <a:ext cx="589200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𝒚𝑼</m:t>
                                </m:r>
                              </m:sub>
                            </m:sSub>
                          </m:oMath>
                        </m:oMathPara>
                      </a14:m>
                      <a:endParaRPr lang="fr-FR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04" name="Zone de texte 1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430346" y="3026781"/>
                      <a:ext cx="589200" cy="274650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35556"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05" name="Connecteur droit avec flèche 304"/>
                <p:cNvCxnSpPr/>
                <p:nvPr/>
              </p:nvCxnSpPr>
              <p:spPr>
                <a:xfrm>
                  <a:off x="10010675" y="3610902"/>
                  <a:ext cx="0" cy="665311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2" name="Groupe 291"/>
              <p:cNvGrpSpPr/>
              <p:nvPr/>
            </p:nvGrpSpPr>
            <p:grpSpPr>
              <a:xfrm>
                <a:off x="5412802" y="1848650"/>
                <a:ext cx="730794" cy="1589517"/>
                <a:chOff x="7287732" y="2837460"/>
                <a:chExt cx="730794" cy="1589517"/>
              </a:xfrm>
            </p:grpSpPr>
            <p:cxnSp>
              <p:nvCxnSpPr>
                <p:cNvPr id="298" name="Connecteur droit avec flèche 297"/>
                <p:cNvCxnSpPr/>
                <p:nvPr/>
              </p:nvCxnSpPr>
              <p:spPr>
                <a:xfrm flipV="1">
                  <a:off x="7291494" y="3275028"/>
                  <a:ext cx="483482" cy="313606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9" name="Zone de texte 153"/>
                    <p:cNvSpPr txBox="1"/>
                    <p:nvPr/>
                  </p:nvSpPr>
                  <p:spPr>
                    <a:xfrm>
                      <a:off x="7319779" y="4152327"/>
                      <a:ext cx="301748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</m:sub>
                              <m:sup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p>
                            </m:sSubSup>
                          </m:oMath>
                        </m:oMathPara>
                      </a14:m>
                      <a:endParaRPr lang="fr-FR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99" name="Zone de texte 1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319779" y="4152327"/>
                      <a:ext cx="301748" cy="274650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r="-6000" b="-20000"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0" name="Zone de texte 153"/>
                    <p:cNvSpPr txBox="1"/>
                    <p:nvPr/>
                  </p:nvSpPr>
                  <p:spPr>
                    <a:xfrm>
                      <a:off x="7429326" y="2837460"/>
                      <a:ext cx="589200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𝒚</m:t>
                                </m:r>
                              </m:sub>
                              <m:sup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p>
                            </m:sSubSup>
                          </m:oMath>
                        </m:oMathPara>
                      </a14:m>
                      <a:endParaRPr lang="fr-FR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00" name="Zone de texte 1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29326" y="2837460"/>
                      <a:ext cx="589200" cy="274650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b="-37778"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01" name="Connecteur droit avec flèche 300"/>
                <p:cNvCxnSpPr/>
                <p:nvPr/>
              </p:nvCxnSpPr>
              <p:spPr>
                <a:xfrm flipH="1">
                  <a:off x="7287732" y="3580630"/>
                  <a:ext cx="6107" cy="72561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3" name="Groupe 292"/>
              <p:cNvGrpSpPr/>
              <p:nvPr/>
            </p:nvGrpSpPr>
            <p:grpSpPr>
              <a:xfrm>
                <a:off x="2706259" y="2004659"/>
                <a:ext cx="1049300" cy="1397801"/>
                <a:chOff x="2706259" y="2004659"/>
                <a:chExt cx="1049300" cy="1397801"/>
              </a:xfrm>
            </p:grpSpPr>
            <p:cxnSp>
              <p:nvCxnSpPr>
                <p:cNvPr id="294" name="Connecteur droit avec flèche 293"/>
                <p:cNvCxnSpPr/>
                <p:nvPr/>
              </p:nvCxnSpPr>
              <p:spPr>
                <a:xfrm flipV="1">
                  <a:off x="2735125" y="2228180"/>
                  <a:ext cx="545765" cy="354006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5" name="Zone de texte 153"/>
                    <p:cNvSpPr txBox="1"/>
                    <p:nvPr/>
                  </p:nvSpPr>
                  <p:spPr>
                    <a:xfrm>
                      <a:off x="2706259" y="3127810"/>
                      <a:ext cx="301748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</m:sub>
                              <m:sup>
                                <m:r>
                                  <a:rPr lang="fr-FR" b="1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p>
                            </m:sSubSup>
                          </m:oMath>
                        </m:oMathPara>
                      </a14:m>
                      <a:endParaRPr lang="fr-FR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95" name="Zone de texte 1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06259" y="3127810"/>
                      <a:ext cx="301748" cy="274650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r="-4000" b="-17778"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6" name="Zone de texte 153"/>
                    <p:cNvSpPr txBox="1"/>
                    <p:nvPr/>
                  </p:nvSpPr>
                  <p:spPr>
                    <a:xfrm>
                      <a:off x="3166359" y="2004659"/>
                      <a:ext cx="589200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𝒚</m:t>
                                </m:r>
                              </m:sub>
                              <m:sup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p>
                            </m:sSubSup>
                          </m:oMath>
                        </m:oMathPara>
                      </a14:m>
                      <a:endParaRPr lang="fr-FR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96" name="Zone de texte 1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66359" y="2004659"/>
                      <a:ext cx="589200" cy="27465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b="-37778"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97" name="Connecteur droit avec flèche 296"/>
                <p:cNvCxnSpPr/>
                <p:nvPr/>
              </p:nvCxnSpPr>
              <p:spPr>
                <a:xfrm>
                  <a:off x="2735124" y="2582185"/>
                  <a:ext cx="1" cy="737333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8" name="Groupe 287"/>
            <p:cNvGrpSpPr/>
            <p:nvPr/>
          </p:nvGrpSpPr>
          <p:grpSpPr>
            <a:xfrm>
              <a:off x="3052817" y="2639680"/>
              <a:ext cx="609725" cy="655760"/>
              <a:chOff x="3683433" y="2609375"/>
              <a:chExt cx="609725" cy="65576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9" name="Zone de texte 153"/>
                  <p:cNvSpPr txBox="1"/>
                  <p:nvPr/>
                </p:nvSpPr>
                <p:spPr>
                  <a:xfrm>
                    <a:off x="3683433" y="2990485"/>
                    <a:ext cx="589200" cy="274650"/>
                  </a:xfrm>
                  <a:prstGeom prst="rect">
                    <a:avLst/>
                  </a:prstGeom>
                  <a:noFill/>
                  <a:ln w="6350">
                    <a:noFill/>
                    <a:prstDash val="sysDash"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b="1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fr-FR" b="1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sub>
                          </m:sSub>
                          <m:r>
                            <a:rPr lang="fr-FR" b="1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𝒈</m:t>
                          </m:r>
                        </m:oMath>
                      </m:oMathPara>
                    </a14:m>
                    <a:endParaRPr lang="fr-FR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89" name="Zone de texte 1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83433" y="2990485"/>
                    <a:ext cx="589200" cy="274650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b="-15556"/>
                    </a:stretch>
                  </a:blipFill>
                  <a:ln w="6350">
                    <a:noFill/>
                    <a:prstDash val="sysDash"/>
                  </a:ln>
                  <a:effectLst/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90" name="Connecteur droit avec flèche 289"/>
              <p:cNvCxnSpPr/>
              <p:nvPr/>
            </p:nvCxnSpPr>
            <p:spPr>
              <a:xfrm>
                <a:off x="4293158" y="2609375"/>
                <a:ext cx="0" cy="54859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6" name="Groupe 305"/>
          <p:cNvGrpSpPr/>
          <p:nvPr/>
        </p:nvGrpSpPr>
        <p:grpSpPr>
          <a:xfrm>
            <a:off x="5359028" y="1757262"/>
            <a:ext cx="3640431" cy="1344631"/>
            <a:chOff x="3196688" y="2885419"/>
            <a:chExt cx="3640431" cy="1344631"/>
          </a:xfrm>
        </p:grpSpPr>
        <p:cxnSp>
          <p:nvCxnSpPr>
            <p:cNvPr id="307" name="Connecteur droit 306"/>
            <p:cNvCxnSpPr/>
            <p:nvPr/>
          </p:nvCxnSpPr>
          <p:spPr>
            <a:xfrm>
              <a:off x="3196688" y="3097804"/>
              <a:ext cx="0" cy="107450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8" name="Connecteur droit 307"/>
            <p:cNvCxnSpPr/>
            <p:nvPr/>
          </p:nvCxnSpPr>
          <p:spPr>
            <a:xfrm>
              <a:off x="5890777" y="3097804"/>
              <a:ext cx="0" cy="107450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9" name="Connecteur droit 308"/>
            <p:cNvCxnSpPr/>
            <p:nvPr/>
          </p:nvCxnSpPr>
          <p:spPr>
            <a:xfrm>
              <a:off x="4755053" y="2885419"/>
              <a:ext cx="0" cy="1344631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0" name="Connecteur droit avec flèche 309"/>
            <p:cNvCxnSpPr/>
            <p:nvPr/>
          </p:nvCxnSpPr>
          <p:spPr>
            <a:xfrm>
              <a:off x="3216021" y="3247935"/>
              <a:ext cx="1522259" cy="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Connecteur droit avec flèche 310"/>
            <p:cNvCxnSpPr/>
            <p:nvPr/>
          </p:nvCxnSpPr>
          <p:spPr>
            <a:xfrm>
              <a:off x="4773026" y="3495071"/>
              <a:ext cx="1128012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Connecteur droit avec flèche 311"/>
            <p:cNvCxnSpPr/>
            <p:nvPr/>
          </p:nvCxnSpPr>
          <p:spPr>
            <a:xfrm>
              <a:off x="4800241" y="2948247"/>
              <a:ext cx="2029435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3" name="ZoneTexte 312"/>
                <p:cNvSpPr txBox="1"/>
                <p:nvPr/>
              </p:nvSpPr>
              <p:spPr>
                <a:xfrm>
                  <a:off x="3739898" y="2885419"/>
                  <a:ext cx="4562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313" name="ZoneTexte 3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9898" y="2885419"/>
                  <a:ext cx="456279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4" name="ZoneTexte 313"/>
                <p:cNvSpPr txBox="1"/>
                <p:nvPr/>
              </p:nvSpPr>
              <p:spPr>
                <a:xfrm>
                  <a:off x="5016313" y="3070085"/>
                  <a:ext cx="4616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fr-FR" sz="2400" dirty="0"/>
                </a:p>
              </p:txBody>
            </p:sp>
          </mc:Choice>
          <mc:Fallback xmlns="">
            <p:sp>
              <p:nvSpPr>
                <p:cNvPr id="314" name="ZoneTexte 3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6313" y="3070085"/>
                  <a:ext cx="461600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5" name="ZoneTexte 314"/>
                <p:cNvSpPr txBox="1"/>
                <p:nvPr/>
              </p:nvSpPr>
              <p:spPr>
                <a:xfrm>
                  <a:off x="5959765" y="2940117"/>
                  <a:ext cx="4692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315" name="ZoneTexte 3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9765" y="2940117"/>
                  <a:ext cx="469296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6" name="Connecteur droit 315"/>
            <p:cNvCxnSpPr/>
            <p:nvPr/>
          </p:nvCxnSpPr>
          <p:spPr>
            <a:xfrm>
              <a:off x="6837119" y="2940117"/>
              <a:ext cx="0" cy="124933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7" name="Groupe 316"/>
          <p:cNvGrpSpPr/>
          <p:nvPr/>
        </p:nvGrpSpPr>
        <p:grpSpPr>
          <a:xfrm>
            <a:off x="3586172" y="2329401"/>
            <a:ext cx="5748243" cy="1429491"/>
            <a:chOff x="1095180" y="2421902"/>
            <a:chExt cx="5748243" cy="1429491"/>
          </a:xfrm>
        </p:grpSpPr>
        <p:grpSp>
          <p:nvGrpSpPr>
            <p:cNvPr id="318" name="Groupe 317"/>
            <p:cNvGrpSpPr/>
            <p:nvPr/>
          </p:nvGrpSpPr>
          <p:grpSpPr>
            <a:xfrm>
              <a:off x="2146313" y="2539089"/>
              <a:ext cx="4697110" cy="634187"/>
              <a:chOff x="1857802" y="3085110"/>
              <a:chExt cx="4697110" cy="634187"/>
            </a:xfrm>
          </p:grpSpPr>
          <p:sp>
            <p:nvSpPr>
              <p:cNvPr id="338" name="Ellipse 337"/>
              <p:cNvSpPr/>
              <p:nvPr/>
            </p:nvSpPr>
            <p:spPr>
              <a:xfrm>
                <a:off x="4033030" y="3519272"/>
                <a:ext cx="200025" cy="20002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cxnSp>
            <p:nvCxnSpPr>
              <p:cNvPr id="339" name="Connecteur droit 338"/>
              <p:cNvCxnSpPr/>
              <p:nvPr/>
            </p:nvCxnSpPr>
            <p:spPr>
              <a:xfrm>
                <a:off x="1857802" y="3604461"/>
                <a:ext cx="4697110" cy="0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0" name="ZoneTexte 339"/>
                  <p:cNvSpPr txBox="1"/>
                  <p:nvPr/>
                </p:nvSpPr>
                <p:spPr>
                  <a:xfrm>
                    <a:off x="3731805" y="3085110"/>
                    <a:ext cx="47455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340" name="ZoneTexte 3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31805" y="3085110"/>
                    <a:ext cx="474552" cy="369332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19" name="Groupe 318"/>
            <p:cNvGrpSpPr/>
            <p:nvPr/>
          </p:nvGrpSpPr>
          <p:grpSpPr>
            <a:xfrm>
              <a:off x="1095180" y="2421902"/>
              <a:ext cx="1127467" cy="1429491"/>
              <a:chOff x="986142" y="2446409"/>
              <a:chExt cx="1127467" cy="1429491"/>
            </a:xfrm>
          </p:grpSpPr>
          <p:grpSp>
            <p:nvGrpSpPr>
              <p:cNvPr id="320" name="Groupe 319"/>
              <p:cNvGrpSpPr/>
              <p:nvPr/>
            </p:nvGrpSpPr>
            <p:grpSpPr>
              <a:xfrm>
                <a:off x="986142" y="2446409"/>
                <a:ext cx="1127467" cy="1429491"/>
                <a:chOff x="724214" y="2859266"/>
                <a:chExt cx="1127467" cy="1429491"/>
              </a:xfrm>
            </p:grpSpPr>
            <p:grpSp>
              <p:nvGrpSpPr>
                <p:cNvPr id="325" name="Groupe 324"/>
                <p:cNvGrpSpPr/>
                <p:nvPr/>
              </p:nvGrpSpPr>
              <p:grpSpPr>
                <a:xfrm>
                  <a:off x="1053220" y="2859266"/>
                  <a:ext cx="798461" cy="1429491"/>
                  <a:chOff x="1049422" y="2910837"/>
                  <a:chExt cx="798461" cy="1429491"/>
                </a:xfrm>
              </p:grpSpPr>
              <p:cxnSp>
                <p:nvCxnSpPr>
                  <p:cNvPr id="332" name="Connecteur droit avec flèche 331"/>
                  <p:cNvCxnSpPr/>
                  <p:nvPr/>
                </p:nvCxnSpPr>
                <p:spPr>
                  <a:xfrm>
                    <a:off x="1066579" y="3525170"/>
                    <a:ext cx="624466" cy="0"/>
                  </a:xfrm>
                  <a:prstGeom prst="straightConnector1">
                    <a:avLst/>
                  </a:prstGeom>
                  <a:ln w="19050">
                    <a:solidFill>
                      <a:srgbClr val="76717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Connecteur droit avec flèche 332"/>
                  <p:cNvCxnSpPr/>
                  <p:nvPr/>
                </p:nvCxnSpPr>
                <p:spPr>
                  <a:xfrm>
                    <a:off x="1066580" y="3525170"/>
                    <a:ext cx="0" cy="677833"/>
                  </a:xfrm>
                  <a:prstGeom prst="straightConnector1">
                    <a:avLst/>
                  </a:prstGeom>
                  <a:ln w="19050">
                    <a:solidFill>
                      <a:srgbClr val="76717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4" name="Zone de texte 153"/>
                      <p:cNvSpPr txBox="1"/>
                      <p:nvPr/>
                    </p:nvSpPr>
                    <p:spPr>
                      <a:xfrm>
                        <a:off x="1049422" y="4065678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r>
                              <a:rPr lang="fr-FR" sz="1400" b="1" i="1" smtClean="0">
                                <a:solidFill>
                                  <a:srgbClr val="76717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𝑿</m:t>
                            </m:r>
                          </m:oMath>
                        </a14:m>
                        <a:r>
                          <a:rPr lang="fr-FR" sz="1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334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49422" y="4065678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5"/>
                        <a:stretch>
                          <a:fillRect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5" name="Zone de texte 154"/>
                      <p:cNvSpPr txBox="1"/>
                      <p:nvPr/>
                    </p:nvSpPr>
                    <p:spPr>
                      <a:xfrm>
                        <a:off x="1546135" y="3480903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r>
                              <a:rPr lang="fr-FR" sz="1400" b="1" i="1" dirty="0" smtClean="0">
                                <a:solidFill>
                                  <a:srgbClr val="76717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𝒁</m:t>
                            </m:r>
                          </m:oMath>
                        </a14:m>
                        <a:r>
                          <a:rPr lang="fr-FR" sz="1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335" name="Zone de texte 15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46135" y="3480903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6"/>
                        <a:stretch>
                          <a:fillRect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6" name="Zone de texte 154"/>
                      <p:cNvSpPr txBox="1"/>
                      <p:nvPr/>
                    </p:nvSpPr>
                    <p:spPr>
                      <a:xfrm>
                        <a:off x="1415686" y="2910837"/>
                        <a:ext cx="183498" cy="2742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r>
                              <a:rPr lang="fr-FR" sz="1400" b="1" i="1" dirty="0" smtClean="0">
                                <a:solidFill>
                                  <a:srgbClr val="76717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oMath>
                        </a14:m>
                        <a:r>
                          <a:rPr lang="fr-FR" sz="1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336" name="Zone de texte 15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415686" y="2910837"/>
                        <a:ext cx="183498" cy="274250"/>
                      </a:xfrm>
                      <a:prstGeom prst="rect">
                        <a:avLst/>
                      </a:prstGeom>
                      <a:blipFill rotWithShape="0">
                        <a:blip r:embed="rId17"/>
                        <a:stretch>
                          <a:fillRect r="-43333"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337" name="Connecteur droit avec flèche 336"/>
                  <p:cNvCxnSpPr/>
                  <p:nvPr/>
                </p:nvCxnSpPr>
                <p:spPr>
                  <a:xfrm flipV="1">
                    <a:off x="1066579" y="3125988"/>
                    <a:ext cx="599334" cy="401932"/>
                  </a:xfrm>
                  <a:prstGeom prst="straightConnector1">
                    <a:avLst/>
                  </a:prstGeom>
                  <a:ln w="19050">
                    <a:solidFill>
                      <a:srgbClr val="76717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e 325"/>
                <p:cNvGrpSpPr/>
                <p:nvPr/>
              </p:nvGrpSpPr>
              <p:grpSpPr>
                <a:xfrm>
                  <a:off x="724214" y="3727527"/>
                  <a:ext cx="472729" cy="290512"/>
                  <a:chOff x="724214" y="3727527"/>
                  <a:chExt cx="472729" cy="290512"/>
                </a:xfrm>
              </p:grpSpPr>
              <p:sp>
                <p:nvSpPr>
                  <p:cNvPr id="330" name="Arc 329"/>
                  <p:cNvSpPr/>
                  <p:nvPr/>
                </p:nvSpPr>
                <p:spPr>
                  <a:xfrm rot="7260465">
                    <a:off x="928150" y="3749246"/>
                    <a:ext cx="290512" cy="247074"/>
                  </a:xfrm>
                  <a:prstGeom prst="arc">
                    <a:avLst>
                      <a:gd name="adj1" fmla="val 16200000"/>
                      <a:gd name="adj2" fmla="val 2933405"/>
                    </a:avLst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1" name="Zone de texte 153"/>
                      <p:cNvSpPr txBox="1"/>
                      <p:nvPr/>
                    </p:nvSpPr>
                    <p:spPr>
                      <a:xfrm>
                        <a:off x="724214" y="3741005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r>
                              <a:rPr lang="fr-FR" sz="1400" b="0" i="1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oMath>
                        </a14:m>
                        <a:r>
                          <a:rPr lang="fr-FR" sz="1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331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24214" y="3741005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8"/>
                        <a:stretch>
                          <a:fillRect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27" name="Groupe 326"/>
                <p:cNvGrpSpPr/>
                <p:nvPr/>
              </p:nvGrpSpPr>
              <p:grpSpPr>
                <a:xfrm>
                  <a:off x="1280274" y="3088980"/>
                  <a:ext cx="553070" cy="336536"/>
                  <a:chOff x="1280274" y="3088980"/>
                  <a:chExt cx="553070" cy="336536"/>
                </a:xfrm>
              </p:grpSpPr>
              <p:sp>
                <p:nvSpPr>
                  <p:cNvPr id="328" name="Arc 327"/>
                  <p:cNvSpPr/>
                  <p:nvPr/>
                </p:nvSpPr>
                <p:spPr>
                  <a:xfrm>
                    <a:off x="1280274" y="3088980"/>
                    <a:ext cx="290512" cy="247074"/>
                  </a:xfrm>
                  <a:prstGeom prst="arc">
                    <a:avLst>
                      <a:gd name="adj1" fmla="val 16200000"/>
                      <a:gd name="adj2" fmla="val 2933405"/>
                    </a:avLst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9" name="Zone de texte 153"/>
                      <p:cNvSpPr txBox="1"/>
                      <p:nvPr/>
                    </p:nvSpPr>
                    <p:spPr>
                      <a:xfrm>
                        <a:off x="1531596" y="3150866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r>
                              <a:rPr lang="fr-FR" sz="1400" b="0" i="1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𝜓</m:t>
                            </m:r>
                          </m:oMath>
                        </a14:m>
                        <a:r>
                          <a:rPr lang="fr-FR" sz="1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329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31596" y="3150866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9"/>
                        <a:stretch>
                          <a:fillRect b="-20000"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cxnSp>
            <p:nvCxnSpPr>
              <p:cNvPr id="321" name="Connecteur droit avec flèche 320"/>
              <p:cNvCxnSpPr/>
              <p:nvPr/>
            </p:nvCxnSpPr>
            <p:spPr>
              <a:xfrm>
                <a:off x="1328751" y="3067308"/>
                <a:ext cx="0" cy="33432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necteur droit avec flèche 321"/>
              <p:cNvCxnSpPr/>
              <p:nvPr/>
            </p:nvCxnSpPr>
            <p:spPr>
              <a:xfrm flipV="1">
                <a:off x="1328751" y="2875748"/>
                <a:ext cx="274353" cy="18499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3" name="Zone de texte 153"/>
                  <p:cNvSpPr txBox="1"/>
                  <p:nvPr/>
                </p:nvSpPr>
                <p:spPr>
                  <a:xfrm>
                    <a:off x="1068555" y="3115556"/>
                    <a:ext cx="301748" cy="274650"/>
                  </a:xfrm>
                  <a:prstGeom prst="rect">
                    <a:avLst/>
                  </a:prstGeom>
                  <a:noFill/>
                  <a:ln w="6350">
                    <a:noFill/>
                    <a:prstDash val="sysDash"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14:m>
                      <m:oMath xmlns:m="http://schemas.openxmlformats.org/officeDocument/2006/math">
                        <m:r>
                          <a:rPr lang="fr-FR" sz="14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𝑢</m:t>
                        </m:r>
                      </m:oMath>
                    </a14:m>
                    <a:r>
                      <a:rPr lang="fr-FR" sz="140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 </a:t>
                    </a:r>
                  </a:p>
                </p:txBody>
              </p:sp>
            </mc:Choice>
            <mc:Fallback xmlns="">
              <p:sp>
                <p:nvSpPr>
                  <p:cNvPr id="323" name="Zone de texte 1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8555" y="3115556"/>
                    <a:ext cx="301748" cy="274650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/>
                    </a:stretch>
                  </a:blipFill>
                  <a:ln w="6350">
                    <a:noFill/>
                    <a:prstDash val="sysDash"/>
                  </a:ln>
                  <a:effectLst/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4" name="Zone de texte 153"/>
                  <p:cNvSpPr txBox="1"/>
                  <p:nvPr/>
                </p:nvSpPr>
                <p:spPr>
                  <a:xfrm>
                    <a:off x="1338898" y="2648980"/>
                    <a:ext cx="301748" cy="274650"/>
                  </a:xfrm>
                  <a:prstGeom prst="rect">
                    <a:avLst/>
                  </a:prstGeom>
                  <a:noFill/>
                  <a:ln w="6350">
                    <a:noFill/>
                    <a:prstDash val="sysDash"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14:m>
                      <m:oMath xmlns:m="http://schemas.openxmlformats.org/officeDocument/2006/math">
                        <m:r>
                          <a:rPr lang="fr-FR" sz="14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oMath>
                    </a14:m>
                    <a:r>
                      <a:rPr lang="fr-FR" sz="140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 </a:t>
                    </a:r>
                  </a:p>
                </p:txBody>
              </p:sp>
            </mc:Choice>
            <mc:Fallback xmlns="">
              <p:sp>
                <p:nvSpPr>
                  <p:cNvPr id="324" name="Zone de texte 1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38898" y="2648980"/>
                    <a:ext cx="301748" cy="274650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/>
                    </a:stretch>
                  </a:blipFill>
                  <a:ln w="6350">
                    <a:noFill/>
                    <a:prstDash val="sysDash"/>
                  </a:ln>
                  <a:effectLst/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1" name="ZoneTexte 340"/>
              <p:cNvSpPr txBox="1"/>
              <p:nvPr/>
            </p:nvSpPr>
            <p:spPr>
              <a:xfrm>
                <a:off x="1482302" y="4184289"/>
                <a:ext cx="65601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Equations de mouvement exprimées au centre de gravité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𝑮</m:t>
                        </m:r>
                      </m:e>
                      <m:sub>
                        <m:r>
                          <a:rPr kumimoji="1" lang="fr-FR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kumimoji="1" lang="fr-FR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1" name="ZoneTexte 3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302" y="4184289"/>
                <a:ext cx="6560100" cy="338554"/>
              </a:xfrm>
              <a:prstGeom prst="rect">
                <a:avLst/>
              </a:prstGeom>
              <a:blipFill rotWithShape="0">
                <a:blip r:embed="rId22"/>
                <a:stretch>
                  <a:fillRect l="-372" t="-5357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2" name="ZoneTexte 341"/>
              <p:cNvSpPr txBox="1"/>
              <p:nvPr/>
            </p:nvSpPr>
            <p:spPr>
              <a:xfrm>
                <a:off x="7640415" y="4501115"/>
                <a:ext cx="3833678" cy="20810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avec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kumimoji="1"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1"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et </a:t>
                </a:r>
                <a14:m>
                  <m:oMath xmlns:m="http://schemas.openxmlformats.org/officeDocument/2006/math">
                    <m:r>
                      <a:rPr kumimoji="1"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kumimoji="1"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1"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𝜓</m:t>
                    </m:r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paramètres cinématiques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masse du rotor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moment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d’inertie diamétrale du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rotor</a:t>
                </a:r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moment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d’inertie polaire du rotor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forces des paliers 1 et 2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sup>
                    </m:sSup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force du balourd mécanique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r>
                      <a:rPr kumimoji="1"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force de la gravité.</a:t>
                </a:r>
              </a:p>
            </p:txBody>
          </p:sp>
        </mc:Choice>
        <mc:Fallback xmlns="">
          <p:sp>
            <p:nvSpPr>
              <p:cNvPr id="342" name="ZoneTexte 3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415" y="4501115"/>
                <a:ext cx="3833678" cy="2081083"/>
              </a:xfrm>
              <a:prstGeom prst="rect">
                <a:avLst/>
              </a:prstGeom>
              <a:blipFill rotWithShape="0">
                <a:blip r:embed="rId23"/>
                <a:stretch>
                  <a:fillRect l="-795" t="-877" b="-2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5" name="Rectangle 344"/>
              <p:cNvSpPr/>
              <p:nvPr/>
            </p:nvSpPr>
            <p:spPr>
              <a:xfrm>
                <a:off x="2124217" y="4654723"/>
                <a:ext cx="4271465" cy="19182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hangingPunct="0">
                  <a:lnSpc>
                    <a:spcPct val="15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+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𝑔</m:t>
                      </m:r>
                    </m:oMath>
                  </m:oMathPara>
                </a14:m>
                <a:endParaRPr lang="fr-FR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 hangingPunct="0">
                  <a:lnSpc>
                    <a:spcPct val="15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+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sup>
                      </m:sSubSup>
                    </m:oMath>
                  </m:oMathPara>
                </a14:m>
                <a:endParaRPr lang="fr-FR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 hangingPunct="0">
                  <a:lnSpc>
                    <a:spcPct val="15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sub>
                      </m:sSub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Ω</m:t>
                      </m:r>
                      <m:acc>
                        <m:accPr>
                          <m:chr m:val="̇"/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acc>
                    </m:oMath>
                  </m:oMathPara>
                </a14:m>
                <a:endParaRPr lang="fr-FR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 hangingPunct="0">
                  <a:lnSpc>
                    <a:spcPct val="15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sub>
                      </m:sSub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Ω</m:t>
                      </m:r>
                      <m:acc>
                        <m:accPr>
                          <m:chr m:val="̇"/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45" name="Rectangle 3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217" y="4654723"/>
                <a:ext cx="4271465" cy="1918282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2" name="Tableau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537155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7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1" grpId="0"/>
      <p:bldP spid="342" grpId="0"/>
      <p:bldP spid="34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15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sp>
        <p:nvSpPr>
          <p:cNvPr id="28" name="ZoneTexte 27"/>
          <p:cNvSpPr txBox="1"/>
          <p:nvPr/>
        </p:nvSpPr>
        <p:spPr>
          <a:xfrm>
            <a:off x="1410789" y="1029684"/>
            <a:ext cx="5524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Modèle du rotor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flexible à N degré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liberté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1600" b="1" dirty="0" smtClean="0">
                <a:cs typeface="Times New Roman" panose="02020603050405020304" pitchFamily="18" charset="0"/>
              </a:rPr>
              <a:t>rotor à NDDL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/>
              <p:cNvSpPr txBox="1"/>
              <p:nvPr/>
            </p:nvSpPr>
            <p:spPr>
              <a:xfrm>
                <a:off x="1482302" y="1413590"/>
                <a:ext cx="86049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Condition d’utilisation : fréquence de rotation  </a:t>
                </a:r>
                <a14:m>
                  <m:oMath xmlns:m="http://schemas.openxmlformats.org/officeDocument/2006/math">
                    <m:r>
                      <a:rPr kumimoji="1" lang="fr-F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fréquence du premier mode de flexion</a:t>
                </a:r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ZoneTexte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302" y="1413590"/>
                <a:ext cx="8604974" cy="338554"/>
              </a:xfrm>
              <a:prstGeom prst="rect">
                <a:avLst/>
              </a:prstGeom>
              <a:blipFill rotWithShape="0">
                <a:blip r:embed="rId4"/>
                <a:stretch>
                  <a:fillRect l="-283" t="-5455" b="-2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ZoneTexte 100"/>
          <p:cNvSpPr txBox="1"/>
          <p:nvPr/>
        </p:nvSpPr>
        <p:spPr>
          <a:xfrm>
            <a:off x="1476188" y="1796411"/>
            <a:ext cx="82103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Modélisation par la méthode des éléments finis. ( des </a:t>
            </a: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éléments poutre de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Timoshenko )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" name="Image 2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586" y="3073471"/>
            <a:ext cx="5044268" cy="14424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ZoneTexte 205"/>
              <p:cNvSpPr txBox="1"/>
              <p:nvPr/>
            </p:nvSpPr>
            <p:spPr>
              <a:xfrm>
                <a:off x="1557342" y="4857800"/>
                <a:ext cx="506092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𝑒𝑙𝑒𝑚</m:t>
                        </m:r>
                      </m:sub>
                    </m:sSub>
                  </m:oMath>
                </a14:m>
                <a:r>
                  <a:rPr lang="fr-FR" sz="16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𝑒𝑙𝑒𝑚</m:t>
                        </m:r>
                      </m:sub>
                    </m:sSub>
                  </m:oMath>
                </a14:m>
                <a:r>
                  <a:rPr lang="fr-FR" sz="16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𝑒𝑙𝑒𝑚</m:t>
                        </m:r>
                      </m:sub>
                    </m:sSub>
                  </m:oMath>
                </a14:m>
                <a:r>
                  <a:rPr lang="fr-FR" sz="16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  <m:d>
                          <m:dPr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d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𝑒𝑙𝑒𝑚</m:t>
                        </m:r>
                      </m:sub>
                    </m:sSub>
                  </m:oMath>
                </a14:m>
                <a:r>
                  <a:rPr lang="fr-FR" sz="1600" dirty="0" smtClean="0"/>
                  <a:t>: matrices élémentaires de masse, de raideur, d’amortissement et gyroscopique</a:t>
                </a:r>
                <a:endParaRPr lang="fr-FR" sz="1600" dirty="0"/>
              </a:p>
            </p:txBody>
          </p:sp>
        </mc:Choice>
        <mc:Fallback xmlns="">
          <p:sp>
            <p:nvSpPr>
              <p:cNvPr id="206" name="ZoneTexte 2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342" y="4857800"/>
                <a:ext cx="5060920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481" t="-3125" r="-1324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Rectangle 206"/>
              <p:cNvSpPr/>
              <p:nvPr/>
            </p:nvSpPr>
            <p:spPr>
              <a:xfrm>
                <a:off x="1557342" y="5781985"/>
                <a:ext cx="451619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0" smtClean="0">
                            <a:latin typeface="Cambria Math" panose="02040503050406030204" pitchFamily="18" charset="0"/>
                          </a:rPr>
                          <m:t>𝐪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fr-FR" sz="16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fr-FR" sz="1600" dirty="0" smtClean="0"/>
                  <a:t> </a:t>
                </a:r>
                <a:br>
                  <a:rPr lang="fr-FR" sz="1600" dirty="0" smtClean="0"/>
                </a:br>
                <a:r>
                  <a:rPr lang="fr-FR" sz="1600" dirty="0" smtClean="0"/>
                  <a:t>vecteur d’état du déplacement</a:t>
                </a:r>
                <a:endParaRPr lang="fr-FR" sz="1600" dirty="0"/>
              </a:p>
            </p:txBody>
          </p:sp>
        </mc:Choice>
        <mc:Fallback xmlns="">
          <p:sp>
            <p:nvSpPr>
              <p:cNvPr id="207" name="Rectangle 2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342" y="5781985"/>
                <a:ext cx="4516199" cy="584775"/>
              </a:xfrm>
              <a:prstGeom prst="rect">
                <a:avLst/>
              </a:prstGeom>
              <a:blipFill rotWithShape="0">
                <a:blip r:embed="rId7"/>
                <a:stretch>
                  <a:fillRect l="-540" t="-1042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8" name="直接连接符 27"/>
          <p:cNvCxnSpPr/>
          <p:nvPr/>
        </p:nvCxnSpPr>
        <p:spPr>
          <a:xfrm>
            <a:off x="6714491" y="2793784"/>
            <a:ext cx="0" cy="37348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9" name="Image 20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7885" y="3018990"/>
            <a:ext cx="4700118" cy="1575343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3334534" y="2303311"/>
            <a:ext cx="1459225" cy="338554"/>
          </a:xfrm>
          <a:prstGeom prst="rect">
            <a:avLst/>
          </a:prstGeom>
          <a:solidFill>
            <a:srgbClr val="5B9BD5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fr-F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Élémentaire </a:t>
            </a:r>
          </a:p>
        </p:txBody>
      </p:sp>
      <p:sp>
        <p:nvSpPr>
          <p:cNvPr id="210" name="ZoneTexte 209"/>
          <p:cNvSpPr txBox="1"/>
          <p:nvPr/>
        </p:nvSpPr>
        <p:spPr>
          <a:xfrm>
            <a:off x="8513017" y="2303311"/>
            <a:ext cx="1459225" cy="338554"/>
          </a:xfrm>
          <a:prstGeom prst="rect">
            <a:avLst/>
          </a:prstGeom>
          <a:solidFill>
            <a:srgbClr val="5B9BD5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fr-FR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Globale</a:t>
            </a:r>
            <a:endParaRPr kumimoji="1" lang="fr-F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ZoneTexte 210"/>
              <p:cNvSpPr txBox="1"/>
              <p:nvPr/>
            </p:nvSpPr>
            <p:spPr>
              <a:xfrm>
                <a:off x="6987948" y="4874742"/>
                <a:ext cx="506092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fr-FR" sz="1600" dirty="0" smtClean="0"/>
                  <a:t>, </a:t>
                </a:r>
                <a14:m>
                  <m:oMath xmlns:m="http://schemas.openxmlformats.org/officeDocument/2006/math"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fr-FR" sz="1600" dirty="0" smtClean="0"/>
                  <a:t>, </a:t>
                </a:r>
                <a14:m>
                  <m:oMath xmlns:m="http://schemas.openxmlformats.org/officeDocument/2006/math"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fr-FR" sz="1600" dirty="0" smtClean="0"/>
                  <a:t>, </a:t>
                </a:r>
                <a14:m>
                  <m:oMath xmlns:m="http://schemas.openxmlformats.org/officeDocument/2006/math">
                    <m:r>
                      <a:rPr lang="fr-FR" sz="1600" b="1" i="1">
                        <a:latin typeface="Cambria Math" panose="02040503050406030204" pitchFamily="18" charset="0"/>
                      </a:rPr>
                      <m:t>𝑮</m:t>
                    </m:r>
                    <m:d>
                      <m:d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160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fr-FR" sz="1600" dirty="0" smtClean="0"/>
                  <a:t>: matrices globale de masse, de raideur, d’amortissement et gyroscopique</a:t>
                </a:r>
                <a:endParaRPr lang="fr-FR" sz="1600" dirty="0"/>
              </a:p>
            </p:txBody>
          </p:sp>
        </mc:Choice>
        <mc:Fallback xmlns="">
          <p:sp>
            <p:nvSpPr>
              <p:cNvPr id="211" name="ZoneTexte 2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948" y="4874742"/>
                <a:ext cx="5060920" cy="584775"/>
              </a:xfrm>
              <a:prstGeom prst="rect">
                <a:avLst/>
              </a:prstGeom>
              <a:blipFill rotWithShape="0">
                <a:blip r:embed="rId9"/>
                <a:stretch>
                  <a:fillRect l="-481" t="-3125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Rectangle 211"/>
              <p:cNvSpPr/>
              <p:nvPr/>
            </p:nvSpPr>
            <p:spPr>
              <a:xfrm>
                <a:off x="6920572" y="5736040"/>
                <a:ext cx="401372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600" b="1" i="0" smtClean="0">
                        <a:latin typeface="Cambria Math" panose="02040503050406030204" pitchFamily="18" charset="0"/>
                      </a:rPr>
                      <m:t>𝐪</m:t>
                    </m:r>
                    <m:r>
                      <a:rPr lang="fr-FR" sz="16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,…, 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,…</m:t>
                            </m:r>
                          </m:e>
                        </m:d>
                      </m:e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fr-FR" sz="1600" dirty="0" smtClean="0"/>
                  <a:t>  </a:t>
                </a:r>
                <a:br>
                  <a:rPr lang="fr-FR" sz="1600" dirty="0" smtClean="0"/>
                </a:br>
                <a:r>
                  <a:rPr lang="fr-FR" sz="1600" dirty="0" smtClean="0"/>
                  <a:t>vecteur d’état du déplacement</a:t>
                </a:r>
                <a:endParaRPr lang="fr-FR" sz="1600" dirty="0"/>
              </a:p>
            </p:txBody>
          </p:sp>
        </mc:Choice>
        <mc:Fallback xmlns="">
          <p:sp>
            <p:nvSpPr>
              <p:cNvPr id="212" name="Rectangle 2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572" y="5736040"/>
                <a:ext cx="4013727" cy="584775"/>
              </a:xfrm>
              <a:prstGeom prst="rect">
                <a:avLst/>
              </a:prstGeom>
              <a:blipFill rotWithShape="0">
                <a:blip r:embed="rId10"/>
                <a:stretch>
                  <a:fillRect l="-607" t="-1042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" name="Connecteur droit avec flèche 213"/>
          <p:cNvCxnSpPr/>
          <p:nvPr/>
        </p:nvCxnSpPr>
        <p:spPr>
          <a:xfrm>
            <a:off x="5407435" y="2608219"/>
            <a:ext cx="242165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ZoneTexte 214"/>
          <p:cNvSpPr txBox="1"/>
          <p:nvPr/>
        </p:nvSpPr>
        <p:spPr>
          <a:xfrm>
            <a:off x="5512428" y="2228017"/>
            <a:ext cx="2316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Assemblage des matrices 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2" name="Tableau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537155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698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1" grpId="0"/>
      <p:bldP spid="206" grpId="0"/>
      <p:bldP spid="207" grpId="0"/>
      <p:bldP spid="22" grpId="0" animBg="1"/>
      <p:bldP spid="210" grpId="0" animBg="1"/>
      <p:bldP spid="211" grpId="0"/>
      <p:bldP spid="212" grpId="0"/>
      <p:bldP spid="2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16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sp>
        <p:nvSpPr>
          <p:cNvPr id="102" name="ZoneTexte 101"/>
          <p:cNvSpPr txBox="1"/>
          <p:nvPr/>
        </p:nvSpPr>
        <p:spPr>
          <a:xfrm>
            <a:off x="1600200" y="1029244"/>
            <a:ext cx="6560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Equations de mouvement du rotor : 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549362" y="1487706"/>
                <a:ext cx="5312223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𝑴</m:t>
                      </m:r>
                      <m:acc>
                        <m:accPr>
                          <m:chr m:val="̈"/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b="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b="0" i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e>
                      </m:d>
                      <m:acc>
                        <m:accPr>
                          <m:chr m:val="̇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𝑲𝒒</m:t>
                      </m:r>
                      <m:r>
                        <a:rPr lang="fr-FR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sub>
                      </m:sSub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𝒑𝒂𝒍𝒊𝒆𝒓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fr-FR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362" y="1487706"/>
                <a:ext cx="5312223" cy="394210"/>
              </a:xfrm>
              <a:prstGeom prst="rect">
                <a:avLst/>
              </a:prstGeom>
              <a:blipFill rotWithShape="0"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ZoneTexte 53"/>
          <p:cNvSpPr txBox="1"/>
          <p:nvPr/>
        </p:nvSpPr>
        <p:spPr>
          <a:xfrm>
            <a:off x="1613289" y="2083250"/>
            <a:ext cx="21130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Approche linéaire  :</a:t>
            </a:r>
            <a:endParaRPr kumimoji="1" lang="fr-FR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ZoneTexte 64"/>
          <p:cNvSpPr txBox="1"/>
          <p:nvPr/>
        </p:nvSpPr>
        <p:spPr>
          <a:xfrm>
            <a:off x="1600200" y="4844649"/>
            <a:ext cx="2438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Approche non-linéaire :</a:t>
            </a:r>
            <a:endParaRPr kumimoji="1" lang="fr-FR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2034535" y="3656291"/>
                <a:ext cx="8153001" cy="3782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Equations de mouvement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linéaire : </a:t>
                </a:r>
                <a14:m>
                  <m:oMath xmlns:m="http://schemas.openxmlformats.org/officeDocument/2006/math">
                    <m:r>
                      <a:rPr lang="fr-FR" sz="1600" b="1" i="1">
                        <a:latin typeface="Cambria Math" panose="02040503050406030204" pitchFamily="18" charset="0"/>
                      </a:rPr>
                      <m:t>𝑴</m:t>
                    </m:r>
                    <m:acc>
                      <m:accPr>
                        <m:chr m:val="̈"/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acc>
                    <m:r>
                      <a:rPr lang="fr-FR" sz="160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𝒑𝒂𝒍𝒊𝒆𝒓</m:t>
                            </m:r>
                          </m:sub>
                        </m:sSub>
                        <m:r>
                          <a:rPr lang="fr-FR" sz="16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𝑮</m:t>
                        </m:r>
                        <m:d>
                          <m:d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FR" sz="160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d>
                      </m:e>
                    </m:d>
                    <m:acc>
                      <m:accPr>
                        <m:chr m:val="̇"/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acc>
                    <m:r>
                      <a:rPr lang="fr-FR" sz="160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𝑲</m:t>
                        </m:r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𝒑𝒂𝒍𝒊𝒆𝒓</m:t>
                            </m:r>
                          </m:sub>
                        </m:sSub>
                      </m:e>
                    </m:d>
                    <m:r>
                      <a:rPr lang="fr-FR" sz="1600" b="1" i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fr-FR" sz="16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𝒆𝒙𝒕</m:t>
                        </m:r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535" y="3656291"/>
                <a:ext cx="8153001" cy="378245"/>
              </a:xfrm>
              <a:prstGeom prst="rect">
                <a:avLst/>
              </a:prstGeom>
              <a:blipFill rotWithShape="0">
                <a:blip r:embed="rId5"/>
                <a:stretch>
                  <a:fillRect l="-299" b="-145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2761083" y="2790840"/>
                <a:ext cx="5938194" cy="8531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𝒑𝒂𝒍𝒊𝒆𝒓</m:t>
                          </m:r>
                        </m:sub>
                      </m:sSub>
                      <m:d>
                        <m:d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fr-FR" sz="1600" b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</m:d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fr-FR" sz="16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6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fr-FR" sz="16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𝒑𝒂𝒍𝒊𝒆𝒓</m:t>
                          </m:r>
                        </m:sub>
                      </m:sSub>
                      <m:d>
                        <m:dPr>
                          <m:ctrlPr>
                            <a:rPr lang="fr-FR" sz="16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FR" sz="16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  <m:r>
                            <a:rPr lang="fr-FR" sz="16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𝒔𝒕𝒂</m:t>
                              </m:r>
                            </m:sub>
                          </m:sSub>
                        </m:e>
                      </m:d>
                      <m:r>
                        <a:rPr lang="fr-FR" sz="16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𝒑𝒂𝒍𝒊𝒆𝒓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𝒔𝒕𝒂𝒕𝒊𝒒𝒖𝒆</m:t>
                          </m:r>
                        </m:sub>
                      </m:sSub>
                      <m:d>
                        <m:d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𝒔𝒕𝒂</m:t>
                              </m:r>
                            </m:sub>
                          </m:s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</m:oMath>
                  </m:oMathPara>
                </a14:m>
                <a:r>
                  <a:rPr lang="fr-FR" sz="1600" b="1" dirty="0" smtClean="0"/>
                  <a:t/>
                </a:r>
                <a:br>
                  <a:rPr lang="fr-FR" sz="1600" b="1" dirty="0" smtClean="0"/>
                </a:br>
                <a:endParaRPr lang="fr-FR" sz="1600" b="1" dirty="0" smtClean="0"/>
              </a:p>
              <a:p>
                <a:pPr algn="ctr"/>
                <a:r>
                  <a:rPr kumimoji="1" lang="fr-FR" sz="1600" dirty="0" smtClean="0">
                    <a:cs typeface="Times New Roman" panose="02020603050405020304" pitchFamily="18" charset="0"/>
                  </a:rPr>
                  <a:t/>
                </a:r>
                <a:br>
                  <a:rPr kumimoji="1" lang="fr-FR" sz="1600" dirty="0" smtClean="0">
                    <a:cs typeface="Times New Roman" panose="02020603050405020304" pitchFamily="18" charset="0"/>
                  </a:rPr>
                </a:br>
                <a:r>
                  <a:rPr kumimoji="1" lang="fr-FR" sz="1600" dirty="0" smtClean="0">
                    <a:cs typeface="Times New Roman" panose="02020603050405020304" pitchFamily="18" charset="0"/>
                  </a:rPr>
                  <a:t>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𝒔𝒕𝒂</m:t>
                        </m:r>
                      </m:sub>
                    </m:sSub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position d’équilibre statique du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rotor</a:t>
                </a:r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083" y="2790840"/>
                <a:ext cx="5938194" cy="853119"/>
              </a:xfrm>
              <a:prstGeom prst="rect">
                <a:avLst/>
              </a:prstGeom>
              <a:blipFill rotWithShape="0">
                <a:blip r:embed="rId6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ZoneTexte 65"/>
          <p:cNvSpPr txBox="1"/>
          <p:nvPr/>
        </p:nvSpPr>
        <p:spPr>
          <a:xfrm>
            <a:off x="2034535" y="4134218"/>
            <a:ext cx="8219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Remarque :  (1)  </a:t>
            </a: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à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résoudre;  </a:t>
            </a:r>
          </a:p>
          <a:p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(2)  Valable pour les petits déplacements proche de la position d’équilibre statique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2034535" y="2400263"/>
                <a:ext cx="8341875" cy="3606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forces des paliers déterminée par les coefficients dynamiques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fr-FR" sz="16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𝒑𝒂𝒍𝒊𝒆𝒓</m:t>
                        </m:r>
                      </m:sub>
                    </m:sSub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fr-FR" sz="16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𝒑𝒂𝒍𝒊𝒆𝒓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535" y="2400263"/>
                <a:ext cx="8341875" cy="360612"/>
              </a:xfrm>
              <a:prstGeom prst="rect">
                <a:avLst/>
              </a:prstGeom>
              <a:blipFill rotWithShape="0">
                <a:blip r:embed="rId7"/>
                <a:stretch>
                  <a:fillRect l="-292" t="-5085" b="-1525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/>
          <p:cNvSpPr/>
          <p:nvPr/>
        </p:nvSpPr>
        <p:spPr>
          <a:xfrm>
            <a:off x="2034535" y="5217318"/>
            <a:ext cx="62169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forces des paliers déterminée par le module du palier hydrodynamique</a:t>
            </a:r>
          </a:p>
        </p:txBody>
      </p:sp>
      <p:grpSp>
        <p:nvGrpSpPr>
          <p:cNvPr id="77" name="Groupe 76"/>
          <p:cNvGrpSpPr/>
          <p:nvPr/>
        </p:nvGrpSpPr>
        <p:grpSpPr>
          <a:xfrm>
            <a:off x="8286431" y="5092814"/>
            <a:ext cx="412846" cy="642861"/>
            <a:chOff x="3933695" y="1019982"/>
            <a:chExt cx="412846" cy="642861"/>
          </a:xfrm>
        </p:grpSpPr>
        <p:sp>
          <p:nvSpPr>
            <p:cNvPr id="79" name="Organigramme : Processus 78"/>
            <p:cNvSpPr/>
            <p:nvPr/>
          </p:nvSpPr>
          <p:spPr>
            <a:xfrm>
              <a:off x="3933695" y="1019982"/>
              <a:ext cx="412846" cy="642861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0" name="Image 7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91109" y="1092916"/>
              <a:ext cx="320473" cy="52483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2034535" y="5631919"/>
                <a:ext cx="508908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Equations de mouvement non linéaire : </a:t>
                </a:r>
                <a14:m>
                  <m:oMath xmlns:m="http://schemas.openxmlformats.org/officeDocument/2006/math">
                    <m:r>
                      <a:rPr lang="fr-F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acc>
                      <m:accPr>
                        <m:chr m:val="̈"/>
                        <m:ctrlPr>
                          <a:rPr lang="fr-FR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acc>
                    <m:r>
                      <a:rPr lang="fr-F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fr-F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fr-F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acc>
                    <m:r>
                      <a:rPr lang="fr-F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fr-FR" sz="1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kumimoji="1" lang="fr-FR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535" y="5631919"/>
                <a:ext cx="5089085" cy="338554"/>
              </a:xfrm>
              <a:prstGeom prst="rect">
                <a:avLst/>
              </a:prstGeom>
              <a:blipFill rotWithShape="0">
                <a:blip r:embed="rId9"/>
                <a:stretch>
                  <a:fillRect l="-479" t="-5455" b="-2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ZoneTexte 91"/>
          <p:cNvSpPr txBox="1"/>
          <p:nvPr/>
        </p:nvSpPr>
        <p:spPr>
          <a:xfrm>
            <a:off x="2034535" y="6066804"/>
            <a:ext cx="8725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Remarque :  (1) Onéreuse en terme du temps de calcul</a:t>
            </a:r>
          </a:p>
          <a:p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(2) Précise </a:t>
            </a: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pour les grands déplacements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 convenable pour calculer le flux thermique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2" name="Tableau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537155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383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17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sp>
        <p:nvSpPr>
          <p:cNvPr id="53" name="ZoneTexte 52"/>
          <p:cNvSpPr txBox="1"/>
          <p:nvPr/>
        </p:nvSpPr>
        <p:spPr>
          <a:xfrm>
            <a:off x="1600200" y="1029244"/>
            <a:ext cx="876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d’intégration temporelle mixte : </a:t>
            </a:r>
            <a:r>
              <a:rPr kumimoji="1" lang="fr-FR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Schéma de Newmark </a:t>
            </a:r>
            <a:r>
              <a:rPr kumimoji="1" lang="fr-FR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kumimoji="1" lang="fr-FR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de Newton-</a:t>
            </a:r>
            <a:r>
              <a:rPr kumimoji="1" lang="fr-FR" sz="16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Raphson</a:t>
            </a:r>
            <a:r>
              <a:rPr kumimoji="1" lang="fr-FR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]</a:t>
            </a:r>
          </a:p>
        </p:txBody>
      </p:sp>
      <p:sp>
        <p:nvSpPr>
          <p:cNvPr id="26" name="Flèche droite 25"/>
          <p:cNvSpPr/>
          <p:nvPr/>
        </p:nvSpPr>
        <p:spPr>
          <a:xfrm>
            <a:off x="6134419" y="2470361"/>
            <a:ext cx="385011" cy="284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620595" y="1843379"/>
                <a:ext cx="4565583" cy="11090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hangingPunct="0"/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Schéma de Newmark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implicite</a:t>
                </a:r>
                <a:endParaRPr lang="fr-FR" sz="1600" b="1" i="1" dirty="0" smtClean="0"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 hangingPunct="0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16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</m:e>
                        <m: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p>
                      <m:r>
                        <a:rPr lang="fr-FR" sz="16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</m:e>
                        <m: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p>
                      </m:sSup>
                      <m:r>
                        <a:rPr lang="fr-FR" sz="16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+∆</m:t>
                      </m:r>
                      <m:r>
                        <a:rPr lang="fr-FR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sSup>
                        <m:sSupPr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  <m: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p>
                      </m:sSup>
                      <m:r>
                        <a:rPr lang="fr-FR" sz="16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∆</m:t>
                                  </m:r>
                                  <m:r>
                                    <a:rPr lang="fr-FR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1−2</m:t>
                              </m:r>
                              <m: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e>
                          </m:d>
                          <m:sSup>
                            <m:sSupPr>
                              <m:ctrlP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̈"/>
                                  <m:ctrlP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𝒒</m:t>
                                  </m:r>
                                </m:e>
                              </m:acc>
                            </m:e>
                            <m:sup>
                              <m: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+2</m:t>
                          </m:r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  <m:sSup>
                            <m:sSupPr>
                              <m:ctrlPr>
                                <a:rPr lang="fr-FR" sz="1600" b="1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̈"/>
                                  <m:ctrlPr>
                                    <a:rPr lang="fr-FR" sz="1600" b="1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1600" b="1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𝒒</m:t>
                                  </m:r>
                                </m:e>
                              </m:acc>
                            </m:e>
                            <m:sup>
                              <m:r>
                                <a:rPr lang="fr-FR" sz="16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  <m:r>
                                <a:rPr lang="fr-FR" sz="16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fr-FR" sz="16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sz="16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  <m: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p>
                      <m:r>
                        <a:rPr lang="fr-FR" sz="16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  <m: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p>
                      </m:sSup>
                      <m:r>
                        <a:rPr lang="fr-FR" sz="16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+∆</m:t>
                      </m:r>
                      <m:r>
                        <a:rPr lang="fr-FR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𝛾</m:t>
                              </m:r>
                            </m:e>
                          </m:d>
                          <m:sSup>
                            <m:sSupPr>
                              <m:ctrlP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̈"/>
                                  <m:ctrlP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𝒒</m:t>
                                  </m:r>
                                </m:e>
                              </m:acc>
                            </m:e>
                            <m:sup>
                              <m: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  <m:sSup>
                            <m:sSupPr>
                              <m:ctrlPr>
                                <a:rPr lang="fr-FR" sz="160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̈"/>
                                  <m:ctrlPr>
                                    <a:rPr lang="fr-FR" sz="1600" b="1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1600" b="1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𝒒</m:t>
                                  </m:r>
                                </m:e>
                              </m:acc>
                            </m:e>
                            <m:sup>
                              <m:r>
                                <a:rPr lang="fr-FR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fr-FR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595" y="1843379"/>
                <a:ext cx="4565583" cy="1109022"/>
              </a:xfrm>
              <a:prstGeom prst="rect">
                <a:avLst/>
              </a:prstGeom>
              <a:blipFill rotWithShape="0">
                <a:blip r:embed="rId4"/>
                <a:stretch>
                  <a:fillRect t="-164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6519430" y="1831696"/>
                <a:ext cx="5672570" cy="14486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Forme du vecteur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résiduel</a:t>
                </a:r>
                <a:endParaRPr lang="fr-FR" sz="16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fr-FR" sz="1600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fr-FR" sz="1600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p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+∆</m:t>
                                    </m:r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sSup>
                                      <m:sSup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fr-FR" sz="16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fr-FR" sz="1600" b="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fr-FR" sz="16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fr-FR" sz="1600" b="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fr-FR" sz="160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fr-FR" sz="1600" b="0" i="0">
                                                <a:latin typeface="Cambria Math" panose="02040503050406030204" pitchFamily="18" charset="0"/>
                                              </a:rPr>
                                              <m:t>1−2</m:t>
                                            </m:r>
                                            <m: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  <m:sSup>
                                          <m:sSup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fr-FR" sz="16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p>
                                        </m:sSup>
                                        <m:r>
                                          <a:rPr lang="fr-FR" sz="1600" b="0" i="0">
                                            <a:latin typeface="Cambria Math" panose="02040503050406030204" pitchFamily="18" charset="0"/>
                                          </a:rPr>
                                          <m:t>+2</m:t>
                                        </m:r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  <m:sSup>
                                          <m:sSupPr>
                                            <m:ctrlPr>
                                              <a:rPr lang="fr-F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fr-FR" sz="16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600" b="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fr-FR" sz="1600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+∆</m:t>
                                    </m:r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fr-FR" sz="1600" b="0" i="0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  <m:sSup>
                                          <m:sSup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fr-FR" sz="16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p>
                                        </m:sSup>
                                        <m:r>
                                          <a:rPr lang="fr-FR" sz="1600" b="0" i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  <m:sSup>
                                          <m:sSupPr>
                                            <m:ctrlPr>
                                              <a:rPr lang="fr-F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fr-FR" sz="16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600" b="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430" y="1831696"/>
                <a:ext cx="5672570" cy="1448666"/>
              </a:xfrm>
              <a:prstGeom prst="rect">
                <a:avLst/>
              </a:prstGeom>
              <a:blipFill rotWithShape="0">
                <a:blip r:embed="rId5"/>
                <a:stretch>
                  <a:fillRect t="-12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Flèche droite 37"/>
          <p:cNvSpPr/>
          <p:nvPr/>
        </p:nvSpPr>
        <p:spPr>
          <a:xfrm rot="13116583">
            <a:off x="6498468" y="4794366"/>
            <a:ext cx="385011" cy="284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1962757" y="3109356"/>
                <a:ext cx="4140877" cy="1833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Formulation de la méthode de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Newton-</a:t>
                </a:r>
                <a:r>
                  <a:rPr kumimoji="1" lang="fr-FR" sz="1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Raphson</a:t>
                </a:r>
                <a:endParaRPr lang="fr-FR" sz="16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fr-F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fr-FR" sz="160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𝑹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fr-FR" sz="160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𝒊</m:t>
                                                </m:r>
                                                <m:r>
                                                  <a:rPr lang="fr-FR" sz="1600"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fr-F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fr-FR" sz="160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𝑹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fr-FR" sz="160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fr-FR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fr-FR" sz="16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𝒒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p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𝒊</m:t>
                                                </m:r>
                                                <m:r>
                                                  <a:rPr lang="fr-FR" sz="1600"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fr-F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fr-FR" sz="160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𝑹</m:t>
                                                </m:r>
                                              </m:e>
                                              <m:sub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fr-FR" sz="16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fr-FR" sz="16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𝒒</m:t>
                                                    </m:r>
                                                  </m:e>
                                                </m:acc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fr-FR" sz="160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𝒊</m:t>
                                                </m:r>
                                                <m:r>
                                                  <a:rPr lang="fr-FR" sz="1600"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fr-F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fr-FR" sz="160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𝑹</m:t>
                                                </m:r>
                                              </m:e>
                                              <m:sub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fr-FR" sz="16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fr-FR" sz="16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𝒒</m:t>
                                                    </m:r>
                                                  </m:e>
                                                </m:acc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fr-FR" sz="160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fr-FR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fr-FR" sz="16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𝒒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p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𝒊</m:t>
                                                </m:r>
                                                <m:r>
                                                  <a:rPr lang="fr-FR" sz="1600"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𝑀𝑎𝑡𝑟𝑖𝑐𝑒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𝐽𝑎𝑐𝑜𝑏𝑖𝑒𝑛𝑛𝑒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𝑱</m:t>
                                  </m:r>
                                </m:e>
                                <m:sub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e>
                          </m:eqArr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r-FR" sz="1600" b="0" i="0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sSubSup>
                                  <m:sSub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fr-FR" sz="1600" b="0" i="0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sSubSup>
                                  <m:sSub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fr-FR" sz="1600" b="0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757" y="3109356"/>
                <a:ext cx="4140877" cy="1833451"/>
              </a:xfrm>
              <a:prstGeom prst="rect">
                <a:avLst/>
              </a:prstGeom>
              <a:blipFill rotWithShape="0">
                <a:blip r:embed="rId6"/>
                <a:stretch>
                  <a:fillRect l="-884" t="-9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e 24"/>
          <p:cNvGrpSpPr/>
          <p:nvPr/>
        </p:nvGrpSpPr>
        <p:grpSpPr>
          <a:xfrm>
            <a:off x="7358406" y="3821108"/>
            <a:ext cx="4349332" cy="2431055"/>
            <a:chOff x="1619691" y="3636465"/>
            <a:chExt cx="4349332" cy="24310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1677252" y="4118397"/>
                  <a:ext cx="4165283" cy="1949123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just" hangingPunct="0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600" b="1" i="1" smtClea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sub>
                        </m:sSub>
                        <m:d>
                          <m:d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fr-FR" sz="160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  <m:r>
                              <a:rPr lang="fr-FR" sz="16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∆</m:t>
                            </m:r>
                            <m:sSubSup>
                              <m:sSubSup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fr-FR" sz="1600" b="1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fr-FR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fr-FR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+1</m:t>
                                </m:r>
                              </m:sup>
                            </m:sSubSup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 ,</m:t>
                            </m:r>
                            <m:sSup>
                              <m:s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fr-FR" sz="160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  <m:r>
                              <a:rPr lang="fr-FR" sz="16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∆</m:t>
                            </m:r>
                            <m:sSubSup>
                              <m:sSubSup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fr-FR" sz="16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fr-FR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fr-FR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+1</m:t>
                                </m:r>
                              </m:sup>
                            </m:sSubSup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fr-FR" sz="1600" b="1" i="1" dirty="0" smtClean="0"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algn="just" hangingPunct="0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≅</m:t>
                        </m:r>
                        <m:sSub>
                          <m:sSub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sub>
                        </m:sSub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sub>
                            </m:sSub>
                          </m:num>
                          <m:den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  <m:sup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p>
                            </m:sSup>
                          </m:den>
                        </m:f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∆</m:t>
                        </m:r>
                        <m:sSubSup>
                          <m:sSubSup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fr-FR" sz="1600" b="1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sub>
                            </m:sSub>
                          </m:num>
                          <m:den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p>
                            </m:sSup>
                          </m:den>
                        </m:f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∆</m:t>
                        </m:r>
                        <m:sSubSup>
                          <m:sSubSup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̇"/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</m:acc>
                          </m:e>
                          <m:sub>
                            <m:r>
                              <a:rPr lang="fr-FR" sz="16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oMath>
                    </m:oMathPara>
                  </a14:m>
                  <a:endParaRPr lang="fr-FR" sz="1600" dirty="0" smtClean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just" hangingPunct="0">
                    <a:spcAft>
                      <a:spcPts val="0"/>
                    </a:spcAft>
                  </a:pPr>
                  <a:endParaRPr lang="fr-FR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acc>
                              <m:accPr>
                                <m:chr m:val="̇"/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</m:ctrlPr>
                              </m:acc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fr-FR" sz="160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  <m:r>
                              <a:rPr lang="fr-FR" sz="16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∆</m:t>
                            </m:r>
                            <m:sSubSup>
                              <m:sSubSup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fr-FR" sz="1600" b="1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fr-FR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fr-FR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+1</m:t>
                                </m:r>
                              </m:sup>
                            </m:sSubSup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 ,</m:t>
                            </m:r>
                            <m:sSup>
                              <m:s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fr-FR" sz="160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  <m:r>
                              <a:rPr lang="fr-FR" sz="16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∆</m:t>
                            </m:r>
                            <m:sSubSup>
                              <m:sSubSup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fr-FR" sz="16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fr-FR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fr-FR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+1</m:t>
                                </m:r>
                              </m:sup>
                            </m:sSubSup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fr-FR" sz="1600" b="1" i="1" dirty="0" smtClean="0"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≅</m:t>
                        </m:r>
                        <m:sSub>
                          <m:sSub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acc>
                              <m:accPr>
                                <m:chr m:val="̇"/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</m:ctrlPr>
                              </m:acc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</m:acc>
                          </m:sub>
                        </m:sSub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</m:e>
                              <m:sub>
                                <m:acc>
                                  <m:accPr>
                                    <m:chr m:val="̇"/>
                                    <m:ctrlP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</m:sub>
                            </m:sSub>
                          </m:num>
                          <m:den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  <m:sup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p>
                            </m:sSup>
                          </m:den>
                        </m:f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∆</m:t>
                        </m:r>
                        <m:sSubSup>
                          <m:sSubSup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fr-FR" sz="1600" b="1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</m:e>
                              <m:sub>
                                <m:acc>
                                  <m:accPr>
                                    <m:chr m:val="̇"/>
                                    <m:ctrlP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</m:sub>
                            </m:sSub>
                          </m:num>
                          <m:den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  <m:sup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p>
                            </m:sSup>
                          </m:den>
                        </m:f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∆</m:t>
                        </m:r>
                        <m:sSubSup>
                          <m:sSubSup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̇"/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</m:acc>
                          </m:e>
                          <m:sub>
                            <m:r>
                              <a:rPr lang="fr-FR" sz="16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7252" y="4118397"/>
                  <a:ext cx="4165283" cy="194912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ZoneTexte 40"/>
                <p:cNvSpPr txBox="1"/>
                <p:nvPr/>
              </p:nvSpPr>
              <p:spPr>
                <a:xfrm>
                  <a:off x="1619691" y="3636465"/>
                  <a:ext cx="4349332" cy="34657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Introduction du pas de </a:t>
                  </a:r>
                  <a:r>
                    <a:rPr kumimoji="1" lang="fr-FR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perturbation </a:t>
                  </a:r>
                  <a14:m>
                    <m:oMath xmlns:m="http://schemas.openxmlformats.org/officeDocument/2006/math">
                      <m:r>
                        <a:rPr lang="fr-FR" sz="1600" b="1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∆</m:t>
                      </m:r>
                      <m:sSubSup>
                        <m:sSubSupPr>
                          <m:ctrlPr>
                            <a:rPr lang="fr-FR" sz="16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fr-FR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bSup>
                    </m:oMath>
                  </a14:m>
                  <a:r>
                    <a:rPr kumimoji="1" lang="fr-FR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</a:t>
                  </a:r>
                  <a:r>
                    <a:rPr lang="fr-FR" sz="1600" b="1" dirty="0">
                      <a:ea typeface="SimSun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r>
                    <a:rPr lang="fr-FR" sz="1600" b="1" dirty="0" smtClean="0">
                      <a:ea typeface="SimSun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fr-FR" sz="1600" b="1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∆</m:t>
                      </m:r>
                      <m:sSubSup>
                        <m:sSubSupPr>
                          <m:ctrlPr>
                            <a:rPr lang="fr-FR" sz="16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̇"/>
                              <m:ctrlPr>
                                <a:rPr lang="fr-FR" sz="1600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  <m:sub>
                          <m:r>
                            <a:rPr lang="fr-FR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fr-FR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bSup>
                    </m:oMath>
                  </a14:m>
                  <a:r>
                    <a:rPr kumimoji="1" lang="fr-FR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endPara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1" name="ZoneTexte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9691" y="3636465"/>
                  <a:ext cx="4349332" cy="34657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700" t="-3509" b="-210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Flèche droite 43"/>
          <p:cNvSpPr/>
          <p:nvPr/>
        </p:nvSpPr>
        <p:spPr>
          <a:xfrm rot="5400000">
            <a:off x="9340567" y="3408605"/>
            <a:ext cx="385011" cy="284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/>
              <p:cNvSpPr txBox="1"/>
              <p:nvPr/>
            </p:nvSpPr>
            <p:spPr>
              <a:xfrm>
                <a:off x="3596091" y="1445626"/>
                <a:ext cx="6231688" cy="34413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Exemple: intégration de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l’instant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fr-FR" sz="16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kumimoji="1"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fr-FR" sz="16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kumimoji="1"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kumimoji="1"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avec le pas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 temps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fr-FR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kumimoji="1" lang="fr-FR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ZoneTexte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091" y="1445626"/>
                <a:ext cx="6231688" cy="344133"/>
              </a:xfrm>
              <a:prstGeom prst="rect">
                <a:avLst/>
              </a:prstGeom>
              <a:blipFill rotWithShape="0">
                <a:blip r:embed="rId9"/>
                <a:stretch>
                  <a:fillRect l="-587" t="-3509" b="-210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1716377" y="4915707"/>
                <a:ext cx="4249603" cy="12495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Correction de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manière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itérative jusqu’à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acc>
                          <m:accPr>
                            <m:chr m:val="̇"/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acc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inférieures à une tolérance </a:t>
                </a:r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d>
                                      <m:dPr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fr-FR" sz="1600" b="0" i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b>
                                  <m:sup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b>
                                    <m:d>
                                      <m:dPr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fr-FR" sz="1600" b="0" i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b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fr-FR" sz="1600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d>
                                      <m:dPr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sub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b>
                                    <m:d>
                                      <m:d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sub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fr-FR" sz="1600" b="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r-FR" sz="1600" b="0" i="0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sSubSup>
                                  <m:sSub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d>
                                      <m:dPr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sub>
                                  <m:sup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fr-FR" sz="1600" b="0" i="0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sSubSup>
                                  <m:sSub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b>
                                    <m:d>
                                      <m:d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sub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377" y="4915707"/>
                <a:ext cx="4249603" cy="1249509"/>
              </a:xfrm>
              <a:prstGeom prst="rect">
                <a:avLst/>
              </a:prstGeom>
              <a:blipFill rotWithShape="0">
                <a:blip r:embed="rId10"/>
                <a:stretch>
                  <a:fillRect t="-14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7" name="Tableau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537155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636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26" grpId="0" animBg="1"/>
      <p:bldP spid="22" grpId="0"/>
      <p:bldP spid="14" grpId="0"/>
      <p:bldP spid="38" grpId="0" animBg="1"/>
      <p:bldP spid="23" grpId="0"/>
      <p:bldP spid="44" grpId="0" animBg="1"/>
      <p:bldP spid="36" grpId="0" animBg="1"/>
      <p:bldP spid="4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18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sp>
        <p:nvSpPr>
          <p:cNvPr id="53" name="ZoneTexte 52"/>
          <p:cNvSpPr txBox="1"/>
          <p:nvPr/>
        </p:nvSpPr>
        <p:spPr>
          <a:xfrm>
            <a:off x="1600200" y="1029244"/>
            <a:ext cx="876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d’intégration temporelle mixte : </a:t>
            </a:r>
            <a:r>
              <a:rPr kumimoji="1" lang="fr-FR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Détermination de la matrice jacobienne</a:t>
            </a:r>
            <a:endParaRPr kumimoji="1" lang="fr-FR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2316183" y="1511176"/>
                <a:ext cx="1805046" cy="1658787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Matrice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jacobienne</a:t>
                </a:r>
                <a:b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fr-FR" sz="16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p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fr-FR" sz="160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fr-FR" sz="160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p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fr-FR" sz="160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fr-FR" sz="160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183" y="1511176"/>
                <a:ext cx="1805046" cy="1658787"/>
              </a:xfrm>
              <a:prstGeom prst="rect">
                <a:avLst/>
              </a:prstGeom>
              <a:blipFill rotWithShape="0">
                <a:blip r:embed="rId4"/>
                <a:stretch>
                  <a:fillRect l="-2027" t="-11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970963" y="3662030"/>
                <a:ext cx="2561149" cy="2507353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fr-FR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1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fr-FR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fr-FR" sz="1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p>
                                    <m:r>
                                      <a:rPr lang="fr-FR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fr-FR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fr-F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fr-FR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fr-FR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fr-F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fr-FR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fr-F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r-F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  <m:f>
                              <m:fPr>
                                <m:ctrlPr>
                                  <a:rPr lang="fr-FR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̈"/>
                                        <m:ctrlP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fr-F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fr-FR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p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den>
                            </m:f>
                            <m:r>
                              <m:rPr>
                                <m:nor/>
                              </m:rPr>
                              <a:rPr lang="fr-FR" sz="1600" dirty="0">
                                <a:solidFill>
                                  <a:schemeClr val="tx1"/>
                                </a:solidFill>
                              </a:rPr>
                              <m:t> </m:t>
                            </m:r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fr-FR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f>
                                  <m:fPr>
                                    <m:ctrlPr>
                                      <a:rPr lang="fr-FR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fr-FR" sz="16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fr-F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∆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fr-F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f>
                                  <m:fPr>
                                    <m:ctrlPr>
                                      <a:rPr lang="fr-FR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acc>
                                          <m:accPr>
                                            <m:chr m:val="̈"/>
                                            <m:ctrlP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p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fr-FR" sz="16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fr-F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−∆</m:t>
                                </m:r>
                                <m:r>
                                  <a:rPr lang="fr-F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F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f>
                                  <m:fPr>
                                    <m:ctrlP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acc>
                                          <m:accPr>
                                            <m:chr m:val="̈"/>
                                            <m:ctrlP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fr-FR" sz="16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fr-F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  <m:r>
                                  <a:rPr lang="fr-FR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−∆</m:t>
                                </m:r>
                                <m:r>
                                  <a:rPr lang="fr-F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F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f>
                                  <m:fPr>
                                    <m:ctrlP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acc>
                                          <m:accPr>
                                            <m:chr m:val="̈"/>
                                            <m:ctrlP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eqArr>
                          </m:e>
                        </m:mr>
                      </m:m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963" y="3662030"/>
                <a:ext cx="2561149" cy="250735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5535330" y="1455555"/>
                <a:ext cx="5672570" cy="1448666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txBody>
              <a:bodyPr wrap="square">
                <a:spAutoFit/>
              </a:bodyPr>
              <a:lstStyle/>
              <a:p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Rappel de l’expression du vecteur résiduel </a:t>
                </a:r>
                <a14:m>
                  <m:oMath xmlns:m="http://schemas.openxmlformats.org/officeDocument/2006/math">
                    <m:r>
                      <a:rPr kumimoji="1" lang="fr-FR" sz="16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endParaRPr lang="fr-FR" sz="16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fr-FR" sz="1600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fr-FR" sz="1600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p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+∆</m:t>
                                    </m:r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sSup>
                                      <m:sSup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fr-FR" sz="16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fr-FR" sz="1600" b="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fr-FR" sz="16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fr-FR" sz="1600" b="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fr-FR" sz="160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fr-FR" sz="1600" b="0" i="0">
                                                <a:latin typeface="Cambria Math" panose="02040503050406030204" pitchFamily="18" charset="0"/>
                                              </a:rPr>
                                              <m:t>1−2</m:t>
                                            </m:r>
                                            <m: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  <m:sSup>
                                          <m:sSup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fr-FR" sz="16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p>
                                        </m:sSup>
                                        <m:r>
                                          <a:rPr lang="fr-FR" sz="1600" b="0" i="0">
                                            <a:latin typeface="Cambria Math" panose="02040503050406030204" pitchFamily="18" charset="0"/>
                                          </a:rPr>
                                          <m:t>+2</m:t>
                                        </m:r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  <m:sSup>
                                          <m:sSupPr>
                                            <m:ctrlPr>
                                              <a:rPr lang="fr-F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fr-FR" sz="16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600" b="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fr-FR" sz="1600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+∆</m:t>
                                    </m:r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fr-FR" sz="1600" b="0" i="0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  <m:sSup>
                                          <m:sSup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fr-FR" sz="16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p>
                                        </m:sSup>
                                        <m:r>
                                          <a:rPr lang="fr-FR" sz="1600" b="0" i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  <m:sSup>
                                          <m:sSupPr>
                                            <m:ctrlPr>
                                              <a:rPr lang="fr-F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fr-FR" sz="16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600" b="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5330" y="1455555"/>
                <a:ext cx="5672570" cy="1448666"/>
              </a:xfrm>
              <a:prstGeom prst="rect">
                <a:avLst/>
              </a:prstGeom>
              <a:blipFill rotWithShape="0">
                <a:blip r:embed="rId6"/>
                <a:stretch>
                  <a:fillRect l="-429" t="-837"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5535330" y="3104428"/>
                <a:ext cx="6218562" cy="853054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txBody>
              <a:bodyPr wrap="none">
                <a:spAutoFit/>
              </a:bodyPr>
              <a:lstStyle/>
              <a:p>
                <a:r>
                  <a:rPr lang="fr-FR" sz="1600" dirty="0" smtClean="0">
                    <a:latin typeface="Cambria Math" panose="02040503050406030204" pitchFamily="18" charset="0"/>
                  </a:rPr>
                  <a:t>Expression de l’accélération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̈"/>
                              <m:ctrlP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  <m:sup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fr-FR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  <m:d>
                                <m:d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1600" b="0" i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den>
                      </m:f>
                      <m:sSup>
                        <m:sSup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  <m:sup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fr-FR" sz="1600" b="0" i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num>
                        <m:den>
                          <m:r>
                            <a:rPr lang="fr-FR" sz="16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den>
                      </m:f>
                      <m:sSup>
                        <m:sSup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p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sub>
                          </m:sSub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sub>
                          </m:sSub>
                        </m:num>
                        <m:den>
                          <m:r>
                            <a:rPr lang="fr-FR" sz="16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den>
                      </m:f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𝒑𝒂𝒍𝒊𝒆𝒓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p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  <m:r>
                                <a:rPr lang="fr-FR" sz="16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fr-FR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1600" b="1" i="1"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fr-FR" sz="16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den>
                      </m:f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5330" y="3104428"/>
                <a:ext cx="6218562" cy="853054"/>
              </a:xfrm>
              <a:prstGeom prst="rect">
                <a:avLst/>
              </a:prstGeom>
              <a:blipFill rotWithShape="0">
                <a:blip r:embed="rId7"/>
                <a:stretch>
                  <a:fillRect l="-391" t="-2113"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Flèche droite 49"/>
          <p:cNvSpPr/>
          <p:nvPr/>
        </p:nvSpPr>
        <p:spPr>
          <a:xfrm rot="5400000">
            <a:off x="3007894" y="3298996"/>
            <a:ext cx="385011" cy="284260"/>
          </a:xfrm>
          <a:prstGeom prst="rightArrow">
            <a:avLst>
              <a:gd name="adj1" fmla="val 50000"/>
              <a:gd name="adj2" fmla="val 536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5216515" y="4611119"/>
                <a:ext cx="4521815" cy="128554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̈"/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p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fr-FR" sz="16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fr-FR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fr-FR" sz="1600" b="1" i="1" smtClean="0">
                                        <a:solidFill>
                                          <a:srgbClr val="1F4E7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 i="1">
                                        <a:solidFill>
                                          <a:srgbClr val="1F4E7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𝑭</m:t>
                                        </m:r>
                                      </m:e>
                                      <m:sub>
                                        <m: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𝒑𝒂𝒍𝒊𝒆𝒓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fr-FR" sz="1600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fr-FR" sz="1600" b="1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  <m:sup>
                                            <m:r>
                                              <a:rPr lang="fr-FR" sz="1600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600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p>
                                        </m:sSup>
                                        <m:r>
                                          <a:rPr lang="fr-FR" sz="1600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fr-FR" sz="1600" b="1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fr-FR" sz="1600" i="1">
                                                    <a:solidFill>
                                                      <a:srgbClr val="1F4E79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solidFill>
                                                      <a:srgbClr val="1F4E79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600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num>
                                  <m:den>
                                    <m:r>
                                      <a:rPr lang="fr-FR" sz="1600" i="1">
                                        <a:solidFill>
                                          <a:srgbClr val="1F4E7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</m:d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𝑴</m:t>
                            </m:r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̈"/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fr-FR" sz="16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fr-FR" sz="1600" b="1" i="1" smtClean="0">
                                        <a:solidFill>
                                          <a:srgbClr val="1F4E7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 i="1">
                                        <a:solidFill>
                                          <a:srgbClr val="1F4E7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𝑭</m:t>
                                        </m:r>
                                      </m:e>
                                      <m:sub>
                                        <m: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𝒑𝒂𝒍𝒊𝒆𝒓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fr-FR" sz="1600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fr-FR" sz="1600" b="1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  <m:sup>
                                            <m:r>
                                              <a:rPr lang="fr-FR" sz="1600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600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p>
                                        </m:sSup>
                                        <m:r>
                                          <a:rPr lang="fr-FR" sz="1600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fr-FR" sz="1600" b="1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fr-FR" sz="1600" i="1">
                                                    <a:solidFill>
                                                      <a:srgbClr val="1F4E79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solidFill>
                                                      <a:srgbClr val="1F4E79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600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num>
                                  <m:den>
                                    <m:r>
                                      <a:rPr lang="fr-FR" sz="1600" i="1">
                                        <a:solidFill>
                                          <a:srgbClr val="1F4E7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1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𝑮</m:t>
                                    </m:r>
                                    <m:d>
                                      <m:dPr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FR" sz="1600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𝑴</m:t>
                            </m:r>
                          </m:e>
                        </m:mr>
                      </m:m>
                    </m:oMath>
                  </m:oMathPara>
                </a14:m>
                <a:endParaRPr lang="fr-FR" sz="1600" b="1" dirty="0" smtClean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515" y="4611119"/>
                <a:ext cx="4521815" cy="128554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/>
          <p:cNvSpPr/>
          <p:nvPr/>
        </p:nvSpPr>
        <p:spPr>
          <a:xfrm>
            <a:off x="5693325" y="30756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ZoneTexte 51"/>
              <p:cNvSpPr txBox="1"/>
              <p:nvPr/>
            </p:nvSpPr>
            <p:spPr>
              <a:xfrm>
                <a:off x="10022110" y="4874742"/>
                <a:ext cx="1975945" cy="10852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1F4E79"/>
                    </a:solidFill>
                    <a:latin typeface="Cambria Math" panose="02040503050406030204" pitchFamily="18" charset="0"/>
                  </a:rPr>
                  <a:t>Raideur et amortissement </a:t>
                </a:r>
                <a:r>
                  <a:rPr lang="fr-FR" sz="1600" dirty="0" smtClean="0">
                    <a:solidFill>
                      <a:srgbClr val="1F4E79"/>
                    </a:solidFill>
                    <a:latin typeface="Cambria Math" panose="02040503050406030204" pitchFamily="18" charset="0"/>
                  </a:rPr>
                  <a:t>local des paliers 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b="1" i="1">
                            <a:solidFill>
                              <a:srgbClr val="1F4E7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1" i="1">
                            <a:solidFill>
                              <a:srgbClr val="1F4E79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p>
                        <m:r>
                          <a:rPr lang="fr-FR" sz="1600" i="1">
                            <a:solidFill>
                              <a:srgbClr val="1F4E79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1600" i="1">
                            <a:solidFill>
                              <a:srgbClr val="1F4E79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fr-FR" sz="1600">
                        <a:solidFill>
                          <a:srgbClr val="1F4E79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fr-FR" sz="1600" b="1" i="1">
                            <a:solidFill>
                              <a:srgbClr val="1F4E7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fr-FR" sz="1600" i="1">
                                <a:solidFill>
                                  <a:srgbClr val="1F4E7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1600" b="1" i="1">
                                <a:solidFill>
                                  <a:srgbClr val="1F4E79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acc>
                      </m:e>
                      <m:sup>
                        <m:r>
                          <a:rPr lang="fr-FR" sz="1600" i="1">
                            <a:solidFill>
                              <a:srgbClr val="1F4E79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1600" i="1">
                            <a:solidFill>
                              <a:srgbClr val="1F4E79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lang="fr-FR" sz="1600" dirty="0">
                  <a:solidFill>
                    <a:srgbClr val="1F4E79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ZoneTexte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2110" y="4874742"/>
                <a:ext cx="1975945" cy="1085233"/>
              </a:xfrm>
              <a:prstGeom prst="rect">
                <a:avLst/>
              </a:prstGeom>
              <a:blipFill rotWithShape="0">
                <a:blip r:embed="rId9"/>
                <a:stretch>
                  <a:fillRect l="-926" t="-2247" r="-3086" b="-11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Connecteur en arc 54"/>
          <p:cNvCxnSpPr>
            <a:stCxn id="52" idx="1"/>
            <a:endCxn id="36" idx="0"/>
          </p:cNvCxnSpPr>
          <p:nvPr/>
        </p:nvCxnSpPr>
        <p:spPr>
          <a:xfrm rot="10800000">
            <a:off x="7477424" y="4611119"/>
            <a:ext cx="2544687" cy="806240"/>
          </a:xfrm>
          <a:prstGeom prst="curvedConnector4">
            <a:avLst>
              <a:gd name="adj1" fmla="val 5576"/>
              <a:gd name="adj2" fmla="val 1283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en arc 55"/>
          <p:cNvCxnSpPr>
            <a:stCxn id="52" idx="1"/>
            <a:endCxn id="36" idx="2"/>
          </p:cNvCxnSpPr>
          <p:nvPr/>
        </p:nvCxnSpPr>
        <p:spPr>
          <a:xfrm rot="10800000" flipV="1">
            <a:off x="7477424" y="5417358"/>
            <a:ext cx="2544687" cy="479305"/>
          </a:xfrm>
          <a:prstGeom prst="curvedConnector4">
            <a:avLst>
              <a:gd name="adj1" fmla="val 5576"/>
              <a:gd name="adj2" fmla="val 1609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Tableau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537155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267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45" grpId="0" animBg="1"/>
      <p:bldP spid="48" grpId="0" animBg="1"/>
      <p:bldP spid="50" grpId="0" animBg="1"/>
      <p:bldP spid="36" grpId="0" animBg="1"/>
      <p:bldP spid="5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19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sp>
        <p:nvSpPr>
          <p:cNvPr id="53" name="ZoneTexte 52"/>
          <p:cNvSpPr txBox="1"/>
          <p:nvPr/>
        </p:nvSpPr>
        <p:spPr>
          <a:xfrm>
            <a:off x="1600199" y="1029244"/>
            <a:ext cx="5757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d’intégration temporelle mixte :  </a:t>
            </a:r>
            <a:r>
              <a:rPr kumimoji="1" lang="fr-FR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Avantages </a:t>
            </a:r>
            <a:endParaRPr kumimoji="1" lang="fr-FR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81639" y="1566461"/>
            <a:ext cx="8003189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 Convergence avec un pas de temps grand</a:t>
            </a:r>
          </a:p>
          <a:p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 Réduction du temps de calcul ()</a:t>
            </a:r>
          </a:p>
          <a:p>
            <a:pPr marL="357188">
              <a:lnSpc>
                <a:spcPct val="150000"/>
              </a:lnSpc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Matrice jacobienne n’est pas nécessaire à évaluer pour chaque itération, car la raideur locale et l’amortissement local sont valables pour la zone locale</a:t>
            </a:r>
          </a:p>
        </p:txBody>
      </p:sp>
      <p:graphicFrame>
        <p:nvGraphicFramePr>
          <p:cNvPr id="31" name="Tableau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537155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214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4"/>
          <p:cNvSpPr/>
          <p:nvPr/>
        </p:nvSpPr>
        <p:spPr>
          <a:xfrm>
            <a:off x="4220365" y="676142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6"/>
          <p:cNvSpPr/>
          <p:nvPr/>
        </p:nvSpPr>
        <p:spPr>
          <a:xfrm>
            <a:off x="4220365" y="1577505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8"/>
          <p:cNvSpPr/>
          <p:nvPr/>
        </p:nvSpPr>
        <p:spPr>
          <a:xfrm>
            <a:off x="4215336" y="2496856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3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9"/>
          <p:cNvSpPr/>
          <p:nvPr/>
        </p:nvSpPr>
        <p:spPr>
          <a:xfrm>
            <a:off x="5025666" y="2573105"/>
            <a:ext cx="5288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fr-FR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Modélisation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&amp; Validation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: le </a:t>
            </a:r>
            <a:r>
              <a:rPr lang="fr-FR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modèle robuste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 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</a:t>
            </a:r>
            <a:endParaRPr lang="zh-CN" altLang="zh-CN" sz="18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10"/>
          <p:cNvSpPr/>
          <p:nvPr/>
        </p:nvSpPr>
        <p:spPr>
          <a:xfrm>
            <a:off x="4212490" y="3400358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4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2"/>
          <p:cNvSpPr/>
          <p:nvPr/>
        </p:nvSpPr>
        <p:spPr>
          <a:xfrm>
            <a:off x="4235694" y="4393793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5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3"/>
          <p:cNvSpPr/>
          <p:nvPr/>
        </p:nvSpPr>
        <p:spPr>
          <a:xfrm>
            <a:off x="5025666" y="5455358"/>
            <a:ext cx="2903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sz="1800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Conclusions &amp; Perspectives</a:t>
            </a:r>
            <a:endParaRPr lang="zh-CN" altLang="zh-CN" sz="18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33"/>
          <p:cNvSpPr/>
          <p:nvPr/>
        </p:nvSpPr>
        <p:spPr>
          <a:xfrm>
            <a:off x="-10048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1049439" y="3050820"/>
            <a:ext cx="19774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Sommaire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4" name="矩形 9"/>
          <p:cNvSpPr/>
          <p:nvPr/>
        </p:nvSpPr>
        <p:spPr>
          <a:xfrm>
            <a:off x="4976905" y="1684450"/>
            <a:ext cx="532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fr-FR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Bibliographie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: la </a:t>
            </a:r>
            <a:r>
              <a:rPr lang="fr-FR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stratégie de modélisation numérique</a:t>
            </a:r>
            <a:endParaRPr lang="fr-FR" altLang="zh-CN" sz="18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5" name="矩形 9"/>
          <p:cNvSpPr/>
          <p:nvPr/>
        </p:nvSpPr>
        <p:spPr>
          <a:xfrm>
            <a:off x="5086579" y="3534952"/>
            <a:ext cx="2781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fr-FR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Analyse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fr-FR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stabilité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 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</a:t>
            </a:r>
            <a:endParaRPr lang="zh-CN" altLang="zh-CN" sz="18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6" name="矩形 9"/>
          <p:cNvSpPr/>
          <p:nvPr/>
        </p:nvSpPr>
        <p:spPr>
          <a:xfrm>
            <a:off x="4976905" y="743888"/>
            <a:ext cx="35766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fr-FR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Contexte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: l’</a:t>
            </a:r>
            <a:r>
              <a:rPr lang="fr-FR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origine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et les objectives</a:t>
            </a:r>
            <a:endParaRPr lang="zh-CN" altLang="zh-CN" sz="18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1" name="圆角矩形 12"/>
          <p:cNvSpPr/>
          <p:nvPr/>
        </p:nvSpPr>
        <p:spPr>
          <a:xfrm>
            <a:off x="4237113" y="5387612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6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25666" y="4459003"/>
            <a:ext cx="4559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Reproduction</a:t>
            </a:r>
            <a:r>
              <a:rPr lang="fr-FR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: l’instabilité provoquée par </a:t>
            </a:r>
            <a:r>
              <a:rPr lang="fr-FR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</a:t>
            </a:r>
            <a:endParaRPr lang="fr-FR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E8A85CB8-19BD-4CED-A8E2-235EC09AF387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3193486" y="6286816"/>
            <a:ext cx="4380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fr-FR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*EM: </a:t>
            </a:r>
            <a:r>
              <a:rPr lang="fr-FR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abréviation qui signifie l’</a:t>
            </a:r>
            <a:r>
              <a:rPr lang="fr-FR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fr-FR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ffet </a:t>
            </a:r>
            <a:r>
              <a:rPr lang="fr-FR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fr-FR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orton</a:t>
            </a:r>
            <a:endParaRPr lang="fr-FR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71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20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sp>
        <p:nvSpPr>
          <p:cNvPr id="18" name="ZoneTexte 17"/>
          <p:cNvSpPr txBox="1"/>
          <p:nvPr/>
        </p:nvSpPr>
        <p:spPr>
          <a:xfrm>
            <a:off x="1600200" y="1029244"/>
            <a:ext cx="7668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périodique </a:t>
            </a: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(trajectoire des vibrations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synchrones) : </a:t>
            </a:r>
            <a:r>
              <a:rPr kumimoji="1" lang="fr-FR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de </a:t>
            </a:r>
            <a:r>
              <a:rPr kumimoji="1" lang="fr-FR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l’orbite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1815014" y="1562642"/>
            <a:ext cx="4489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Trouver la solution périodique par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 condition de périodicité.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6836404" y="1467893"/>
                <a:ext cx="4592732" cy="8318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condition de périodicité </a:t>
                </a:r>
                <a:r>
                  <a:rPr lang="fr-FR" sz="16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endParaRPr lang="fr-FR" sz="1600" b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𝜹</m:t>
                            </m:r>
                          </m:e>
                          <m:sub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d>
                    <m:r>
                      <a:rPr lang="fr-FR" sz="16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fr-FR" sz="1600" b="1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fr-FR" sz="1600" dirty="0" smtClean="0"/>
                  <a:t>  a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fr-FR" sz="16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"/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fr-FR" sz="16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d>
                                <m:dPr>
                                  <m:begChr m:val=""/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1600" b="1" i="1"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e>
                                  </m:acc>
                                  <m:r>
                                    <a:rPr lang="fr-FR" sz="16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fr-FR" sz="16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404" y="1467893"/>
                <a:ext cx="4592732" cy="831894"/>
              </a:xfrm>
              <a:prstGeom prst="rect">
                <a:avLst/>
              </a:prstGeom>
              <a:blipFill rotWithShape="0">
                <a:blip r:embed="rId4"/>
                <a:stretch>
                  <a:fillRect t="-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au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537155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730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21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491693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sp>
        <p:nvSpPr>
          <p:cNvPr id="18" name="ZoneTexte 17"/>
          <p:cNvSpPr txBox="1"/>
          <p:nvPr/>
        </p:nvSpPr>
        <p:spPr>
          <a:xfrm>
            <a:off x="1600200" y="1029244"/>
            <a:ext cx="7668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périodique </a:t>
            </a: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(trajectoire des vibrations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synchrones) : </a:t>
            </a:r>
            <a:r>
              <a:rPr kumimoji="1" lang="fr-FR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de « shooting </a:t>
            </a:r>
            <a:r>
              <a:rPr kumimoji="1" lang="fr-FR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1815014" y="1562642"/>
            <a:ext cx="4489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Trouver la solution périodique par la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correction itérative </a:t>
            </a: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d’une solution initiale de façon à ce qu’elle corresponde à une solution périodique.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7292618" y="1467893"/>
                <a:ext cx="3680303" cy="8318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condition de périodicité </a:t>
                </a:r>
                <a:r>
                  <a:rPr lang="fr-FR" sz="16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endParaRPr lang="fr-FR" sz="1600" b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𝜹</m:t>
                            </m:r>
                          </m:e>
                          <m: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</m:d>
                    <m:r>
                      <a:rPr lang="fr-FR" sz="16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fr-FR" sz="1600" b="1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fr-FR" sz="1600" dirty="0" smtClean="0"/>
                  <a:t>  a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fr-FR" sz="16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"/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fr-FR" sz="16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d>
                                <m:dPr>
                                  <m:begChr m:val=""/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1600" b="1" i="1"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e>
                                  </m:acc>
                                  <m:r>
                                    <a:rPr lang="fr-FR" sz="16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fr-FR" sz="16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618" y="1467893"/>
                <a:ext cx="3680303" cy="831894"/>
              </a:xfrm>
              <a:prstGeom prst="rect">
                <a:avLst/>
              </a:prstGeom>
              <a:blipFill rotWithShape="0">
                <a:blip r:embed="rId4"/>
                <a:stretch>
                  <a:fillRect t="-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ZoneTexte 30"/>
          <p:cNvSpPr txBox="1"/>
          <p:nvPr/>
        </p:nvSpPr>
        <p:spPr>
          <a:xfrm>
            <a:off x="1815014" y="2534423"/>
            <a:ext cx="4922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de la méthode de Newton-</a:t>
            </a:r>
            <a:r>
              <a:rPr kumimoji="1"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Raphson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2039011" y="2984051"/>
                <a:ext cx="4072910" cy="9012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Introduction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des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pas de perturbation </a:t>
                </a:r>
                <a14:m>
                  <m:oMath xmlns:m="http://schemas.openxmlformats.org/officeDocument/2006/math">
                    <m:r>
                      <a:rPr kumimoji="1"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sSubSup>
                      <m:sSubSup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𝜹</m:t>
                        </m:r>
                      </m:e>
                      <m:sub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à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𝜹</m:t>
                        </m:r>
                      </m:e>
                      <m:sub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d>
                        <m:d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b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+∆</m:t>
                          </m:r>
                          <m:sSubSup>
                            <m:sSubSupPr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b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fr-FR" sz="1600" b="0" i="0">
                          <a:latin typeface="Cambria Math" panose="02040503050406030204" pitchFamily="18" charset="0"/>
                        </a:rPr>
                        <m:t>≅</m:t>
                      </m:r>
                      <m:sSub>
                        <m:sSub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d>
                        <m:d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b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fr-FR" sz="1600" b="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𝜹</m:t>
                                  </m:r>
                                </m:e>
                                <m:sub>
                                  <m:r>
                                    <a:rPr lang="fr-FR" sz="1600" b="1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fr-FR" sz="1600" b="0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b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den>
                      </m:f>
                      <m:r>
                        <a:rPr lang="fr-FR" sz="1600" b="0" i="0">
                          <a:latin typeface="Cambria Math" panose="02040503050406030204" pitchFamily="18" charset="0"/>
                        </a:rPr>
                        <m:t>∆</m:t>
                      </m:r>
                      <m:sSubSup>
                        <m:sSubSup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fr-FR" sz="16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011" y="2984051"/>
                <a:ext cx="4072910" cy="90120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6893274" y="2984051"/>
                <a:ext cx="4140877" cy="872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Formulation de la méthode de Newton-</a:t>
                </a:r>
                <a:r>
                  <a:rPr kumimoji="1" lang="fr-FR" sz="1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Raphson</a:t>
                </a:r>
                <a:endParaRPr lang="fr-FR" sz="1600" b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</m:sub>
                      </m:sSub>
                      <m:r>
                        <a:rPr lang="fr-FR" sz="1600" b="0" i="0">
                          <a:latin typeface="Cambria Math" panose="02040503050406030204" pitchFamily="18" charset="0"/>
                        </a:rPr>
                        <m:t>∆</m:t>
                      </m:r>
                      <m:sSubSup>
                        <m:sSubSup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fr-FR" sz="16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𝜹</m:t>
                                  </m:r>
                                </m:e>
                                <m:sub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fr-FR" sz="16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fr-FR" sz="1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den>
                      </m:f>
                      <m:r>
                        <a:rPr lang="fr-FR" sz="1600">
                          <a:latin typeface="Cambria Math" panose="02040503050406030204" pitchFamily="18" charset="0"/>
                        </a:rPr>
                        <m:t>∆</m:t>
                      </m:r>
                      <m:sSubSup>
                        <m:sSubSup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fr-FR" sz="1600" b="0" i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d>
                        <m:d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b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274" y="2984051"/>
                <a:ext cx="4140877" cy="872996"/>
              </a:xfrm>
              <a:prstGeom prst="rect">
                <a:avLst/>
              </a:prstGeom>
              <a:blipFill rotWithShape="0">
                <a:blip r:embed="rId6"/>
                <a:stretch>
                  <a:fillRect l="-147" t="-20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2376155" y="5313305"/>
                <a:ext cx="2855269" cy="8799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Correction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 manière itérative</a:t>
                </a:r>
              </a:p>
              <a:p>
                <a:pPr algn="ctr"/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sur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 solution initiale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d>
                            <m:d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b>
                        <m:sup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fr-FR" sz="1600" b="0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d>
                            <m:d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  <m:sup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fr-FR" sz="1600" b="0" i="0">
                          <a:latin typeface="Cambria Math" panose="02040503050406030204" pitchFamily="18" charset="0"/>
                        </a:rPr>
                        <m:t>+∆</m:t>
                      </m:r>
                      <m:sSubSup>
                        <m:sSubSup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d>
                            <m:d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  <m:sup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155" y="5313305"/>
                <a:ext cx="2855269" cy="879921"/>
              </a:xfrm>
              <a:prstGeom prst="rect">
                <a:avLst/>
              </a:prstGeom>
              <a:blipFill rotWithShape="0">
                <a:blip r:embed="rId7"/>
                <a:stretch>
                  <a:fillRect t="-20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e 59"/>
          <p:cNvGrpSpPr/>
          <p:nvPr/>
        </p:nvGrpSpPr>
        <p:grpSpPr>
          <a:xfrm>
            <a:off x="6737130" y="5091494"/>
            <a:ext cx="5063324" cy="1438109"/>
            <a:chOff x="6737466" y="2376022"/>
            <a:chExt cx="5063324" cy="1438109"/>
          </a:xfrm>
        </p:grpSpPr>
        <p:cxnSp>
          <p:nvCxnSpPr>
            <p:cNvPr id="46" name="Connecteur en arc 45"/>
            <p:cNvCxnSpPr>
              <a:stCxn id="44" idx="1"/>
            </p:cNvCxnSpPr>
            <p:nvPr/>
          </p:nvCxnSpPr>
          <p:spPr>
            <a:xfrm rot="10800000" flipV="1">
              <a:off x="10363537" y="2791521"/>
              <a:ext cx="115043" cy="296426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/>
                <p:cNvSpPr/>
                <p:nvPr/>
              </p:nvSpPr>
              <p:spPr>
                <a:xfrm>
                  <a:off x="6893610" y="2885802"/>
                  <a:ext cx="4827818" cy="8731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b>
                            </m:sSub>
                          </m:sub>
                        </m:s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𝜹</m:t>
                                    </m:r>
                                  </m:e>
                                  <m:sub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  <m:sup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d>
                          </m:num>
                          <m:den>
                            <m:r>
                              <a:rPr lang="fr-FR" sz="16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𝜹</m:t>
                                </m:r>
                              </m:e>
                              <m:sub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fr-FR" sz="16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</m:den>
                        </m:f>
                        <m:r>
                          <a:rPr lang="fr-FR" sz="160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𝜹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num>
                          <m:den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𝜹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</m:den>
                        </m:f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1600" b="1">
                            <a:latin typeface="Cambria Math" panose="02040503050406030204" pitchFamily="18" charset="0"/>
                          </a:rPr>
                          <m:t>𝚽</m:t>
                        </m:r>
                        <m:r>
                          <a:rPr lang="fr-FR" sz="1600" b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600" b="1">
                            <a:latin typeface="Cambria Math" panose="02040503050406030204" pitchFamily="18" charset="0"/>
                          </a:rPr>
                          <m:t>𝐈</m:t>
                        </m:r>
                      </m:oMath>
                    </m:oMathPara>
                  </a14:m>
                  <a:endParaRPr lang="fr-FR" dirty="0" smtClean="0"/>
                </a:p>
                <a:p>
                  <a:r>
                    <a:rPr kumimoji="1"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Si </a:t>
                  </a:r>
                  <a14:m>
                    <m:oMath xmlns:m="http://schemas.openxmlformats.org/officeDocument/2006/math">
                      <m:r>
                        <a:rPr kumimoji="1" lang="fr-FR" sz="16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𝜌</m:t>
                      </m:r>
                      <m:d>
                        <m:dPr>
                          <m:ctrlPr>
                            <a:rPr kumimoji="1" lang="fr-FR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1" lang="fr-FR" sz="16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𝜱</m:t>
                          </m:r>
                        </m:e>
                      </m:d>
                      <m:r>
                        <a:rPr kumimoji="1" lang="fr-FR" sz="16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&lt;1</m:t>
                      </m:r>
                    </m:oMath>
                  </a14:m>
                  <a:r>
                    <a:rPr kumimoji="1" lang="fr-FR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, solution périodique obtenue est physique</a:t>
                  </a:r>
                  <a:endPara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2" name="Rectangle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3610" y="2885802"/>
                  <a:ext cx="4827818" cy="87312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758" b="-839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ZoneTexte 43"/>
                <p:cNvSpPr txBox="1"/>
                <p:nvPr/>
              </p:nvSpPr>
              <p:spPr>
                <a:xfrm>
                  <a:off x="10478579" y="2376022"/>
                  <a:ext cx="1322211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Matrice </a:t>
                  </a:r>
                  <a:r>
                    <a:rPr kumimoji="1" lang="fr-FR" sz="1600" dirty="0" err="1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monotromie</a:t>
                  </a:r>
                  <a:r>
                    <a:rPr kumimoji="1" lang="fr-FR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fr-FR" sz="1600" b="1">
                          <a:latin typeface="Cambria Math" panose="02040503050406030204" pitchFamily="18" charset="0"/>
                        </a:rPr>
                        <m:t>𝚽</m:t>
                      </m:r>
                    </m:oMath>
                  </a14:m>
                  <a:endPara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4" name="ZoneTexte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8579" y="2376022"/>
                  <a:ext cx="1322211" cy="83099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21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Rectangle 52"/>
            <p:cNvSpPr/>
            <p:nvPr/>
          </p:nvSpPr>
          <p:spPr>
            <a:xfrm>
              <a:off x="6737466" y="2394778"/>
              <a:ext cx="5063324" cy="14193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893610" y="2394778"/>
              <a:ext cx="114294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600" dirty="0">
                  <a:latin typeface="Cambria Math" panose="02040503050406030204" pitchFamily="18" charset="0"/>
                </a:rPr>
                <a:t>Remarque: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1793147" y="4046483"/>
                <a:ext cx="10200254" cy="924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Détermination de la matrice jacobienne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sSub>
                          <m:sSub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b>
                        </m:sSub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nécessite d’intégrer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l’équation de mouvement pour une période de rotation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fr-FR" sz="1600" b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𝜹</m:t>
                                  </m:r>
                                </m:e>
                                <m:sub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fr-FR" sz="16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fr-FR" sz="1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den>
                      </m:f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fr-FR" sz="160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𝜹</m:t>
                          </m:r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lim>
                      </m:limLow>
                      <m:f>
                        <m:f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𝜹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1600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</m:d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𝜹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fr-FR" sz="1600" b="1" i="1" smtClean="0">
                              <a:latin typeface="Cambria Math" panose="02040503050406030204" pitchFamily="18" charset="0"/>
                            </a:rPr>
                            <m:t>𝜹</m:t>
                          </m:r>
                        </m:den>
                      </m:f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147" y="4046483"/>
                <a:ext cx="10200254" cy="924420"/>
              </a:xfrm>
              <a:prstGeom prst="rect">
                <a:avLst/>
              </a:prstGeom>
              <a:blipFill rotWithShape="0">
                <a:blip r:embed="rId10"/>
                <a:stretch>
                  <a:fillRect t="-19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Flèche droite 63"/>
          <p:cNvSpPr/>
          <p:nvPr/>
        </p:nvSpPr>
        <p:spPr>
          <a:xfrm>
            <a:off x="6352118" y="3314700"/>
            <a:ext cx="385011" cy="284260"/>
          </a:xfrm>
          <a:prstGeom prst="rightArrow">
            <a:avLst>
              <a:gd name="adj1" fmla="val 50000"/>
              <a:gd name="adj2" fmla="val 536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644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4" grpId="0"/>
      <p:bldP spid="27" grpId="0"/>
      <p:bldP spid="31" grpId="0"/>
      <p:bldP spid="35" grpId="0"/>
      <p:bldP spid="36" grpId="0"/>
      <p:bldP spid="40" grpId="0"/>
      <p:bldP spid="61" grpId="0"/>
      <p:bldP spid="6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64969" y="2164048"/>
            <a:ext cx="30704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Modélisation </a:t>
            </a: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&amp; 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Validation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du modèle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EM 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3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22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97AAFEB6-ACF0-46D8-B8AF-CA96A8F19F73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4246988" y="2726378"/>
            <a:ext cx="2522045" cy="642861"/>
            <a:chOff x="1824495" y="2980477"/>
            <a:chExt cx="2522045" cy="642861"/>
          </a:xfrm>
        </p:grpSpPr>
        <p:sp>
          <p:nvSpPr>
            <p:cNvPr id="18" name="Rounded Rectangle 30"/>
            <p:cNvSpPr/>
            <p:nvPr/>
          </p:nvSpPr>
          <p:spPr>
            <a:xfrm>
              <a:off x="1824495" y="2980477"/>
              <a:ext cx="1964093" cy="642861"/>
            </a:xfrm>
            <a:prstGeom prst="roundRect">
              <a:avLst>
                <a:gd name="adj" fmla="val 12991"/>
              </a:avLst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Dynamique des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rotors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12" name="Groupe 11"/>
            <p:cNvGrpSpPr/>
            <p:nvPr/>
          </p:nvGrpSpPr>
          <p:grpSpPr>
            <a:xfrm>
              <a:off x="3818374" y="3047068"/>
              <a:ext cx="528166" cy="479903"/>
              <a:chOff x="3818374" y="3047068"/>
              <a:chExt cx="528166" cy="479903"/>
            </a:xfrm>
          </p:grpSpPr>
          <p:sp>
            <p:nvSpPr>
              <p:cNvPr id="13" name="Organigramme : Processus 12"/>
              <p:cNvSpPr/>
              <p:nvPr/>
            </p:nvSpPr>
            <p:spPr>
              <a:xfrm>
                <a:off x="3818374" y="304706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70590" y="3180576"/>
                <a:ext cx="438239" cy="268247"/>
              </a:xfrm>
              <a:prstGeom prst="rect">
                <a:avLst/>
              </a:prstGeom>
            </p:spPr>
          </p:pic>
        </p:grpSp>
      </p:grpSp>
      <p:grpSp>
        <p:nvGrpSpPr>
          <p:cNvPr id="31" name="Groupe 30"/>
          <p:cNvGrpSpPr/>
          <p:nvPr/>
        </p:nvGrpSpPr>
        <p:grpSpPr>
          <a:xfrm>
            <a:off x="4246988" y="4258590"/>
            <a:ext cx="2507151" cy="642861"/>
            <a:chOff x="1824495" y="4976298"/>
            <a:chExt cx="2507151" cy="642861"/>
          </a:xfrm>
        </p:grpSpPr>
        <p:sp>
          <p:nvSpPr>
            <p:cNvPr id="37" name="Rounded Rectangle 30"/>
            <p:cNvSpPr/>
            <p:nvPr/>
          </p:nvSpPr>
          <p:spPr>
            <a:xfrm>
              <a:off x="1824495" y="4976298"/>
              <a:ext cx="1883705" cy="642861"/>
            </a:xfrm>
            <a:prstGeom prst="roundRect">
              <a:avLst>
                <a:gd name="adj" fmla="val 12991"/>
              </a:avLst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T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hermomécanique </a:t>
              </a:r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du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3803480" y="5083492"/>
              <a:ext cx="528166" cy="463198"/>
              <a:chOff x="3803480" y="5083492"/>
              <a:chExt cx="528166" cy="463198"/>
            </a:xfrm>
          </p:grpSpPr>
          <p:sp>
            <p:nvSpPr>
              <p:cNvPr id="34" name="Organigramme : Processus 33"/>
              <p:cNvSpPr/>
              <p:nvPr/>
            </p:nvSpPr>
            <p:spPr>
              <a:xfrm>
                <a:off x="3803480" y="5083492"/>
                <a:ext cx="528166" cy="463198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5" name="Image 3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8374" y="5184774"/>
                <a:ext cx="506467" cy="269630"/>
              </a:xfrm>
              <a:prstGeom prst="rect">
                <a:avLst/>
              </a:prstGeom>
            </p:spPr>
          </p:pic>
        </p:grpSp>
      </p:grpSp>
      <p:sp>
        <p:nvSpPr>
          <p:cNvPr id="3" name="Accolade fermante 2"/>
          <p:cNvSpPr/>
          <p:nvPr/>
        </p:nvSpPr>
        <p:spPr>
          <a:xfrm>
            <a:off x="6869460" y="1360609"/>
            <a:ext cx="602567" cy="3468373"/>
          </a:xfrm>
          <a:prstGeom prst="rightBrace">
            <a:avLst>
              <a:gd name="adj1" fmla="val 58838"/>
              <a:gd name="adj2" fmla="val 48625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7703246" y="2619055"/>
            <a:ext cx="1610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Algorithme de </a:t>
            </a: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couplage</a:t>
            </a:r>
          </a:p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(modèle de EM)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lèche droite 5"/>
          <p:cNvSpPr/>
          <p:nvPr/>
        </p:nvSpPr>
        <p:spPr>
          <a:xfrm>
            <a:off x="9409738" y="2890690"/>
            <a:ext cx="524669" cy="259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10120497" y="2605132"/>
            <a:ext cx="1579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par les données expérimentales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e 26"/>
          <p:cNvGrpSpPr/>
          <p:nvPr/>
        </p:nvGrpSpPr>
        <p:grpSpPr>
          <a:xfrm>
            <a:off x="4279256" y="1215629"/>
            <a:ext cx="2492260" cy="642862"/>
            <a:chOff x="1854281" y="1019981"/>
            <a:chExt cx="2492260" cy="642862"/>
          </a:xfrm>
        </p:grpSpPr>
        <p:grpSp>
          <p:nvGrpSpPr>
            <p:cNvPr id="29" name="Groupe 28"/>
            <p:cNvGrpSpPr/>
            <p:nvPr/>
          </p:nvGrpSpPr>
          <p:grpSpPr>
            <a:xfrm>
              <a:off x="1854281" y="1019981"/>
              <a:ext cx="2492260" cy="642862"/>
              <a:chOff x="1854281" y="1019981"/>
              <a:chExt cx="2492260" cy="642862"/>
            </a:xfrm>
          </p:grpSpPr>
          <p:sp>
            <p:nvSpPr>
              <p:cNvPr id="36" name="Rounded Rectangle 30"/>
              <p:cNvSpPr/>
              <p:nvPr/>
            </p:nvSpPr>
            <p:spPr>
              <a:xfrm>
                <a:off x="1854281" y="1019981"/>
                <a:ext cx="1964093" cy="642861"/>
              </a:xfrm>
              <a:prstGeom prst="roundRect">
                <a:avLst>
                  <a:gd name="adj" fmla="val 12991"/>
                </a:avLst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Palier </a:t>
                </a:r>
                <a:r>
                  <a:rPr lang="fr-FR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hydrodynamique</a:t>
                </a:r>
                <a:endPara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8" name="Organigramme : Processus 37"/>
              <p:cNvSpPr/>
              <p:nvPr/>
            </p:nvSpPr>
            <p:spPr>
              <a:xfrm>
                <a:off x="3933695" y="1019982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1109" y="1092916"/>
              <a:ext cx="320473" cy="524834"/>
            </a:xfrm>
            <a:prstGeom prst="rect">
              <a:avLst/>
            </a:prstGeom>
          </p:spPr>
        </p:pic>
      </p:grpSp>
      <p:sp>
        <p:nvSpPr>
          <p:cNvPr id="28" name="Freeform 123">
            <a:extLst>
              <a:ext uri="{FF2B5EF4-FFF2-40B4-BE49-F238E27FC236}">
                <a16:creationId xmlns:a16="http://schemas.microsoft.com/office/drawing/2014/main" xmlns="" id="{402A1139-C7D6-4537-AFBF-9254000B9FA6}"/>
              </a:ext>
            </a:extLst>
          </p:cNvPr>
          <p:cNvSpPr>
            <a:spLocks noEditPoints="1"/>
          </p:cNvSpPr>
          <p:nvPr/>
        </p:nvSpPr>
        <p:spPr bwMode="auto">
          <a:xfrm>
            <a:off x="3382381" y="2865693"/>
            <a:ext cx="731520" cy="457200"/>
          </a:xfrm>
          <a:custGeom>
            <a:avLst/>
            <a:gdLst/>
            <a:ahLst/>
            <a:cxnLst>
              <a:cxn ang="0">
                <a:pos x="1179" y="92"/>
              </a:cxn>
              <a:cxn ang="0">
                <a:pos x="1259" y="275"/>
              </a:cxn>
              <a:cxn ang="0">
                <a:pos x="1607" y="202"/>
              </a:cxn>
              <a:cxn ang="0">
                <a:pos x="1753" y="130"/>
              </a:cxn>
              <a:cxn ang="0">
                <a:pos x="1857" y="304"/>
              </a:cxn>
              <a:cxn ang="0">
                <a:pos x="2021" y="567"/>
              </a:cxn>
              <a:cxn ang="0">
                <a:pos x="1753" y="1262"/>
              </a:cxn>
              <a:cxn ang="0">
                <a:pos x="877" y="1371"/>
              </a:cxn>
              <a:cxn ang="0">
                <a:pos x="11" y="1411"/>
              </a:cxn>
              <a:cxn ang="0">
                <a:pos x="24" y="1101"/>
              </a:cxn>
              <a:cxn ang="0">
                <a:pos x="182" y="802"/>
              </a:cxn>
              <a:cxn ang="0">
                <a:pos x="595" y="409"/>
              </a:cxn>
              <a:cxn ang="0">
                <a:pos x="1073" y="700"/>
              </a:cxn>
              <a:cxn ang="0">
                <a:pos x="1155" y="187"/>
              </a:cxn>
              <a:cxn ang="0">
                <a:pos x="896" y="703"/>
              </a:cxn>
              <a:cxn ang="0">
                <a:pos x="1038" y="796"/>
              </a:cxn>
              <a:cxn ang="0">
                <a:pos x="1167" y="547"/>
              </a:cxn>
              <a:cxn ang="0">
                <a:pos x="1033" y="1090"/>
              </a:cxn>
              <a:cxn ang="0">
                <a:pos x="1684" y="283"/>
              </a:cxn>
              <a:cxn ang="0">
                <a:pos x="1558" y="660"/>
              </a:cxn>
              <a:cxn ang="0">
                <a:pos x="940" y="1250"/>
              </a:cxn>
              <a:cxn ang="0">
                <a:pos x="961" y="1290"/>
              </a:cxn>
              <a:cxn ang="0">
                <a:pos x="1656" y="456"/>
              </a:cxn>
              <a:cxn ang="0">
                <a:pos x="1781" y="577"/>
              </a:cxn>
              <a:cxn ang="0">
                <a:pos x="1813" y="253"/>
              </a:cxn>
              <a:cxn ang="0">
                <a:pos x="1756" y="300"/>
              </a:cxn>
              <a:cxn ang="0">
                <a:pos x="1631" y="706"/>
              </a:cxn>
              <a:cxn ang="0">
                <a:pos x="1722" y="409"/>
              </a:cxn>
              <a:cxn ang="0">
                <a:pos x="1697" y="707"/>
              </a:cxn>
              <a:cxn ang="0">
                <a:pos x="1737" y="743"/>
              </a:cxn>
              <a:cxn ang="0">
                <a:pos x="1221" y="1099"/>
              </a:cxn>
              <a:cxn ang="0">
                <a:pos x="1797" y="683"/>
              </a:cxn>
              <a:cxn ang="0">
                <a:pos x="1788" y="561"/>
              </a:cxn>
              <a:cxn ang="0">
                <a:pos x="342" y="594"/>
              </a:cxn>
              <a:cxn ang="0">
                <a:pos x="403" y="1094"/>
              </a:cxn>
              <a:cxn ang="0">
                <a:pos x="899" y="803"/>
              </a:cxn>
              <a:cxn ang="0">
                <a:pos x="1881" y="451"/>
              </a:cxn>
              <a:cxn ang="0">
                <a:pos x="1776" y="1127"/>
              </a:cxn>
              <a:cxn ang="0">
                <a:pos x="1227" y="1221"/>
              </a:cxn>
              <a:cxn ang="0">
                <a:pos x="1396" y="1251"/>
              </a:cxn>
              <a:cxn ang="0">
                <a:pos x="1799" y="1250"/>
              </a:cxn>
              <a:cxn ang="0">
                <a:pos x="2009" y="560"/>
              </a:cxn>
              <a:cxn ang="0">
                <a:pos x="1736" y="999"/>
              </a:cxn>
              <a:cxn ang="0">
                <a:pos x="991" y="1301"/>
              </a:cxn>
              <a:cxn ang="0">
                <a:pos x="1858" y="766"/>
              </a:cxn>
              <a:cxn ang="0">
                <a:pos x="1458" y="864"/>
              </a:cxn>
              <a:cxn ang="0">
                <a:pos x="1300" y="1031"/>
              </a:cxn>
              <a:cxn ang="0">
                <a:pos x="1489" y="913"/>
              </a:cxn>
              <a:cxn ang="0">
                <a:pos x="1464" y="896"/>
              </a:cxn>
              <a:cxn ang="0">
                <a:pos x="107" y="1088"/>
              </a:cxn>
              <a:cxn ang="0">
                <a:pos x="156" y="1111"/>
              </a:cxn>
              <a:cxn ang="0">
                <a:pos x="710" y="1240"/>
              </a:cxn>
              <a:cxn ang="0">
                <a:pos x="91" y="1159"/>
              </a:cxn>
              <a:cxn ang="0">
                <a:pos x="430" y="1205"/>
              </a:cxn>
              <a:cxn ang="0">
                <a:pos x="399" y="1216"/>
              </a:cxn>
              <a:cxn ang="0">
                <a:pos x="116" y="1207"/>
              </a:cxn>
              <a:cxn ang="0">
                <a:pos x="641" y="1373"/>
              </a:cxn>
              <a:cxn ang="0">
                <a:pos x="368" y="1369"/>
              </a:cxn>
              <a:cxn ang="0">
                <a:pos x="88" y="1337"/>
              </a:cxn>
              <a:cxn ang="0">
                <a:pos x="120" y="1331"/>
              </a:cxn>
              <a:cxn ang="0">
                <a:pos x="686" y="1288"/>
              </a:cxn>
              <a:cxn ang="0">
                <a:pos x="877" y="1358"/>
              </a:cxn>
            </a:cxnLst>
            <a:rect l="0" t="0" r="r" b="b"/>
            <a:pathLst>
              <a:path w="2040" h="1427">
                <a:moveTo>
                  <a:pt x="1079" y="278"/>
                </a:moveTo>
                <a:lnTo>
                  <a:pt x="1079" y="278"/>
                </a:lnTo>
                <a:lnTo>
                  <a:pt x="1079" y="276"/>
                </a:lnTo>
                <a:lnTo>
                  <a:pt x="1077" y="275"/>
                </a:lnTo>
                <a:lnTo>
                  <a:pt x="1077" y="275"/>
                </a:lnTo>
                <a:lnTo>
                  <a:pt x="1077" y="278"/>
                </a:lnTo>
                <a:lnTo>
                  <a:pt x="1076" y="278"/>
                </a:lnTo>
                <a:lnTo>
                  <a:pt x="1076" y="275"/>
                </a:lnTo>
                <a:lnTo>
                  <a:pt x="1076" y="274"/>
                </a:lnTo>
                <a:lnTo>
                  <a:pt x="1077" y="273"/>
                </a:lnTo>
                <a:lnTo>
                  <a:pt x="1077" y="273"/>
                </a:lnTo>
                <a:lnTo>
                  <a:pt x="1078" y="271"/>
                </a:lnTo>
                <a:lnTo>
                  <a:pt x="1080" y="271"/>
                </a:lnTo>
                <a:lnTo>
                  <a:pt x="1081" y="271"/>
                </a:lnTo>
                <a:lnTo>
                  <a:pt x="1082" y="271"/>
                </a:lnTo>
                <a:lnTo>
                  <a:pt x="1082" y="270"/>
                </a:lnTo>
                <a:lnTo>
                  <a:pt x="1082" y="270"/>
                </a:lnTo>
                <a:lnTo>
                  <a:pt x="1081" y="269"/>
                </a:lnTo>
                <a:lnTo>
                  <a:pt x="1081" y="267"/>
                </a:lnTo>
                <a:lnTo>
                  <a:pt x="1084" y="263"/>
                </a:lnTo>
                <a:lnTo>
                  <a:pt x="1088" y="261"/>
                </a:lnTo>
                <a:lnTo>
                  <a:pt x="1091" y="259"/>
                </a:lnTo>
                <a:lnTo>
                  <a:pt x="1091" y="259"/>
                </a:lnTo>
                <a:lnTo>
                  <a:pt x="1093" y="253"/>
                </a:lnTo>
                <a:lnTo>
                  <a:pt x="1096" y="245"/>
                </a:lnTo>
                <a:lnTo>
                  <a:pt x="1105" y="231"/>
                </a:lnTo>
                <a:lnTo>
                  <a:pt x="1115" y="218"/>
                </a:lnTo>
                <a:lnTo>
                  <a:pt x="1125" y="206"/>
                </a:lnTo>
                <a:lnTo>
                  <a:pt x="1125" y="206"/>
                </a:lnTo>
                <a:lnTo>
                  <a:pt x="1127" y="198"/>
                </a:lnTo>
                <a:lnTo>
                  <a:pt x="1130" y="191"/>
                </a:lnTo>
                <a:lnTo>
                  <a:pt x="1133" y="183"/>
                </a:lnTo>
                <a:lnTo>
                  <a:pt x="1137" y="176"/>
                </a:lnTo>
                <a:lnTo>
                  <a:pt x="1147" y="162"/>
                </a:lnTo>
                <a:lnTo>
                  <a:pt x="1156" y="147"/>
                </a:lnTo>
                <a:lnTo>
                  <a:pt x="1166" y="133"/>
                </a:lnTo>
                <a:lnTo>
                  <a:pt x="1170" y="125"/>
                </a:lnTo>
                <a:lnTo>
                  <a:pt x="1173" y="117"/>
                </a:lnTo>
                <a:lnTo>
                  <a:pt x="1177" y="109"/>
                </a:lnTo>
                <a:lnTo>
                  <a:pt x="1178" y="101"/>
                </a:lnTo>
                <a:lnTo>
                  <a:pt x="1179" y="92"/>
                </a:lnTo>
                <a:lnTo>
                  <a:pt x="1179" y="84"/>
                </a:lnTo>
                <a:lnTo>
                  <a:pt x="1179" y="84"/>
                </a:lnTo>
                <a:lnTo>
                  <a:pt x="1181" y="82"/>
                </a:lnTo>
                <a:lnTo>
                  <a:pt x="1184" y="81"/>
                </a:lnTo>
                <a:lnTo>
                  <a:pt x="1186" y="78"/>
                </a:lnTo>
                <a:lnTo>
                  <a:pt x="1188" y="75"/>
                </a:lnTo>
                <a:lnTo>
                  <a:pt x="1190" y="71"/>
                </a:lnTo>
                <a:lnTo>
                  <a:pt x="1190" y="67"/>
                </a:lnTo>
                <a:lnTo>
                  <a:pt x="1190" y="63"/>
                </a:lnTo>
                <a:lnTo>
                  <a:pt x="1187" y="60"/>
                </a:lnTo>
                <a:lnTo>
                  <a:pt x="1187" y="60"/>
                </a:lnTo>
                <a:lnTo>
                  <a:pt x="1191" y="58"/>
                </a:lnTo>
                <a:lnTo>
                  <a:pt x="1193" y="56"/>
                </a:lnTo>
                <a:lnTo>
                  <a:pt x="1196" y="48"/>
                </a:lnTo>
                <a:lnTo>
                  <a:pt x="1199" y="39"/>
                </a:lnTo>
                <a:lnTo>
                  <a:pt x="1201" y="29"/>
                </a:lnTo>
                <a:lnTo>
                  <a:pt x="1203" y="19"/>
                </a:lnTo>
                <a:lnTo>
                  <a:pt x="1207" y="11"/>
                </a:lnTo>
                <a:lnTo>
                  <a:pt x="1210" y="3"/>
                </a:lnTo>
                <a:lnTo>
                  <a:pt x="1212" y="1"/>
                </a:lnTo>
                <a:lnTo>
                  <a:pt x="1214" y="0"/>
                </a:lnTo>
                <a:lnTo>
                  <a:pt x="1214" y="0"/>
                </a:lnTo>
                <a:lnTo>
                  <a:pt x="1221" y="5"/>
                </a:lnTo>
                <a:lnTo>
                  <a:pt x="1225" y="13"/>
                </a:lnTo>
                <a:lnTo>
                  <a:pt x="1228" y="21"/>
                </a:lnTo>
                <a:lnTo>
                  <a:pt x="1231" y="30"/>
                </a:lnTo>
                <a:lnTo>
                  <a:pt x="1235" y="50"/>
                </a:lnTo>
                <a:lnTo>
                  <a:pt x="1238" y="70"/>
                </a:lnTo>
                <a:lnTo>
                  <a:pt x="1238" y="70"/>
                </a:lnTo>
                <a:lnTo>
                  <a:pt x="1240" y="80"/>
                </a:lnTo>
                <a:lnTo>
                  <a:pt x="1244" y="91"/>
                </a:lnTo>
                <a:lnTo>
                  <a:pt x="1247" y="102"/>
                </a:lnTo>
                <a:lnTo>
                  <a:pt x="1250" y="111"/>
                </a:lnTo>
                <a:lnTo>
                  <a:pt x="1250" y="111"/>
                </a:lnTo>
                <a:lnTo>
                  <a:pt x="1252" y="128"/>
                </a:lnTo>
                <a:lnTo>
                  <a:pt x="1253" y="147"/>
                </a:lnTo>
                <a:lnTo>
                  <a:pt x="1254" y="186"/>
                </a:lnTo>
                <a:lnTo>
                  <a:pt x="1254" y="186"/>
                </a:lnTo>
                <a:lnTo>
                  <a:pt x="1255" y="236"/>
                </a:lnTo>
                <a:lnTo>
                  <a:pt x="1256" y="257"/>
                </a:lnTo>
                <a:lnTo>
                  <a:pt x="1259" y="275"/>
                </a:lnTo>
                <a:lnTo>
                  <a:pt x="1259" y="275"/>
                </a:lnTo>
                <a:lnTo>
                  <a:pt x="1252" y="320"/>
                </a:lnTo>
                <a:lnTo>
                  <a:pt x="1244" y="365"/>
                </a:lnTo>
                <a:lnTo>
                  <a:pt x="1233" y="408"/>
                </a:lnTo>
                <a:lnTo>
                  <a:pt x="1228" y="429"/>
                </a:lnTo>
                <a:lnTo>
                  <a:pt x="1222" y="450"/>
                </a:lnTo>
                <a:lnTo>
                  <a:pt x="1222" y="450"/>
                </a:lnTo>
                <a:lnTo>
                  <a:pt x="1250" y="424"/>
                </a:lnTo>
                <a:lnTo>
                  <a:pt x="1278" y="398"/>
                </a:lnTo>
                <a:lnTo>
                  <a:pt x="1308" y="373"/>
                </a:lnTo>
                <a:lnTo>
                  <a:pt x="1338" y="348"/>
                </a:lnTo>
                <a:lnTo>
                  <a:pt x="1338" y="348"/>
                </a:lnTo>
                <a:lnTo>
                  <a:pt x="1356" y="334"/>
                </a:lnTo>
                <a:lnTo>
                  <a:pt x="1364" y="327"/>
                </a:lnTo>
                <a:lnTo>
                  <a:pt x="1373" y="320"/>
                </a:lnTo>
                <a:lnTo>
                  <a:pt x="1373" y="320"/>
                </a:lnTo>
                <a:lnTo>
                  <a:pt x="1382" y="314"/>
                </a:lnTo>
                <a:lnTo>
                  <a:pt x="1393" y="309"/>
                </a:lnTo>
                <a:lnTo>
                  <a:pt x="1397" y="306"/>
                </a:lnTo>
                <a:lnTo>
                  <a:pt x="1403" y="304"/>
                </a:lnTo>
                <a:lnTo>
                  <a:pt x="1407" y="300"/>
                </a:lnTo>
                <a:lnTo>
                  <a:pt x="1410" y="294"/>
                </a:lnTo>
                <a:lnTo>
                  <a:pt x="1410" y="294"/>
                </a:lnTo>
                <a:lnTo>
                  <a:pt x="1411" y="296"/>
                </a:lnTo>
                <a:lnTo>
                  <a:pt x="1413" y="297"/>
                </a:lnTo>
                <a:lnTo>
                  <a:pt x="1415" y="296"/>
                </a:lnTo>
                <a:lnTo>
                  <a:pt x="1417" y="294"/>
                </a:lnTo>
                <a:lnTo>
                  <a:pt x="1417" y="294"/>
                </a:lnTo>
                <a:lnTo>
                  <a:pt x="1428" y="287"/>
                </a:lnTo>
                <a:lnTo>
                  <a:pt x="1439" y="281"/>
                </a:lnTo>
                <a:lnTo>
                  <a:pt x="1462" y="269"/>
                </a:lnTo>
                <a:lnTo>
                  <a:pt x="1484" y="258"/>
                </a:lnTo>
                <a:lnTo>
                  <a:pt x="1495" y="251"/>
                </a:lnTo>
                <a:lnTo>
                  <a:pt x="1505" y="243"/>
                </a:lnTo>
                <a:lnTo>
                  <a:pt x="1505" y="243"/>
                </a:lnTo>
                <a:lnTo>
                  <a:pt x="1519" y="239"/>
                </a:lnTo>
                <a:lnTo>
                  <a:pt x="1532" y="233"/>
                </a:lnTo>
                <a:lnTo>
                  <a:pt x="1557" y="223"/>
                </a:lnTo>
                <a:lnTo>
                  <a:pt x="1581" y="212"/>
                </a:lnTo>
                <a:lnTo>
                  <a:pt x="1593" y="207"/>
                </a:lnTo>
                <a:lnTo>
                  <a:pt x="1607" y="202"/>
                </a:lnTo>
                <a:lnTo>
                  <a:pt x="1607" y="202"/>
                </a:lnTo>
                <a:lnTo>
                  <a:pt x="1610" y="199"/>
                </a:lnTo>
                <a:lnTo>
                  <a:pt x="1615" y="196"/>
                </a:lnTo>
                <a:lnTo>
                  <a:pt x="1623" y="190"/>
                </a:lnTo>
                <a:lnTo>
                  <a:pt x="1623" y="190"/>
                </a:lnTo>
                <a:lnTo>
                  <a:pt x="1626" y="186"/>
                </a:lnTo>
                <a:lnTo>
                  <a:pt x="1630" y="182"/>
                </a:lnTo>
                <a:lnTo>
                  <a:pt x="1633" y="178"/>
                </a:lnTo>
                <a:lnTo>
                  <a:pt x="1636" y="173"/>
                </a:lnTo>
                <a:lnTo>
                  <a:pt x="1636" y="173"/>
                </a:lnTo>
                <a:lnTo>
                  <a:pt x="1639" y="171"/>
                </a:lnTo>
                <a:lnTo>
                  <a:pt x="1644" y="170"/>
                </a:lnTo>
                <a:lnTo>
                  <a:pt x="1647" y="169"/>
                </a:lnTo>
                <a:lnTo>
                  <a:pt x="1650" y="167"/>
                </a:lnTo>
                <a:lnTo>
                  <a:pt x="1650" y="167"/>
                </a:lnTo>
                <a:lnTo>
                  <a:pt x="1656" y="161"/>
                </a:lnTo>
                <a:lnTo>
                  <a:pt x="1662" y="154"/>
                </a:lnTo>
                <a:lnTo>
                  <a:pt x="1666" y="146"/>
                </a:lnTo>
                <a:lnTo>
                  <a:pt x="1670" y="137"/>
                </a:lnTo>
                <a:lnTo>
                  <a:pt x="1680" y="120"/>
                </a:lnTo>
                <a:lnTo>
                  <a:pt x="1688" y="103"/>
                </a:lnTo>
                <a:lnTo>
                  <a:pt x="1688" y="103"/>
                </a:lnTo>
                <a:lnTo>
                  <a:pt x="1688" y="96"/>
                </a:lnTo>
                <a:lnTo>
                  <a:pt x="1687" y="91"/>
                </a:lnTo>
                <a:lnTo>
                  <a:pt x="1687" y="86"/>
                </a:lnTo>
                <a:lnTo>
                  <a:pt x="1688" y="84"/>
                </a:lnTo>
                <a:lnTo>
                  <a:pt x="1691" y="81"/>
                </a:lnTo>
                <a:lnTo>
                  <a:pt x="1691" y="81"/>
                </a:lnTo>
                <a:lnTo>
                  <a:pt x="1696" y="82"/>
                </a:lnTo>
                <a:lnTo>
                  <a:pt x="1698" y="82"/>
                </a:lnTo>
                <a:lnTo>
                  <a:pt x="1701" y="81"/>
                </a:lnTo>
                <a:lnTo>
                  <a:pt x="1701" y="81"/>
                </a:lnTo>
                <a:lnTo>
                  <a:pt x="1705" y="97"/>
                </a:lnTo>
                <a:lnTo>
                  <a:pt x="1710" y="112"/>
                </a:lnTo>
                <a:lnTo>
                  <a:pt x="1714" y="127"/>
                </a:lnTo>
                <a:lnTo>
                  <a:pt x="1715" y="135"/>
                </a:lnTo>
                <a:lnTo>
                  <a:pt x="1715" y="142"/>
                </a:lnTo>
                <a:lnTo>
                  <a:pt x="1715" y="142"/>
                </a:lnTo>
                <a:lnTo>
                  <a:pt x="1730" y="138"/>
                </a:lnTo>
                <a:lnTo>
                  <a:pt x="1742" y="134"/>
                </a:lnTo>
                <a:lnTo>
                  <a:pt x="1753" y="130"/>
                </a:lnTo>
                <a:lnTo>
                  <a:pt x="1766" y="126"/>
                </a:lnTo>
                <a:lnTo>
                  <a:pt x="1766" y="126"/>
                </a:lnTo>
                <a:lnTo>
                  <a:pt x="1781" y="147"/>
                </a:lnTo>
                <a:lnTo>
                  <a:pt x="1787" y="157"/>
                </a:lnTo>
                <a:lnTo>
                  <a:pt x="1793" y="169"/>
                </a:lnTo>
                <a:lnTo>
                  <a:pt x="1793" y="169"/>
                </a:lnTo>
                <a:lnTo>
                  <a:pt x="1797" y="168"/>
                </a:lnTo>
                <a:lnTo>
                  <a:pt x="1800" y="167"/>
                </a:lnTo>
                <a:lnTo>
                  <a:pt x="1804" y="164"/>
                </a:lnTo>
                <a:lnTo>
                  <a:pt x="1809" y="161"/>
                </a:lnTo>
                <a:lnTo>
                  <a:pt x="1812" y="161"/>
                </a:lnTo>
                <a:lnTo>
                  <a:pt x="1814" y="162"/>
                </a:lnTo>
                <a:lnTo>
                  <a:pt x="1814" y="162"/>
                </a:lnTo>
                <a:lnTo>
                  <a:pt x="1816" y="163"/>
                </a:lnTo>
                <a:lnTo>
                  <a:pt x="1818" y="164"/>
                </a:lnTo>
                <a:lnTo>
                  <a:pt x="1820" y="167"/>
                </a:lnTo>
                <a:lnTo>
                  <a:pt x="1822" y="172"/>
                </a:lnTo>
                <a:lnTo>
                  <a:pt x="1823" y="179"/>
                </a:lnTo>
                <a:lnTo>
                  <a:pt x="1823" y="184"/>
                </a:lnTo>
                <a:lnTo>
                  <a:pt x="1824" y="190"/>
                </a:lnTo>
                <a:lnTo>
                  <a:pt x="1828" y="195"/>
                </a:lnTo>
                <a:lnTo>
                  <a:pt x="1829" y="196"/>
                </a:lnTo>
                <a:lnTo>
                  <a:pt x="1831" y="197"/>
                </a:lnTo>
                <a:lnTo>
                  <a:pt x="1831" y="197"/>
                </a:lnTo>
                <a:lnTo>
                  <a:pt x="1839" y="194"/>
                </a:lnTo>
                <a:lnTo>
                  <a:pt x="1847" y="191"/>
                </a:lnTo>
                <a:lnTo>
                  <a:pt x="1856" y="190"/>
                </a:lnTo>
                <a:lnTo>
                  <a:pt x="1860" y="191"/>
                </a:lnTo>
                <a:lnTo>
                  <a:pt x="1863" y="192"/>
                </a:lnTo>
                <a:lnTo>
                  <a:pt x="1863" y="192"/>
                </a:lnTo>
                <a:lnTo>
                  <a:pt x="1866" y="198"/>
                </a:lnTo>
                <a:lnTo>
                  <a:pt x="1867" y="206"/>
                </a:lnTo>
                <a:lnTo>
                  <a:pt x="1869" y="212"/>
                </a:lnTo>
                <a:lnTo>
                  <a:pt x="1869" y="219"/>
                </a:lnTo>
                <a:lnTo>
                  <a:pt x="1869" y="233"/>
                </a:lnTo>
                <a:lnTo>
                  <a:pt x="1867" y="248"/>
                </a:lnTo>
                <a:lnTo>
                  <a:pt x="1864" y="263"/>
                </a:lnTo>
                <a:lnTo>
                  <a:pt x="1861" y="278"/>
                </a:lnTo>
                <a:lnTo>
                  <a:pt x="1852" y="305"/>
                </a:lnTo>
                <a:lnTo>
                  <a:pt x="1852" y="305"/>
                </a:lnTo>
                <a:lnTo>
                  <a:pt x="1857" y="304"/>
                </a:lnTo>
                <a:lnTo>
                  <a:pt x="1862" y="304"/>
                </a:lnTo>
                <a:lnTo>
                  <a:pt x="1873" y="303"/>
                </a:lnTo>
                <a:lnTo>
                  <a:pt x="1884" y="303"/>
                </a:lnTo>
                <a:lnTo>
                  <a:pt x="1895" y="302"/>
                </a:lnTo>
                <a:lnTo>
                  <a:pt x="1895" y="302"/>
                </a:lnTo>
                <a:lnTo>
                  <a:pt x="1902" y="299"/>
                </a:lnTo>
                <a:lnTo>
                  <a:pt x="1908" y="296"/>
                </a:lnTo>
                <a:lnTo>
                  <a:pt x="1914" y="292"/>
                </a:lnTo>
                <a:lnTo>
                  <a:pt x="1917" y="292"/>
                </a:lnTo>
                <a:lnTo>
                  <a:pt x="1920" y="293"/>
                </a:lnTo>
                <a:lnTo>
                  <a:pt x="1920" y="293"/>
                </a:lnTo>
                <a:lnTo>
                  <a:pt x="1922" y="297"/>
                </a:lnTo>
                <a:lnTo>
                  <a:pt x="1922" y="301"/>
                </a:lnTo>
                <a:lnTo>
                  <a:pt x="1922" y="305"/>
                </a:lnTo>
                <a:lnTo>
                  <a:pt x="1921" y="309"/>
                </a:lnTo>
                <a:lnTo>
                  <a:pt x="1914" y="327"/>
                </a:lnTo>
                <a:lnTo>
                  <a:pt x="1914" y="327"/>
                </a:lnTo>
                <a:lnTo>
                  <a:pt x="1908" y="349"/>
                </a:lnTo>
                <a:lnTo>
                  <a:pt x="1902" y="372"/>
                </a:lnTo>
                <a:lnTo>
                  <a:pt x="1890" y="415"/>
                </a:lnTo>
                <a:lnTo>
                  <a:pt x="1890" y="415"/>
                </a:lnTo>
                <a:lnTo>
                  <a:pt x="1923" y="415"/>
                </a:lnTo>
                <a:lnTo>
                  <a:pt x="1954" y="413"/>
                </a:lnTo>
                <a:lnTo>
                  <a:pt x="2016" y="407"/>
                </a:lnTo>
                <a:lnTo>
                  <a:pt x="2016" y="407"/>
                </a:lnTo>
                <a:lnTo>
                  <a:pt x="2023" y="415"/>
                </a:lnTo>
                <a:lnTo>
                  <a:pt x="2029" y="423"/>
                </a:lnTo>
                <a:lnTo>
                  <a:pt x="2033" y="430"/>
                </a:lnTo>
                <a:lnTo>
                  <a:pt x="2036" y="438"/>
                </a:lnTo>
                <a:lnTo>
                  <a:pt x="2039" y="446"/>
                </a:lnTo>
                <a:lnTo>
                  <a:pt x="2040" y="456"/>
                </a:lnTo>
                <a:lnTo>
                  <a:pt x="2039" y="467"/>
                </a:lnTo>
                <a:lnTo>
                  <a:pt x="2038" y="480"/>
                </a:lnTo>
                <a:lnTo>
                  <a:pt x="2038" y="480"/>
                </a:lnTo>
                <a:lnTo>
                  <a:pt x="2034" y="494"/>
                </a:lnTo>
                <a:lnTo>
                  <a:pt x="2030" y="510"/>
                </a:lnTo>
                <a:lnTo>
                  <a:pt x="2027" y="526"/>
                </a:lnTo>
                <a:lnTo>
                  <a:pt x="2024" y="542"/>
                </a:lnTo>
                <a:lnTo>
                  <a:pt x="2024" y="542"/>
                </a:lnTo>
                <a:lnTo>
                  <a:pt x="2021" y="555"/>
                </a:lnTo>
                <a:lnTo>
                  <a:pt x="2021" y="567"/>
                </a:lnTo>
                <a:lnTo>
                  <a:pt x="2020" y="580"/>
                </a:lnTo>
                <a:lnTo>
                  <a:pt x="2019" y="593"/>
                </a:lnTo>
                <a:lnTo>
                  <a:pt x="2019" y="593"/>
                </a:lnTo>
                <a:lnTo>
                  <a:pt x="2017" y="603"/>
                </a:lnTo>
                <a:lnTo>
                  <a:pt x="2014" y="612"/>
                </a:lnTo>
                <a:lnTo>
                  <a:pt x="2011" y="622"/>
                </a:lnTo>
                <a:lnTo>
                  <a:pt x="2009" y="631"/>
                </a:lnTo>
                <a:lnTo>
                  <a:pt x="2009" y="631"/>
                </a:lnTo>
                <a:lnTo>
                  <a:pt x="2005" y="647"/>
                </a:lnTo>
                <a:lnTo>
                  <a:pt x="2002" y="661"/>
                </a:lnTo>
                <a:lnTo>
                  <a:pt x="1993" y="693"/>
                </a:lnTo>
                <a:lnTo>
                  <a:pt x="1993" y="693"/>
                </a:lnTo>
                <a:lnTo>
                  <a:pt x="1974" y="768"/>
                </a:lnTo>
                <a:lnTo>
                  <a:pt x="1956" y="844"/>
                </a:lnTo>
                <a:lnTo>
                  <a:pt x="1937" y="919"/>
                </a:lnTo>
                <a:lnTo>
                  <a:pt x="1919" y="991"/>
                </a:lnTo>
                <a:lnTo>
                  <a:pt x="1919" y="991"/>
                </a:lnTo>
                <a:lnTo>
                  <a:pt x="1911" y="1014"/>
                </a:lnTo>
                <a:lnTo>
                  <a:pt x="1905" y="1036"/>
                </a:lnTo>
                <a:lnTo>
                  <a:pt x="1898" y="1058"/>
                </a:lnTo>
                <a:lnTo>
                  <a:pt x="1895" y="1069"/>
                </a:lnTo>
                <a:lnTo>
                  <a:pt x="1893" y="1079"/>
                </a:lnTo>
                <a:lnTo>
                  <a:pt x="1893" y="1079"/>
                </a:lnTo>
                <a:lnTo>
                  <a:pt x="1886" y="1126"/>
                </a:lnTo>
                <a:lnTo>
                  <a:pt x="1881" y="1149"/>
                </a:lnTo>
                <a:lnTo>
                  <a:pt x="1877" y="1170"/>
                </a:lnTo>
                <a:lnTo>
                  <a:pt x="1872" y="1192"/>
                </a:lnTo>
                <a:lnTo>
                  <a:pt x="1865" y="1212"/>
                </a:lnTo>
                <a:lnTo>
                  <a:pt x="1859" y="1232"/>
                </a:lnTo>
                <a:lnTo>
                  <a:pt x="1850" y="1252"/>
                </a:lnTo>
                <a:lnTo>
                  <a:pt x="1850" y="1252"/>
                </a:lnTo>
                <a:lnTo>
                  <a:pt x="1846" y="1254"/>
                </a:lnTo>
                <a:lnTo>
                  <a:pt x="1841" y="1257"/>
                </a:lnTo>
                <a:lnTo>
                  <a:pt x="1834" y="1259"/>
                </a:lnTo>
                <a:lnTo>
                  <a:pt x="1830" y="1262"/>
                </a:lnTo>
                <a:lnTo>
                  <a:pt x="1830" y="1262"/>
                </a:lnTo>
                <a:lnTo>
                  <a:pt x="1812" y="1265"/>
                </a:lnTo>
                <a:lnTo>
                  <a:pt x="1792" y="1265"/>
                </a:lnTo>
                <a:lnTo>
                  <a:pt x="1773" y="1263"/>
                </a:lnTo>
                <a:lnTo>
                  <a:pt x="1753" y="1262"/>
                </a:lnTo>
                <a:lnTo>
                  <a:pt x="1753" y="1262"/>
                </a:lnTo>
                <a:lnTo>
                  <a:pt x="1733" y="1261"/>
                </a:lnTo>
                <a:lnTo>
                  <a:pt x="1715" y="1262"/>
                </a:lnTo>
                <a:lnTo>
                  <a:pt x="1697" y="1265"/>
                </a:lnTo>
                <a:lnTo>
                  <a:pt x="1679" y="1268"/>
                </a:lnTo>
                <a:lnTo>
                  <a:pt x="1642" y="1274"/>
                </a:lnTo>
                <a:lnTo>
                  <a:pt x="1624" y="1276"/>
                </a:lnTo>
                <a:lnTo>
                  <a:pt x="1607" y="1278"/>
                </a:lnTo>
                <a:lnTo>
                  <a:pt x="1607" y="1278"/>
                </a:lnTo>
                <a:lnTo>
                  <a:pt x="1593" y="1277"/>
                </a:lnTo>
                <a:lnTo>
                  <a:pt x="1579" y="1277"/>
                </a:lnTo>
                <a:lnTo>
                  <a:pt x="1573" y="1277"/>
                </a:lnTo>
                <a:lnTo>
                  <a:pt x="1568" y="1280"/>
                </a:lnTo>
                <a:lnTo>
                  <a:pt x="1561" y="1282"/>
                </a:lnTo>
                <a:lnTo>
                  <a:pt x="1556" y="1285"/>
                </a:lnTo>
                <a:lnTo>
                  <a:pt x="1556" y="1285"/>
                </a:lnTo>
                <a:lnTo>
                  <a:pt x="1428" y="1293"/>
                </a:lnTo>
                <a:lnTo>
                  <a:pt x="1294" y="1301"/>
                </a:lnTo>
                <a:lnTo>
                  <a:pt x="1294" y="1301"/>
                </a:lnTo>
                <a:lnTo>
                  <a:pt x="1224" y="1306"/>
                </a:lnTo>
                <a:lnTo>
                  <a:pt x="1188" y="1311"/>
                </a:lnTo>
                <a:lnTo>
                  <a:pt x="1153" y="1315"/>
                </a:lnTo>
                <a:lnTo>
                  <a:pt x="1118" y="1320"/>
                </a:lnTo>
                <a:lnTo>
                  <a:pt x="1084" y="1328"/>
                </a:lnTo>
                <a:lnTo>
                  <a:pt x="1050" y="1335"/>
                </a:lnTo>
                <a:lnTo>
                  <a:pt x="1018" y="1344"/>
                </a:lnTo>
                <a:lnTo>
                  <a:pt x="1018" y="1344"/>
                </a:lnTo>
                <a:lnTo>
                  <a:pt x="1012" y="1347"/>
                </a:lnTo>
                <a:lnTo>
                  <a:pt x="1012" y="1347"/>
                </a:lnTo>
                <a:lnTo>
                  <a:pt x="999" y="1354"/>
                </a:lnTo>
                <a:lnTo>
                  <a:pt x="987" y="1362"/>
                </a:lnTo>
                <a:lnTo>
                  <a:pt x="975" y="1369"/>
                </a:lnTo>
                <a:lnTo>
                  <a:pt x="969" y="1373"/>
                </a:lnTo>
                <a:lnTo>
                  <a:pt x="961" y="1374"/>
                </a:lnTo>
                <a:lnTo>
                  <a:pt x="961" y="1374"/>
                </a:lnTo>
                <a:lnTo>
                  <a:pt x="947" y="1376"/>
                </a:lnTo>
                <a:lnTo>
                  <a:pt x="929" y="1377"/>
                </a:lnTo>
                <a:lnTo>
                  <a:pt x="912" y="1377"/>
                </a:lnTo>
                <a:lnTo>
                  <a:pt x="896" y="1376"/>
                </a:lnTo>
                <a:lnTo>
                  <a:pt x="896" y="1376"/>
                </a:lnTo>
                <a:lnTo>
                  <a:pt x="887" y="1374"/>
                </a:lnTo>
                <a:lnTo>
                  <a:pt x="877" y="1371"/>
                </a:lnTo>
                <a:lnTo>
                  <a:pt x="867" y="1367"/>
                </a:lnTo>
                <a:lnTo>
                  <a:pt x="861" y="1367"/>
                </a:lnTo>
                <a:lnTo>
                  <a:pt x="861" y="1367"/>
                </a:lnTo>
                <a:lnTo>
                  <a:pt x="839" y="1368"/>
                </a:lnTo>
                <a:lnTo>
                  <a:pt x="817" y="1369"/>
                </a:lnTo>
                <a:lnTo>
                  <a:pt x="772" y="1371"/>
                </a:lnTo>
                <a:lnTo>
                  <a:pt x="772" y="1371"/>
                </a:lnTo>
                <a:lnTo>
                  <a:pt x="741" y="1372"/>
                </a:lnTo>
                <a:lnTo>
                  <a:pt x="712" y="1375"/>
                </a:lnTo>
                <a:lnTo>
                  <a:pt x="649" y="1384"/>
                </a:lnTo>
                <a:lnTo>
                  <a:pt x="649" y="1384"/>
                </a:lnTo>
                <a:lnTo>
                  <a:pt x="614" y="1389"/>
                </a:lnTo>
                <a:lnTo>
                  <a:pt x="578" y="1392"/>
                </a:lnTo>
                <a:lnTo>
                  <a:pt x="542" y="1394"/>
                </a:lnTo>
                <a:lnTo>
                  <a:pt x="506" y="1397"/>
                </a:lnTo>
                <a:lnTo>
                  <a:pt x="506" y="1397"/>
                </a:lnTo>
                <a:lnTo>
                  <a:pt x="448" y="1404"/>
                </a:lnTo>
                <a:lnTo>
                  <a:pt x="388" y="1410"/>
                </a:lnTo>
                <a:lnTo>
                  <a:pt x="328" y="1415"/>
                </a:lnTo>
                <a:lnTo>
                  <a:pt x="298" y="1418"/>
                </a:lnTo>
                <a:lnTo>
                  <a:pt x="267" y="1419"/>
                </a:lnTo>
                <a:lnTo>
                  <a:pt x="267" y="1419"/>
                </a:lnTo>
                <a:lnTo>
                  <a:pt x="252" y="1418"/>
                </a:lnTo>
                <a:lnTo>
                  <a:pt x="244" y="1417"/>
                </a:lnTo>
                <a:lnTo>
                  <a:pt x="237" y="1417"/>
                </a:lnTo>
                <a:lnTo>
                  <a:pt x="237" y="1417"/>
                </a:lnTo>
                <a:lnTo>
                  <a:pt x="216" y="1419"/>
                </a:lnTo>
                <a:lnTo>
                  <a:pt x="196" y="1422"/>
                </a:lnTo>
                <a:lnTo>
                  <a:pt x="177" y="1425"/>
                </a:lnTo>
                <a:lnTo>
                  <a:pt x="156" y="1427"/>
                </a:lnTo>
                <a:lnTo>
                  <a:pt x="156" y="1427"/>
                </a:lnTo>
                <a:lnTo>
                  <a:pt x="134" y="1427"/>
                </a:lnTo>
                <a:lnTo>
                  <a:pt x="110" y="1425"/>
                </a:lnTo>
                <a:lnTo>
                  <a:pt x="87" y="1423"/>
                </a:lnTo>
                <a:lnTo>
                  <a:pt x="64" y="1422"/>
                </a:lnTo>
                <a:lnTo>
                  <a:pt x="64" y="1422"/>
                </a:lnTo>
                <a:lnTo>
                  <a:pt x="50" y="1421"/>
                </a:lnTo>
                <a:lnTo>
                  <a:pt x="36" y="1419"/>
                </a:lnTo>
                <a:lnTo>
                  <a:pt x="24" y="1415"/>
                </a:lnTo>
                <a:lnTo>
                  <a:pt x="11" y="1411"/>
                </a:lnTo>
                <a:lnTo>
                  <a:pt x="11" y="1411"/>
                </a:lnTo>
                <a:lnTo>
                  <a:pt x="9" y="1404"/>
                </a:lnTo>
                <a:lnTo>
                  <a:pt x="6" y="1394"/>
                </a:lnTo>
                <a:lnTo>
                  <a:pt x="4" y="1386"/>
                </a:lnTo>
                <a:lnTo>
                  <a:pt x="2" y="1382"/>
                </a:lnTo>
                <a:lnTo>
                  <a:pt x="0" y="1379"/>
                </a:lnTo>
                <a:lnTo>
                  <a:pt x="0" y="1379"/>
                </a:lnTo>
                <a:lnTo>
                  <a:pt x="21" y="1335"/>
                </a:lnTo>
                <a:lnTo>
                  <a:pt x="43" y="1291"/>
                </a:lnTo>
                <a:lnTo>
                  <a:pt x="66" y="1250"/>
                </a:lnTo>
                <a:lnTo>
                  <a:pt x="89" y="1210"/>
                </a:lnTo>
                <a:lnTo>
                  <a:pt x="89" y="1210"/>
                </a:lnTo>
                <a:lnTo>
                  <a:pt x="71" y="1211"/>
                </a:lnTo>
                <a:lnTo>
                  <a:pt x="52" y="1213"/>
                </a:lnTo>
                <a:lnTo>
                  <a:pt x="35" y="1215"/>
                </a:lnTo>
                <a:lnTo>
                  <a:pt x="18" y="1215"/>
                </a:lnTo>
                <a:lnTo>
                  <a:pt x="18" y="1215"/>
                </a:lnTo>
                <a:lnTo>
                  <a:pt x="16" y="1208"/>
                </a:lnTo>
                <a:lnTo>
                  <a:pt x="17" y="1199"/>
                </a:lnTo>
                <a:lnTo>
                  <a:pt x="19" y="1192"/>
                </a:lnTo>
                <a:lnTo>
                  <a:pt x="22" y="1183"/>
                </a:lnTo>
                <a:lnTo>
                  <a:pt x="30" y="1168"/>
                </a:lnTo>
                <a:lnTo>
                  <a:pt x="37" y="1153"/>
                </a:lnTo>
                <a:lnTo>
                  <a:pt x="37" y="1153"/>
                </a:lnTo>
                <a:lnTo>
                  <a:pt x="32" y="1151"/>
                </a:lnTo>
                <a:lnTo>
                  <a:pt x="27" y="1150"/>
                </a:lnTo>
                <a:lnTo>
                  <a:pt x="21" y="1151"/>
                </a:lnTo>
                <a:lnTo>
                  <a:pt x="16" y="1151"/>
                </a:lnTo>
                <a:lnTo>
                  <a:pt x="12" y="1152"/>
                </a:lnTo>
                <a:lnTo>
                  <a:pt x="7" y="1152"/>
                </a:lnTo>
                <a:lnTo>
                  <a:pt x="4" y="1151"/>
                </a:lnTo>
                <a:lnTo>
                  <a:pt x="0" y="1148"/>
                </a:lnTo>
                <a:lnTo>
                  <a:pt x="0" y="1148"/>
                </a:lnTo>
                <a:lnTo>
                  <a:pt x="0" y="1140"/>
                </a:lnTo>
                <a:lnTo>
                  <a:pt x="2" y="1134"/>
                </a:lnTo>
                <a:lnTo>
                  <a:pt x="5" y="1129"/>
                </a:lnTo>
                <a:lnTo>
                  <a:pt x="10" y="1123"/>
                </a:lnTo>
                <a:lnTo>
                  <a:pt x="19" y="1112"/>
                </a:lnTo>
                <a:lnTo>
                  <a:pt x="24" y="1107"/>
                </a:lnTo>
                <a:lnTo>
                  <a:pt x="27" y="1101"/>
                </a:lnTo>
                <a:lnTo>
                  <a:pt x="27" y="1101"/>
                </a:lnTo>
                <a:lnTo>
                  <a:pt x="24" y="1101"/>
                </a:lnTo>
                <a:lnTo>
                  <a:pt x="19" y="1101"/>
                </a:lnTo>
                <a:lnTo>
                  <a:pt x="14" y="1099"/>
                </a:lnTo>
                <a:lnTo>
                  <a:pt x="12" y="1097"/>
                </a:lnTo>
                <a:lnTo>
                  <a:pt x="11" y="1095"/>
                </a:lnTo>
                <a:lnTo>
                  <a:pt x="11" y="1095"/>
                </a:lnTo>
                <a:lnTo>
                  <a:pt x="14" y="1086"/>
                </a:lnTo>
                <a:lnTo>
                  <a:pt x="17" y="1078"/>
                </a:lnTo>
                <a:lnTo>
                  <a:pt x="27" y="1064"/>
                </a:lnTo>
                <a:lnTo>
                  <a:pt x="36" y="1051"/>
                </a:lnTo>
                <a:lnTo>
                  <a:pt x="41" y="1044"/>
                </a:lnTo>
                <a:lnTo>
                  <a:pt x="45" y="1036"/>
                </a:lnTo>
                <a:lnTo>
                  <a:pt x="45" y="1036"/>
                </a:lnTo>
                <a:lnTo>
                  <a:pt x="36" y="1036"/>
                </a:lnTo>
                <a:lnTo>
                  <a:pt x="29" y="1036"/>
                </a:lnTo>
                <a:lnTo>
                  <a:pt x="25" y="1035"/>
                </a:lnTo>
                <a:lnTo>
                  <a:pt x="21" y="1034"/>
                </a:lnTo>
                <a:lnTo>
                  <a:pt x="18" y="1031"/>
                </a:lnTo>
                <a:lnTo>
                  <a:pt x="16" y="1027"/>
                </a:lnTo>
                <a:lnTo>
                  <a:pt x="16" y="1027"/>
                </a:lnTo>
                <a:lnTo>
                  <a:pt x="19" y="1020"/>
                </a:lnTo>
                <a:lnTo>
                  <a:pt x="22" y="1014"/>
                </a:lnTo>
                <a:lnTo>
                  <a:pt x="33" y="1004"/>
                </a:lnTo>
                <a:lnTo>
                  <a:pt x="37" y="999"/>
                </a:lnTo>
                <a:lnTo>
                  <a:pt x="42" y="994"/>
                </a:lnTo>
                <a:lnTo>
                  <a:pt x="46" y="987"/>
                </a:lnTo>
                <a:lnTo>
                  <a:pt x="48" y="980"/>
                </a:lnTo>
                <a:lnTo>
                  <a:pt x="48" y="980"/>
                </a:lnTo>
                <a:lnTo>
                  <a:pt x="51" y="980"/>
                </a:lnTo>
                <a:lnTo>
                  <a:pt x="54" y="979"/>
                </a:lnTo>
                <a:lnTo>
                  <a:pt x="55" y="976"/>
                </a:lnTo>
                <a:lnTo>
                  <a:pt x="57" y="975"/>
                </a:lnTo>
                <a:lnTo>
                  <a:pt x="57" y="975"/>
                </a:lnTo>
                <a:lnTo>
                  <a:pt x="72" y="953"/>
                </a:lnTo>
                <a:lnTo>
                  <a:pt x="87" y="932"/>
                </a:lnTo>
                <a:lnTo>
                  <a:pt x="119" y="891"/>
                </a:lnTo>
                <a:lnTo>
                  <a:pt x="135" y="869"/>
                </a:lnTo>
                <a:lnTo>
                  <a:pt x="151" y="849"/>
                </a:lnTo>
                <a:lnTo>
                  <a:pt x="166" y="827"/>
                </a:lnTo>
                <a:lnTo>
                  <a:pt x="180" y="803"/>
                </a:lnTo>
                <a:lnTo>
                  <a:pt x="180" y="803"/>
                </a:lnTo>
                <a:lnTo>
                  <a:pt x="182" y="802"/>
                </a:lnTo>
                <a:lnTo>
                  <a:pt x="184" y="800"/>
                </a:lnTo>
                <a:lnTo>
                  <a:pt x="186" y="799"/>
                </a:lnTo>
                <a:lnTo>
                  <a:pt x="191" y="798"/>
                </a:lnTo>
                <a:lnTo>
                  <a:pt x="191" y="798"/>
                </a:lnTo>
                <a:lnTo>
                  <a:pt x="210" y="766"/>
                </a:lnTo>
                <a:lnTo>
                  <a:pt x="215" y="757"/>
                </a:lnTo>
                <a:lnTo>
                  <a:pt x="221" y="751"/>
                </a:lnTo>
                <a:lnTo>
                  <a:pt x="227" y="743"/>
                </a:lnTo>
                <a:lnTo>
                  <a:pt x="234" y="738"/>
                </a:lnTo>
                <a:lnTo>
                  <a:pt x="234" y="738"/>
                </a:lnTo>
                <a:lnTo>
                  <a:pt x="252" y="708"/>
                </a:lnTo>
                <a:lnTo>
                  <a:pt x="269" y="681"/>
                </a:lnTo>
                <a:lnTo>
                  <a:pt x="304" y="630"/>
                </a:lnTo>
                <a:lnTo>
                  <a:pt x="321" y="603"/>
                </a:lnTo>
                <a:lnTo>
                  <a:pt x="337" y="576"/>
                </a:lnTo>
                <a:lnTo>
                  <a:pt x="353" y="546"/>
                </a:lnTo>
                <a:lnTo>
                  <a:pt x="368" y="514"/>
                </a:lnTo>
                <a:lnTo>
                  <a:pt x="368" y="514"/>
                </a:lnTo>
                <a:lnTo>
                  <a:pt x="372" y="512"/>
                </a:lnTo>
                <a:lnTo>
                  <a:pt x="374" y="511"/>
                </a:lnTo>
                <a:lnTo>
                  <a:pt x="380" y="512"/>
                </a:lnTo>
                <a:lnTo>
                  <a:pt x="380" y="512"/>
                </a:lnTo>
                <a:lnTo>
                  <a:pt x="398" y="484"/>
                </a:lnTo>
                <a:lnTo>
                  <a:pt x="417" y="456"/>
                </a:lnTo>
                <a:lnTo>
                  <a:pt x="436" y="429"/>
                </a:lnTo>
                <a:lnTo>
                  <a:pt x="453" y="402"/>
                </a:lnTo>
                <a:lnTo>
                  <a:pt x="453" y="402"/>
                </a:lnTo>
                <a:lnTo>
                  <a:pt x="456" y="402"/>
                </a:lnTo>
                <a:lnTo>
                  <a:pt x="458" y="403"/>
                </a:lnTo>
                <a:lnTo>
                  <a:pt x="460" y="406"/>
                </a:lnTo>
                <a:lnTo>
                  <a:pt x="464" y="409"/>
                </a:lnTo>
                <a:lnTo>
                  <a:pt x="465" y="410"/>
                </a:lnTo>
                <a:lnTo>
                  <a:pt x="468" y="410"/>
                </a:lnTo>
                <a:lnTo>
                  <a:pt x="468" y="410"/>
                </a:lnTo>
                <a:lnTo>
                  <a:pt x="482" y="408"/>
                </a:lnTo>
                <a:lnTo>
                  <a:pt x="497" y="406"/>
                </a:lnTo>
                <a:lnTo>
                  <a:pt x="513" y="405"/>
                </a:lnTo>
                <a:lnTo>
                  <a:pt x="529" y="405"/>
                </a:lnTo>
                <a:lnTo>
                  <a:pt x="562" y="406"/>
                </a:lnTo>
                <a:lnTo>
                  <a:pt x="595" y="409"/>
                </a:lnTo>
                <a:lnTo>
                  <a:pt x="595" y="409"/>
                </a:lnTo>
                <a:lnTo>
                  <a:pt x="647" y="412"/>
                </a:lnTo>
                <a:lnTo>
                  <a:pt x="698" y="413"/>
                </a:lnTo>
                <a:lnTo>
                  <a:pt x="748" y="415"/>
                </a:lnTo>
                <a:lnTo>
                  <a:pt x="797" y="420"/>
                </a:lnTo>
                <a:lnTo>
                  <a:pt x="797" y="420"/>
                </a:lnTo>
                <a:lnTo>
                  <a:pt x="815" y="424"/>
                </a:lnTo>
                <a:lnTo>
                  <a:pt x="834" y="428"/>
                </a:lnTo>
                <a:lnTo>
                  <a:pt x="878" y="436"/>
                </a:lnTo>
                <a:lnTo>
                  <a:pt x="902" y="440"/>
                </a:lnTo>
                <a:lnTo>
                  <a:pt x="924" y="444"/>
                </a:lnTo>
                <a:lnTo>
                  <a:pt x="948" y="450"/>
                </a:lnTo>
                <a:lnTo>
                  <a:pt x="969" y="456"/>
                </a:lnTo>
                <a:lnTo>
                  <a:pt x="969" y="456"/>
                </a:lnTo>
                <a:lnTo>
                  <a:pt x="985" y="429"/>
                </a:lnTo>
                <a:lnTo>
                  <a:pt x="993" y="414"/>
                </a:lnTo>
                <a:lnTo>
                  <a:pt x="999" y="399"/>
                </a:lnTo>
                <a:lnTo>
                  <a:pt x="999" y="399"/>
                </a:lnTo>
                <a:lnTo>
                  <a:pt x="1002" y="399"/>
                </a:lnTo>
                <a:lnTo>
                  <a:pt x="1004" y="399"/>
                </a:lnTo>
                <a:lnTo>
                  <a:pt x="1005" y="399"/>
                </a:lnTo>
                <a:lnTo>
                  <a:pt x="1008" y="398"/>
                </a:lnTo>
                <a:lnTo>
                  <a:pt x="1008" y="398"/>
                </a:lnTo>
                <a:lnTo>
                  <a:pt x="1026" y="368"/>
                </a:lnTo>
                <a:lnTo>
                  <a:pt x="1043" y="338"/>
                </a:lnTo>
                <a:lnTo>
                  <a:pt x="1061" y="308"/>
                </a:lnTo>
                <a:lnTo>
                  <a:pt x="1079" y="278"/>
                </a:lnTo>
                <a:lnTo>
                  <a:pt x="1079" y="278"/>
                </a:lnTo>
                <a:close/>
                <a:moveTo>
                  <a:pt x="1042" y="789"/>
                </a:moveTo>
                <a:lnTo>
                  <a:pt x="1042" y="789"/>
                </a:lnTo>
                <a:lnTo>
                  <a:pt x="1046" y="778"/>
                </a:lnTo>
                <a:lnTo>
                  <a:pt x="1049" y="769"/>
                </a:lnTo>
                <a:lnTo>
                  <a:pt x="1056" y="748"/>
                </a:lnTo>
                <a:lnTo>
                  <a:pt x="1056" y="748"/>
                </a:lnTo>
                <a:lnTo>
                  <a:pt x="1063" y="726"/>
                </a:lnTo>
                <a:lnTo>
                  <a:pt x="1066" y="714"/>
                </a:lnTo>
                <a:lnTo>
                  <a:pt x="1067" y="710"/>
                </a:lnTo>
                <a:lnTo>
                  <a:pt x="1066" y="709"/>
                </a:lnTo>
                <a:lnTo>
                  <a:pt x="1066" y="709"/>
                </a:lnTo>
                <a:lnTo>
                  <a:pt x="1069" y="708"/>
                </a:lnTo>
                <a:lnTo>
                  <a:pt x="1070" y="706"/>
                </a:lnTo>
                <a:lnTo>
                  <a:pt x="1073" y="700"/>
                </a:lnTo>
                <a:lnTo>
                  <a:pt x="1075" y="692"/>
                </a:lnTo>
                <a:lnTo>
                  <a:pt x="1076" y="684"/>
                </a:lnTo>
                <a:lnTo>
                  <a:pt x="1076" y="684"/>
                </a:lnTo>
                <a:lnTo>
                  <a:pt x="1114" y="609"/>
                </a:lnTo>
                <a:lnTo>
                  <a:pt x="1152" y="535"/>
                </a:lnTo>
                <a:lnTo>
                  <a:pt x="1152" y="535"/>
                </a:lnTo>
                <a:lnTo>
                  <a:pt x="1156" y="533"/>
                </a:lnTo>
                <a:lnTo>
                  <a:pt x="1160" y="532"/>
                </a:lnTo>
                <a:lnTo>
                  <a:pt x="1163" y="531"/>
                </a:lnTo>
                <a:lnTo>
                  <a:pt x="1166" y="528"/>
                </a:lnTo>
                <a:lnTo>
                  <a:pt x="1166" y="528"/>
                </a:lnTo>
                <a:lnTo>
                  <a:pt x="1176" y="511"/>
                </a:lnTo>
                <a:lnTo>
                  <a:pt x="1185" y="495"/>
                </a:lnTo>
                <a:lnTo>
                  <a:pt x="1207" y="464"/>
                </a:lnTo>
                <a:lnTo>
                  <a:pt x="1207" y="464"/>
                </a:lnTo>
                <a:lnTo>
                  <a:pt x="1220" y="412"/>
                </a:lnTo>
                <a:lnTo>
                  <a:pt x="1229" y="359"/>
                </a:lnTo>
                <a:lnTo>
                  <a:pt x="1233" y="332"/>
                </a:lnTo>
                <a:lnTo>
                  <a:pt x="1238" y="304"/>
                </a:lnTo>
                <a:lnTo>
                  <a:pt x="1240" y="277"/>
                </a:lnTo>
                <a:lnTo>
                  <a:pt x="1242" y="249"/>
                </a:lnTo>
                <a:lnTo>
                  <a:pt x="1243" y="223"/>
                </a:lnTo>
                <a:lnTo>
                  <a:pt x="1243" y="195"/>
                </a:lnTo>
                <a:lnTo>
                  <a:pt x="1241" y="168"/>
                </a:lnTo>
                <a:lnTo>
                  <a:pt x="1239" y="142"/>
                </a:lnTo>
                <a:lnTo>
                  <a:pt x="1236" y="116"/>
                </a:lnTo>
                <a:lnTo>
                  <a:pt x="1230" y="90"/>
                </a:lnTo>
                <a:lnTo>
                  <a:pt x="1224" y="65"/>
                </a:lnTo>
                <a:lnTo>
                  <a:pt x="1216" y="41"/>
                </a:lnTo>
                <a:lnTo>
                  <a:pt x="1216" y="41"/>
                </a:lnTo>
                <a:lnTo>
                  <a:pt x="1210" y="54"/>
                </a:lnTo>
                <a:lnTo>
                  <a:pt x="1205" y="66"/>
                </a:lnTo>
                <a:lnTo>
                  <a:pt x="1196" y="92"/>
                </a:lnTo>
                <a:lnTo>
                  <a:pt x="1188" y="119"/>
                </a:lnTo>
                <a:lnTo>
                  <a:pt x="1181" y="143"/>
                </a:lnTo>
                <a:lnTo>
                  <a:pt x="1181" y="143"/>
                </a:lnTo>
                <a:lnTo>
                  <a:pt x="1176" y="154"/>
                </a:lnTo>
                <a:lnTo>
                  <a:pt x="1169" y="164"/>
                </a:lnTo>
                <a:lnTo>
                  <a:pt x="1157" y="183"/>
                </a:lnTo>
                <a:lnTo>
                  <a:pt x="1157" y="183"/>
                </a:lnTo>
                <a:lnTo>
                  <a:pt x="1155" y="187"/>
                </a:lnTo>
                <a:lnTo>
                  <a:pt x="1154" y="192"/>
                </a:lnTo>
                <a:lnTo>
                  <a:pt x="1153" y="196"/>
                </a:lnTo>
                <a:lnTo>
                  <a:pt x="1152" y="199"/>
                </a:lnTo>
                <a:lnTo>
                  <a:pt x="1152" y="199"/>
                </a:lnTo>
                <a:lnTo>
                  <a:pt x="1147" y="206"/>
                </a:lnTo>
                <a:lnTo>
                  <a:pt x="1141" y="212"/>
                </a:lnTo>
                <a:lnTo>
                  <a:pt x="1136" y="217"/>
                </a:lnTo>
                <a:lnTo>
                  <a:pt x="1131" y="224"/>
                </a:lnTo>
                <a:lnTo>
                  <a:pt x="1131" y="224"/>
                </a:lnTo>
                <a:lnTo>
                  <a:pt x="1101" y="270"/>
                </a:lnTo>
                <a:lnTo>
                  <a:pt x="1101" y="270"/>
                </a:lnTo>
                <a:lnTo>
                  <a:pt x="1091" y="285"/>
                </a:lnTo>
                <a:lnTo>
                  <a:pt x="1082" y="301"/>
                </a:lnTo>
                <a:lnTo>
                  <a:pt x="1074" y="316"/>
                </a:lnTo>
                <a:lnTo>
                  <a:pt x="1066" y="332"/>
                </a:lnTo>
                <a:lnTo>
                  <a:pt x="1066" y="332"/>
                </a:lnTo>
                <a:lnTo>
                  <a:pt x="1053" y="349"/>
                </a:lnTo>
                <a:lnTo>
                  <a:pt x="1041" y="366"/>
                </a:lnTo>
                <a:lnTo>
                  <a:pt x="1029" y="384"/>
                </a:lnTo>
                <a:lnTo>
                  <a:pt x="1017" y="404"/>
                </a:lnTo>
                <a:lnTo>
                  <a:pt x="996" y="442"/>
                </a:lnTo>
                <a:lnTo>
                  <a:pt x="984" y="461"/>
                </a:lnTo>
                <a:lnTo>
                  <a:pt x="972" y="480"/>
                </a:lnTo>
                <a:lnTo>
                  <a:pt x="972" y="480"/>
                </a:lnTo>
                <a:lnTo>
                  <a:pt x="973" y="482"/>
                </a:lnTo>
                <a:lnTo>
                  <a:pt x="973" y="484"/>
                </a:lnTo>
                <a:lnTo>
                  <a:pt x="972" y="487"/>
                </a:lnTo>
                <a:lnTo>
                  <a:pt x="971" y="490"/>
                </a:lnTo>
                <a:lnTo>
                  <a:pt x="970" y="493"/>
                </a:lnTo>
                <a:lnTo>
                  <a:pt x="971" y="496"/>
                </a:lnTo>
                <a:lnTo>
                  <a:pt x="971" y="496"/>
                </a:lnTo>
                <a:lnTo>
                  <a:pt x="947" y="533"/>
                </a:lnTo>
                <a:lnTo>
                  <a:pt x="922" y="572"/>
                </a:lnTo>
                <a:lnTo>
                  <a:pt x="910" y="591"/>
                </a:lnTo>
                <a:lnTo>
                  <a:pt x="899" y="610"/>
                </a:lnTo>
                <a:lnTo>
                  <a:pt x="889" y="631"/>
                </a:lnTo>
                <a:lnTo>
                  <a:pt x="880" y="650"/>
                </a:lnTo>
                <a:lnTo>
                  <a:pt x="880" y="650"/>
                </a:lnTo>
                <a:lnTo>
                  <a:pt x="884" y="669"/>
                </a:lnTo>
                <a:lnTo>
                  <a:pt x="890" y="686"/>
                </a:lnTo>
                <a:lnTo>
                  <a:pt x="896" y="703"/>
                </a:lnTo>
                <a:lnTo>
                  <a:pt x="902" y="720"/>
                </a:lnTo>
                <a:lnTo>
                  <a:pt x="902" y="720"/>
                </a:lnTo>
                <a:lnTo>
                  <a:pt x="909" y="752"/>
                </a:lnTo>
                <a:lnTo>
                  <a:pt x="913" y="783"/>
                </a:lnTo>
                <a:lnTo>
                  <a:pt x="917" y="814"/>
                </a:lnTo>
                <a:lnTo>
                  <a:pt x="919" y="845"/>
                </a:lnTo>
                <a:lnTo>
                  <a:pt x="919" y="877"/>
                </a:lnTo>
                <a:lnTo>
                  <a:pt x="918" y="908"/>
                </a:lnTo>
                <a:lnTo>
                  <a:pt x="914" y="971"/>
                </a:lnTo>
                <a:lnTo>
                  <a:pt x="910" y="1036"/>
                </a:lnTo>
                <a:lnTo>
                  <a:pt x="908" y="1069"/>
                </a:lnTo>
                <a:lnTo>
                  <a:pt x="907" y="1103"/>
                </a:lnTo>
                <a:lnTo>
                  <a:pt x="907" y="1136"/>
                </a:lnTo>
                <a:lnTo>
                  <a:pt x="908" y="1171"/>
                </a:lnTo>
                <a:lnTo>
                  <a:pt x="910" y="1207"/>
                </a:lnTo>
                <a:lnTo>
                  <a:pt x="913" y="1242"/>
                </a:lnTo>
                <a:lnTo>
                  <a:pt x="913" y="1242"/>
                </a:lnTo>
                <a:lnTo>
                  <a:pt x="936" y="1140"/>
                </a:lnTo>
                <a:lnTo>
                  <a:pt x="947" y="1091"/>
                </a:lnTo>
                <a:lnTo>
                  <a:pt x="958" y="1043"/>
                </a:lnTo>
                <a:lnTo>
                  <a:pt x="971" y="996"/>
                </a:lnTo>
                <a:lnTo>
                  <a:pt x="985" y="950"/>
                </a:lnTo>
                <a:lnTo>
                  <a:pt x="999" y="903"/>
                </a:lnTo>
                <a:lnTo>
                  <a:pt x="1015" y="857"/>
                </a:lnTo>
                <a:lnTo>
                  <a:pt x="1015" y="857"/>
                </a:lnTo>
                <a:lnTo>
                  <a:pt x="1017" y="854"/>
                </a:lnTo>
                <a:lnTo>
                  <a:pt x="1016" y="852"/>
                </a:lnTo>
                <a:lnTo>
                  <a:pt x="1014" y="850"/>
                </a:lnTo>
                <a:lnTo>
                  <a:pt x="1014" y="849"/>
                </a:lnTo>
                <a:lnTo>
                  <a:pt x="1013" y="848"/>
                </a:lnTo>
                <a:lnTo>
                  <a:pt x="1013" y="848"/>
                </a:lnTo>
                <a:lnTo>
                  <a:pt x="1018" y="849"/>
                </a:lnTo>
                <a:lnTo>
                  <a:pt x="1020" y="848"/>
                </a:lnTo>
                <a:lnTo>
                  <a:pt x="1020" y="844"/>
                </a:lnTo>
                <a:lnTo>
                  <a:pt x="1020" y="844"/>
                </a:lnTo>
                <a:lnTo>
                  <a:pt x="1030" y="821"/>
                </a:lnTo>
                <a:lnTo>
                  <a:pt x="1034" y="809"/>
                </a:lnTo>
                <a:lnTo>
                  <a:pt x="1039" y="798"/>
                </a:lnTo>
                <a:lnTo>
                  <a:pt x="1039" y="798"/>
                </a:lnTo>
                <a:lnTo>
                  <a:pt x="1038" y="797"/>
                </a:lnTo>
                <a:lnTo>
                  <a:pt x="1038" y="796"/>
                </a:lnTo>
                <a:lnTo>
                  <a:pt x="1036" y="798"/>
                </a:lnTo>
                <a:lnTo>
                  <a:pt x="1035" y="800"/>
                </a:lnTo>
                <a:lnTo>
                  <a:pt x="1035" y="800"/>
                </a:lnTo>
                <a:lnTo>
                  <a:pt x="1034" y="798"/>
                </a:lnTo>
                <a:lnTo>
                  <a:pt x="1034" y="798"/>
                </a:lnTo>
                <a:lnTo>
                  <a:pt x="1034" y="796"/>
                </a:lnTo>
                <a:lnTo>
                  <a:pt x="1035" y="794"/>
                </a:lnTo>
                <a:lnTo>
                  <a:pt x="1039" y="793"/>
                </a:lnTo>
                <a:lnTo>
                  <a:pt x="1042" y="792"/>
                </a:lnTo>
                <a:lnTo>
                  <a:pt x="1042" y="791"/>
                </a:lnTo>
                <a:lnTo>
                  <a:pt x="1042" y="789"/>
                </a:lnTo>
                <a:lnTo>
                  <a:pt x="1042" y="789"/>
                </a:lnTo>
                <a:close/>
                <a:moveTo>
                  <a:pt x="1666" y="178"/>
                </a:moveTo>
                <a:lnTo>
                  <a:pt x="1666" y="178"/>
                </a:lnTo>
                <a:lnTo>
                  <a:pt x="1650" y="190"/>
                </a:lnTo>
                <a:lnTo>
                  <a:pt x="1634" y="201"/>
                </a:lnTo>
                <a:lnTo>
                  <a:pt x="1617" y="212"/>
                </a:lnTo>
                <a:lnTo>
                  <a:pt x="1599" y="222"/>
                </a:lnTo>
                <a:lnTo>
                  <a:pt x="1599" y="222"/>
                </a:lnTo>
                <a:lnTo>
                  <a:pt x="1572" y="231"/>
                </a:lnTo>
                <a:lnTo>
                  <a:pt x="1545" y="242"/>
                </a:lnTo>
                <a:lnTo>
                  <a:pt x="1520" y="254"/>
                </a:lnTo>
                <a:lnTo>
                  <a:pt x="1496" y="264"/>
                </a:lnTo>
                <a:lnTo>
                  <a:pt x="1471" y="277"/>
                </a:lnTo>
                <a:lnTo>
                  <a:pt x="1449" y="290"/>
                </a:lnTo>
                <a:lnTo>
                  <a:pt x="1426" y="303"/>
                </a:lnTo>
                <a:lnTo>
                  <a:pt x="1405" y="316"/>
                </a:lnTo>
                <a:lnTo>
                  <a:pt x="1405" y="316"/>
                </a:lnTo>
                <a:lnTo>
                  <a:pt x="1374" y="337"/>
                </a:lnTo>
                <a:lnTo>
                  <a:pt x="1344" y="360"/>
                </a:lnTo>
                <a:lnTo>
                  <a:pt x="1287" y="407"/>
                </a:lnTo>
                <a:lnTo>
                  <a:pt x="1287" y="407"/>
                </a:lnTo>
                <a:lnTo>
                  <a:pt x="1259" y="431"/>
                </a:lnTo>
                <a:lnTo>
                  <a:pt x="1245" y="443"/>
                </a:lnTo>
                <a:lnTo>
                  <a:pt x="1232" y="457"/>
                </a:lnTo>
                <a:lnTo>
                  <a:pt x="1221" y="470"/>
                </a:lnTo>
                <a:lnTo>
                  <a:pt x="1209" y="485"/>
                </a:lnTo>
                <a:lnTo>
                  <a:pt x="1198" y="500"/>
                </a:lnTo>
                <a:lnTo>
                  <a:pt x="1187" y="515"/>
                </a:lnTo>
                <a:lnTo>
                  <a:pt x="1187" y="515"/>
                </a:lnTo>
                <a:lnTo>
                  <a:pt x="1167" y="547"/>
                </a:lnTo>
                <a:lnTo>
                  <a:pt x="1147" y="577"/>
                </a:lnTo>
                <a:lnTo>
                  <a:pt x="1147" y="577"/>
                </a:lnTo>
                <a:lnTo>
                  <a:pt x="1139" y="589"/>
                </a:lnTo>
                <a:lnTo>
                  <a:pt x="1133" y="602"/>
                </a:lnTo>
                <a:lnTo>
                  <a:pt x="1120" y="629"/>
                </a:lnTo>
                <a:lnTo>
                  <a:pt x="1099" y="681"/>
                </a:lnTo>
                <a:lnTo>
                  <a:pt x="1099" y="681"/>
                </a:lnTo>
                <a:lnTo>
                  <a:pt x="1087" y="710"/>
                </a:lnTo>
                <a:lnTo>
                  <a:pt x="1075" y="740"/>
                </a:lnTo>
                <a:lnTo>
                  <a:pt x="1055" y="799"/>
                </a:lnTo>
                <a:lnTo>
                  <a:pt x="1033" y="858"/>
                </a:lnTo>
                <a:lnTo>
                  <a:pt x="1012" y="918"/>
                </a:lnTo>
                <a:lnTo>
                  <a:pt x="1012" y="918"/>
                </a:lnTo>
                <a:lnTo>
                  <a:pt x="999" y="952"/>
                </a:lnTo>
                <a:lnTo>
                  <a:pt x="988" y="986"/>
                </a:lnTo>
                <a:lnTo>
                  <a:pt x="978" y="1021"/>
                </a:lnTo>
                <a:lnTo>
                  <a:pt x="968" y="1058"/>
                </a:lnTo>
                <a:lnTo>
                  <a:pt x="950" y="1130"/>
                </a:lnTo>
                <a:lnTo>
                  <a:pt x="932" y="1203"/>
                </a:lnTo>
                <a:lnTo>
                  <a:pt x="932" y="1203"/>
                </a:lnTo>
                <a:lnTo>
                  <a:pt x="933" y="1209"/>
                </a:lnTo>
                <a:lnTo>
                  <a:pt x="933" y="1215"/>
                </a:lnTo>
                <a:lnTo>
                  <a:pt x="930" y="1227"/>
                </a:lnTo>
                <a:lnTo>
                  <a:pt x="929" y="1233"/>
                </a:lnTo>
                <a:lnTo>
                  <a:pt x="928" y="1239"/>
                </a:lnTo>
                <a:lnTo>
                  <a:pt x="928" y="1244"/>
                </a:lnTo>
                <a:lnTo>
                  <a:pt x="929" y="1250"/>
                </a:lnTo>
                <a:lnTo>
                  <a:pt x="929" y="1250"/>
                </a:lnTo>
                <a:lnTo>
                  <a:pt x="935" y="1236"/>
                </a:lnTo>
                <a:lnTo>
                  <a:pt x="939" y="1222"/>
                </a:lnTo>
                <a:lnTo>
                  <a:pt x="942" y="1215"/>
                </a:lnTo>
                <a:lnTo>
                  <a:pt x="947" y="1210"/>
                </a:lnTo>
                <a:lnTo>
                  <a:pt x="951" y="1206"/>
                </a:lnTo>
                <a:lnTo>
                  <a:pt x="956" y="1201"/>
                </a:lnTo>
                <a:lnTo>
                  <a:pt x="956" y="1201"/>
                </a:lnTo>
                <a:lnTo>
                  <a:pt x="974" y="1172"/>
                </a:lnTo>
                <a:lnTo>
                  <a:pt x="993" y="1142"/>
                </a:lnTo>
                <a:lnTo>
                  <a:pt x="1013" y="1115"/>
                </a:lnTo>
                <a:lnTo>
                  <a:pt x="1023" y="1102"/>
                </a:lnTo>
                <a:lnTo>
                  <a:pt x="1033" y="1090"/>
                </a:lnTo>
                <a:lnTo>
                  <a:pt x="1033" y="1090"/>
                </a:lnTo>
                <a:lnTo>
                  <a:pt x="1045" y="1077"/>
                </a:lnTo>
                <a:lnTo>
                  <a:pt x="1057" y="1065"/>
                </a:lnTo>
                <a:lnTo>
                  <a:pt x="1071" y="1053"/>
                </a:lnTo>
                <a:lnTo>
                  <a:pt x="1082" y="1040"/>
                </a:lnTo>
                <a:lnTo>
                  <a:pt x="1082" y="1040"/>
                </a:lnTo>
                <a:lnTo>
                  <a:pt x="1105" y="1013"/>
                </a:lnTo>
                <a:lnTo>
                  <a:pt x="1117" y="1000"/>
                </a:lnTo>
                <a:lnTo>
                  <a:pt x="1129" y="988"/>
                </a:lnTo>
                <a:lnTo>
                  <a:pt x="1129" y="988"/>
                </a:lnTo>
                <a:lnTo>
                  <a:pt x="1168" y="956"/>
                </a:lnTo>
                <a:lnTo>
                  <a:pt x="1210" y="924"/>
                </a:lnTo>
                <a:lnTo>
                  <a:pt x="1230" y="909"/>
                </a:lnTo>
                <a:lnTo>
                  <a:pt x="1253" y="895"/>
                </a:lnTo>
                <a:lnTo>
                  <a:pt x="1275" y="881"/>
                </a:lnTo>
                <a:lnTo>
                  <a:pt x="1298" y="868"/>
                </a:lnTo>
                <a:lnTo>
                  <a:pt x="1321" y="857"/>
                </a:lnTo>
                <a:lnTo>
                  <a:pt x="1347" y="846"/>
                </a:lnTo>
                <a:lnTo>
                  <a:pt x="1372" y="837"/>
                </a:lnTo>
                <a:lnTo>
                  <a:pt x="1398" y="829"/>
                </a:lnTo>
                <a:lnTo>
                  <a:pt x="1426" y="822"/>
                </a:lnTo>
                <a:lnTo>
                  <a:pt x="1454" y="818"/>
                </a:lnTo>
                <a:lnTo>
                  <a:pt x="1484" y="815"/>
                </a:lnTo>
                <a:lnTo>
                  <a:pt x="1515" y="814"/>
                </a:lnTo>
                <a:lnTo>
                  <a:pt x="1515" y="814"/>
                </a:lnTo>
                <a:lnTo>
                  <a:pt x="1518" y="783"/>
                </a:lnTo>
                <a:lnTo>
                  <a:pt x="1524" y="753"/>
                </a:lnTo>
                <a:lnTo>
                  <a:pt x="1529" y="723"/>
                </a:lnTo>
                <a:lnTo>
                  <a:pt x="1535" y="693"/>
                </a:lnTo>
                <a:lnTo>
                  <a:pt x="1542" y="664"/>
                </a:lnTo>
                <a:lnTo>
                  <a:pt x="1550" y="634"/>
                </a:lnTo>
                <a:lnTo>
                  <a:pt x="1568" y="572"/>
                </a:lnTo>
                <a:lnTo>
                  <a:pt x="1568" y="572"/>
                </a:lnTo>
                <a:lnTo>
                  <a:pt x="1579" y="536"/>
                </a:lnTo>
                <a:lnTo>
                  <a:pt x="1592" y="501"/>
                </a:lnTo>
                <a:lnTo>
                  <a:pt x="1618" y="431"/>
                </a:lnTo>
                <a:lnTo>
                  <a:pt x="1618" y="431"/>
                </a:lnTo>
                <a:lnTo>
                  <a:pt x="1625" y="413"/>
                </a:lnTo>
                <a:lnTo>
                  <a:pt x="1633" y="394"/>
                </a:lnTo>
                <a:lnTo>
                  <a:pt x="1650" y="358"/>
                </a:lnTo>
                <a:lnTo>
                  <a:pt x="1668" y="320"/>
                </a:lnTo>
                <a:lnTo>
                  <a:pt x="1684" y="283"/>
                </a:lnTo>
                <a:lnTo>
                  <a:pt x="1691" y="263"/>
                </a:lnTo>
                <a:lnTo>
                  <a:pt x="1697" y="244"/>
                </a:lnTo>
                <a:lnTo>
                  <a:pt x="1701" y="225"/>
                </a:lnTo>
                <a:lnTo>
                  <a:pt x="1705" y="206"/>
                </a:lnTo>
                <a:lnTo>
                  <a:pt x="1707" y="186"/>
                </a:lnTo>
                <a:lnTo>
                  <a:pt x="1707" y="166"/>
                </a:lnTo>
                <a:lnTo>
                  <a:pt x="1705" y="147"/>
                </a:lnTo>
                <a:lnTo>
                  <a:pt x="1699" y="126"/>
                </a:lnTo>
                <a:lnTo>
                  <a:pt x="1699" y="126"/>
                </a:lnTo>
                <a:lnTo>
                  <a:pt x="1699" y="124"/>
                </a:lnTo>
                <a:lnTo>
                  <a:pt x="1698" y="124"/>
                </a:lnTo>
                <a:lnTo>
                  <a:pt x="1698" y="124"/>
                </a:lnTo>
                <a:lnTo>
                  <a:pt x="1695" y="132"/>
                </a:lnTo>
                <a:lnTo>
                  <a:pt x="1691" y="139"/>
                </a:lnTo>
                <a:lnTo>
                  <a:pt x="1682" y="151"/>
                </a:lnTo>
                <a:lnTo>
                  <a:pt x="1674" y="164"/>
                </a:lnTo>
                <a:lnTo>
                  <a:pt x="1669" y="170"/>
                </a:lnTo>
                <a:lnTo>
                  <a:pt x="1666" y="178"/>
                </a:lnTo>
                <a:lnTo>
                  <a:pt x="1666" y="178"/>
                </a:lnTo>
                <a:close/>
                <a:moveTo>
                  <a:pt x="1717" y="151"/>
                </a:moveTo>
                <a:lnTo>
                  <a:pt x="1717" y="151"/>
                </a:lnTo>
                <a:lnTo>
                  <a:pt x="1720" y="170"/>
                </a:lnTo>
                <a:lnTo>
                  <a:pt x="1720" y="188"/>
                </a:lnTo>
                <a:lnTo>
                  <a:pt x="1718" y="206"/>
                </a:lnTo>
                <a:lnTo>
                  <a:pt x="1716" y="223"/>
                </a:lnTo>
                <a:lnTo>
                  <a:pt x="1713" y="240"/>
                </a:lnTo>
                <a:lnTo>
                  <a:pt x="1709" y="256"/>
                </a:lnTo>
                <a:lnTo>
                  <a:pt x="1703" y="272"/>
                </a:lnTo>
                <a:lnTo>
                  <a:pt x="1698" y="287"/>
                </a:lnTo>
                <a:lnTo>
                  <a:pt x="1685" y="318"/>
                </a:lnTo>
                <a:lnTo>
                  <a:pt x="1670" y="347"/>
                </a:lnTo>
                <a:lnTo>
                  <a:pt x="1655" y="377"/>
                </a:lnTo>
                <a:lnTo>
                  <a:pt x="1641" y="407"/>
                </a:lnTo>
                <a:lnTo>
                  <a:pt x="1641" y="407"/>
                </a:lnTo>
                <a:lnTo>
                  <a:pt x="1632" y="430"/>
                </a:lnTo>
                <a:lnTo>
                  <a:pt x="1623" y="454"/>
                </a:lnTo>
                <a:lnTo>
                  <a:pt x="1607" y="503"/>
                </a:lnTo>
                <a:lnTo>
                  <a:pt x="1607" y="503"/>
                </a:lnTo>
                <a:lnTo>
                  <a:pt x="1581" y="580"/>
                </a:lnTo>
                <a:lnTo>
                  <a:pt x="1570" y="620"/>
                </a:lnTo>
                <a:lnTo>
                  <a:pt x="1558" y="660"/>
                </a:lnTo>
                <a:lnTo>
                  <a:pt x="1547" y="700"/>
                </a:lnTo>
                <a:lnTo>
                  <a:pt x="1539" y="742"/>
                </a:lnTo>
                <a:lnTo>
                  <a:pt x="1531" y="785"/>
                </a:lnTo>
                <a:lnTo>
                  <a:pt x="1526" y="829"/>
                </a:lnTo>
                <a:lnTo>
                  <a:pt x="1526" y="829"/>
                </a:lnTo>
                <a:lnTo>
                  <a:pt x="1498" y="830"/>
                </a:lnTo>
                <a:lnTo>
                  <a:pt x="1470" y="831"/>
                </a:lnTo>
                <a:lnTo>
                  <a:pt x="1417" y="833"/>
                </a:lnTo>
                <a:lnTo>
                  <a:pt x="1417" y="833"/>
                </a:lnTo>
                <a:lnTo>
                  <a:pt x="1391" y="842"/>
                </a:lnTo>
                <a:lnTo>
                  <a:pt x="1365" y="851"/>
                </a:lnTo>
                <a:lnTo>
                  <a:pt x="1339" y="862"/>
                </a:lnTo>
                <a:lnTo>
                  <a:pt x="1315" y="874"/>
                </a:lnTo>
                <a:lnTo>
                  <a:pt x="1291" y="887"/>
                </a:lnTo>
                <a:lnTo>
                  <a:pt x="1268" y="899"/>
                </a:lnTo>
                <a:lnTo>
                  <a:pt x="1245" y="913"/>
                </a:lnTo>
                <a:lnTo>
                  <a:pt x="1223" y="927"/>
                </a:lnTo>
                <a:lnTo>
                  <a:pt x="1223" y="927"/>
                </a:lnTo>
                <a:lnTo>
                  <a:pt x="1207" y="940"/>
                </a:lnTo>
                <a:lnTo>
                  <a:pt x="1192" y="954"/>
                </a:lnTo>
                <a:lnTo>
                  <a:pt x="1165" y="980"/>
                </a:lnTo>
                <a:lnTo>
                  <a:pt x="1165" y="980"/>
                </a:lnTo>
                <a:lnTo>
                  <a:pt x="1154" y="987"/>
                </a:lnTo>
                <a:lnTo>
                  <a:pt x="1145" y="995"/>
                </a:lnTo>
                <a:lnTo>
                  <a:pt x="1135" y="1001"/>
                </a:lnTo>
                <a:lnTo>
                  <a:pt x="1125" y="1010"/>
                </a:lnTo>
                <a:lnTo>
                  <a:pt x="1125" y="1010"/>
                </a:lnTo>
                <a:lnTo>
                  <a:pt x="1117" y="1018"/>
                </a:lnTo>
                <a:lnTo>
                  <a:pt x="1108" y="1028"/>
                </a:lnTo>
                <a:lnTo>
                  <a:pt x="1091" y="1047"/>
                </a:lnTo>
                <a:lnTo>
                  <a:pt x="1091" y="1047"/>
                </a:lnTo>
                <a:lnTo>
                  <a:pt x="1056" y="1082"/>
                </a:lnTo>
                <a:lnTo>
                  <a:pt x="1039" y="1101"/>
                </a:lnTo>
                <a:lnTo>
                  <a:pt x="1023" y="1120"/>
                </a:lnTo>
                <a:lnTo>
                  <a:pt x="1023" y="1120"/>
                </a:lnTo>
                <a:lnTo>
                  <a:pt x="1008" y="1140"/>
                </a:lnTo>
                <a:lnTo>
                  <a:pt x="993" y="1161"/>
                </a:lnTo>
                <a:lnTo>
                  <a:pt x="979" y="1182"/>
                </a:lnTo>
                <a:lnTo>
                  <a:pt x="965" y="1205"/>
                </a:lnTo>
                <a:lnTo>
                  <a:pt x="952" y="1226"/>
                </a:lnTo>
                <a:lnTo>
                  <a:pt x="940" y="1250"/>
                </a:lnTo>
                <a:lnTo>
                  <a:pt x="928" y="1272"/>
                </a:lnTo>
                <a:lnTo>
                  <a:pt x="918" y="1296"/>
                </a:lnTo>
                <a:lnTo>
                  <a:pt x="918" y="1296"/>
                </a:lnTo>
                <a:lnTo>
                  <a:pt x="923" y="1290"/>
                </a:lnTo>
                <a:lnTo>
                  <a:pt x="928" y="1284"/>
                </a:lnTo>
                <a:lnTo>
                  <a:pt x="933" y="1275"/>
                </a:lnTo>
                <a:lnTo>
                  <a:pt x="937" y="1268"/>
                </a:lnTo>
                <a:lnTo>
                  <a:pt x="944" y="1251"/>
                </a:lnTo>
                <a:lnTo>
                  <a:pt x="953" y="1233"/>
                </a:lnTo>
                <a:lnTo>
                  <a:pt x="953" y="1233"/>
                </a:lnTo>
                <a:lnTo>
                  <a:pt x="959" y="1225"/>
                </a:lnTo>
                <a:lnTo>
                  <a:pt x="967" y="1216"/>
                </a:lnTo>
                <a:lnTo>
                  <a:pt x="975" y="1208"/>
                </a:lnTo>
                <a:lnTo>
                  <a:pt x="983" y="1200"/>
                </a:lnTo>
                <a:lnTo>
                  <a:pt x="983" y="1200"/>
                </a:lnTo>
                <a:lnTo>
                  <a:pt x="998" y="1179"/>
                </a:lnTo>
                <a:lnTo>
                  <a:pt x="1013" y="1157"/>
                </a:lnTo>
                <a:lnTo>
                  <a:pt x="1013" y="1157"/>
                </a:lnTo>
                <a:lnTo>
                  <a:pt x="1020" y="1147"/>
                </a:lnTo>
                <a:lnTo>
                  <a:pt x="1028" y="1136"/>
                </a:lnTo>
                <a:lnTo>
                  <a:pt x="1032" y="1131"/>
                </a:lnTo>
                <a:lnTo>
                  <a:pt x="1036" y="1126"/>
                </a:lnTo>
                <a:lnTo>
                  <a:pt x="1042" y="1123"/>
                </a:lnTo>
                <a:lnTo>
                  <a:pt x="1047" y="1121"/>
                </a:lnTo>
                <a:lnTo>
                  <a:pt x="1047" y="1121"/>
                </a:lnTo>
                <a:lnTo>
                  <a:pt x="1038" y="1138"/>
                </a:lnTo>
                <a:lnTo>
                  <a:pt x="1027" y="1153"/>
                </a:lnTo>
                <a:lnTo>
                  <a:pt x="1003" y="1184"/>
                </a:lnTo>
                <a:lnTo>
                  <a:pt x="980" y="1214"/>
                </a:lnTo>
                <a:lnTo>
                  <a:pt x="969" y="1230"/>
                </a:lnTo>
                <a:lnTo>
                  <a:pt x="960" y="1246"/>
                </a:lnTo>
                <a:lnTo>
                  <a:pt x="960" y="1246"/>
                </a:lnTo>
                <a:lnTo>
                  <a:pt x="954" y="1257"/>
                </a:lnTo>
                <a:lnTo>
                  <a:pt x="949" y="1270"/>
                </a:lnTo>
                <a:lnTo>
                  <a:pt x="943" y="1282"/>
                </a:lnTo>
                <a:lnTo>
                  <a:pt x="940" y="1294"/>
                </a:lnTo>
                <a:lnTo>
                  <a:pt x="940" y="1294"/>
                </a:lnTo>
                <a:lnTo>
                  <a:pt x="945" y="1293"/>
                </a:lnTo>
                <a:lnTo>
                  <a:pt x="951" y="1292"/>
                </a:lnTo>
                <a:lnTo>
                  <a:pt x="956" y="1291"/>
                </a:lnTo>
                <a:lnTo>
                  <a:pt x="961" y="1290"/>
                </a:lnTo>
                <a:lnTo>
                  <a:pt x="961" y="1290"/>
                </a:lnTo>
                <a:lnTo>
                  <a:pt x="1012" y="1221"/>
                </a:lnTo>
                <a:lnTo>
                  <a:pt x="1038" y="1186"/>
                </a:lnTo>
                <a:lnTo>
                  <a:pt x="1064" y="1152"/>
                </a:lnTo>
                <a:lnTo>
                  <a:pt x="1091" y="1118"/>
                </a:lnTo>
                <a:lnTo>
                  <a:pt x="1119" y="1086"/>
                </a:lnTo>
                <a:lnTo>
                  <a:pt x="1147" y="1055"/>
                </a:lnTo>
                <a:lnTo>
                  <a:pt x="1177" y="1024"/>
                </a:lnTo>
                <a:lnTo>
                  <a:pt x="1177" y="1024"/>
                </a:lnTo>
                <a:lnTo>
                  <a:pt x="1181" y="1024"/>
                </a:lnTo>
                <a:lnTo>
                  <a:pt x="1184" y="1023"/>
                </a:lnTo>
                <a:lnTo>
                  <a:pt x="1190" y="1020"/>
                </a:lnTo>
                <a:lnTo>
                  <a:pt x="1190" y="1020"/>
                </a:lnTo>
                <a:lnTo>
                  <a:pt x="1220" y="995"/>
                </a:lnTo>
                <a:lnTo>
                  <a:pt x="1251" y="969"/>
                </a:lnTo>
                <a:lnTo>
                  <a:pt x="1284" y="943"/>
                </a:lnTo>
                <a:lnTo>
                  <a:pt x="1317" y="919"/>
                </a:lnTo>
                <a:lnTo>
                  <a:pt x="1317" y="919"/>
                </a:lnTo>
                <a:lnTo>
                  <a:pt x="1338" y="905"/>
                </a:lnTo>
                <a:lnTo>
                  <a:pt x="1360" y="892"/>
                </a:lnTo>
                <a:lnTo>
                  <a:pt x="1381" y="880"/>
                </a:lnTo>
                <a:lnTo>
                  <a:pt x="1404" y="869"/>
                </a:lnTo>
                <a:lnTo>
                  <a:pt x="1428" y="861"/>
                </a:lnTo>
                <a:lnTo>
                  <a:pt x="1441" y="858"/>
                </a:lnTo>
                <a:lnTo>
                  <a:pt x="1454" y="854"/>
                </a:lnTo>
                <a:lnTo>
                  <a:pt x="1468" y="851"/>
                </a:lnTo>
                <a:lnTo>
                  <a:pt x="1482" y="850"/>
                </a:lnTo>
                <a:lnTo>
                  <a:pt x="1496" y="848"/>
                </a:lnTo>
                <a:lnTo>
                  <a:pt x="1511" y="848"/>
                </a:lnTo>
                <a:lnTo>
                  <a:pt x="1511" y="848"/>
                </a:lnTo>
                <a:lnTo>
                  <a:pt x="1524" y="848"/>
                </a:lnTo>
                <a:lnTo>
                  <a:pt x="1532" y="849"/>
                </a:lnTo>
                <a:lnTo>
                  <a:pt x="1541" y="849"/>
                </a:lnTo>
                <a:lnTo>
                  <a:pt x="1553" y="848"/>
                </a:lnTo>
                <a:lnTo>
                  <a:pt x="1553" y="848"/>
                </a:lnTo>
                <a:lnTo>
                  <a:pt x="1580" y="752"/>
                </a:lnTo>
                <a:lnTo>
                  <a:pt x="1609" y="656"/>
                </a:lnTo>
                <a:lnTo>
                  <a:pt x="1622" y="607"/>
                </a:lnTo>
                <a:lnTo>
                  <a:pt x="1635" y="559"/>
                </a:lnTo>
                <a:lnTo>
                  <a:pt x="1647" y="509"/>
                </a:lnTo>
                <a:lnTo>
                  <a:pt x="1656" y="456"/>
                </a:lnTo>
                <a:lnTo>
                  <a:pt x="1656" y="456"/>
                </a:lnTo>
                <a:lnTo>
                  <a:pt x="1659" y="453"/>
                </a:lnTo>
                <a:lnTo>
                  <a:pt x="1662" y="450"/>
                </a:lnTo>
                <a:lnTo>
                  <a:pt x="1664" y="446"/>
                </a:lnTo>
                <a:lnTo>
                  <a:pt x="1666" y="442"/>
                </a:lnTo>
                <a:lnTo>
                  <a:pt x="1666" y="442"/>
                </a:lnTo>
                <a:lnTo>
                  <a:pt x="1672" y="424"/>
                </a:lnTo>
                <a:lnTo>
                  <a:pt x="1678" y="406"/>
                </a:lnTo>
                <a:lnTo>
                  <a:pt x="1682" y="387"/>
                </a:lnTo>
                <a:lnTo>
                  <a:pt x="1685" y="368"/>
                </a:lnTo>
                <a:lnTo>
                  <a:pt x="1694" y="330"/>
                </a:lnTo>
                <a:lnTo>
                  <a:pt x="1699" y="313"/>
                </a:lnTo>
                <a:lnTo>
                  <a:pt x="1705" y="294"/>
                </a:lnTo>
                <a:lnTo>
                  <a:pt x="1705" y="294"/>
                </a:lnTo>
                <a:lnTo>
                  <a:pt x="1707" y="291"/>
                </a:lnTo>
                <a:lnTo>
                  <a:pt x="1710" y="289"/>
                </a:lnTo>
                <a:lnTo>
                  <a:pt x="1712" y="286"/>
                </a:lnTo>
                <a:lnTo>
                  <a:pt x="1714" y="283"/>
                </a:lnTo>
                <a:lnTo>
                  <a:pt x="1714" y="283"/>
                </a:lnTo>
                <a:lnTo>
                  <a:pt x="1723" y="256"/>
                </a:lnTo>
                <a:lnTo>
                  <a:pt x="1730" y="229"/>
                </a:lnTo>
                <a:lnTo>
                  <a:pt x="1737" y="202"/>
                </a:lnTo>
                <a:lnTo>
                  <a:pt x="1744" y="178"/>
                </a:lnTo>
                <a:lnTo>
                  <a:pt x="1744" y="178"/>
                </a:lnTo>
                <a:lnTo>
                  <a:pt x="1751" y="162"/>
                </a:lnTo>
                <a:lnTo>
                  <a:pt x="1753" y="154"/>
                </a:lnTo>
                <a:lnTo>
                  <a:pt x="1753" y="150"/>
                </a:lnTo>
                <a:lnTo>
                  <a:pt x="1751" y="146"/>
                </a:lnTo>
                <a:lnTo>
                  <a:pt x="1751" y="146"/>
                </a:lnTo>
                <a:lnTo>
                  <a:pt x="1742" y="148"/>
                </a:lnTo>
                <a:lnTo>
                  <a:pt x="1735" y="150"/>
                </a:lnTo>
                <a:lnTo>
                  <a:pt x="1727" y="152"/>
                </a:lnTo>
                <a:lnTo>
                  <a:pt x="1723" y="152"/>
                </a:lnTo>
                <a:lnTo>
                  <a:pt x="1717" y="151"/>
                </a:lnTo>
                <a:lnTo>
                  <a:pt x="1717" y="151"/>
                </a:lnTo>
                <a:close/>
                <a:moveTo>
                  <a:pt x="1785" y="576"/>
                </a:moveTo>
                <a:lnTo>
                  <a:pt x="1785" y="576"/>
                </a:lnTo>
                <a:lnTo>
                  <a:pt x="1783" y="575"/>
                </a:lnTo>
                <a:lnTo>
                  <a:pt x="1782" y="575"/>
                </a:lnTo>
                <a:lnTo>
                  <a:pt x="1781" y="576"/>
                </a:lnTo>
                <a:lnTo>
                  <a:pt x="1781" y="577"/>
                </a:lnTo>
                <a:lnTo>
                  <a:pt x="1778" y="581"/>
                </a:lnTo>
                <a:lnTo>
                  <a:pt x="1776" y="587"/>
                </a:lnTo>
                <a:lnTo>
                  <a:pt x="1776" y="587"/>
                </a:lnTo>
                <a:lnTo>
                  <a:pt x="1781" y="556"/>
                </a:lnTo>
                <a:lnTo>
                  <a:pt x="1785" y="526"/>
                </a:lnTo>
                <a:lnTo>
                  <a:pt x="1798" y="464"/>
                </a:lnTo>
                <a:lnTo>
                  <a:pt x="1811" y="399"/>
                </a:lnTo>
                <a:lnTo>
                  <a:pt x="1822" y="334"/>
                </a:lnTo>
                <a:lnTo>
                  <a:pt x="1822" y="334"/>
                </a:lnTo>
                <a:lnTo>
                  <a:pt x="1827" y="327"/>
                </a:lnTo>
                <a:lnTo>
                  <a:pt x="1831" y="320"/>
                </a:lnTo>
                <a:lnTo>
                  <a:pt x="1831" y="320"/>
                </a:lnTo>
                <a:lnTo>
                  <a:pt x="1831" y="312"/>
                </a:lnTo>
                <a:lnTo>
                  <a:pt x="1833" y="303"/>
                </a:lnTo>
                <a:lnTo>
                  <a:pt x="1838" y="282"/>
                </a:lnTo>
                <a:lnTo>
                  <a:pt x="1844" y="260"/>
                </a:lnTo>
                <a:lnTo>
                  <a:pt x="1849" y="240"/>
                </a:lnTo>
                <a:lnTo>
                  <a:pt x="1849" y="240"/>
                </a:lnTo>
                <a:lnTo>
                  <a:pt x="1852" y="237"/>
                </a:lnTo>
                <a:lnTo>
                  <a:pt x="1854" y="232"/>
                </a:lnTo>
                <a:lnTo>
                  <a:pt x="1857" y="227"/>
                </a:lnTo>
                <a:lnTo>
                  <a:pt x="1858" y="222"/>
                </a:lnTo>
                <a:lnTo>
                  <a:pt x="1858" y="222"/>
                </a:lnTo>
                <a:lnTo>
                  <a:pt x="1853" y="217"/>
                </a:lnTo>
                <a:lnTo>
                  <a:pt x="1849" y="213"/>
                </a:lnTo>
                <a:lnTo>
                  <a:pt x="1844" y="211"/>
                </a:lnTo>
                <a:lnTo>
                  <a:pt x="1838" y="210"/>
                </a:lnTo>
                <a:lnTo>
                  <a:pt x="1838" y="210"/>
                </a:lnTo>
                <a:lnTo>
                  <a:pt x="1835" y="213"/>
                </a:lnTo>
                <a:lnTo>
                  <a:pt x="1832" y="216"/>
                </a:lnTo>
                <a:lnTo>
                  <a:pt x="1828" y="225"/>
                </a:lnTo>
                <a:lnTo>
                  <a:pt x="1824" y="236"/>
                </a:lnTo>
                <a:lnTo>
                  <a:pt x="1822" y="246"/>
                </a:lnTo>
                <a:lnTo>
                  <a:pt x="1820" y="257"/>
                </a:lnTo>
                <a:lnTo>
                  <a:pt x="1818" y="268"/>
                </a:lnTo>
                <a:lnTo>
                  <a:pt x="1815" y="277"/>
                </a:lnTo>
                <a:lnTo>
                  <a:pt x="1809" y="286"/>
                </a:lnTo>
                <a:lnTo>
                  <a:pt x="1809" y="286"/>
                </a:lnTo>
                <a:lnTo>
                  <a:pt x="1809" y="278"/>
                </a:lnTo>
                <a:lnTo>
                  <a:pt x="1809" y="271"/>
                </a:lnTo>
                <a:lnTo>
                  <a:pt x="1813" y="253"/>
                </a:lnTo>
                <a:lnTo>
                  <a:pt x="1817" y="233"/>
                </a:lnTo>
                <a:lnTo>
                  <a:pt x="1820" y="215"/>
                </a:lnTo>
                <a:lnTo>
                  <a:pt x="1820" y="215"/>
                </a:lnTo>
                <a:lnTo>
                  <a:pt x="1818" y="212"/>
                </a:lnTo>
                <a:lnTo>
                  <a:pt x="1816" y="209"/>
                </a:lnTo>
                <a:lnTo>
                  <a:pt x="1814" y="201"/>
                </a:lnTo>
                <a:lnTo>
                  <a:pt x="1813" y="194"/>
                </a:lnTo>
                <a:lnTo>
                  <a:pt x="1809" y="186"/>
                </a:lnTo>
                <a:lnTo>
                  <a:pt x="1809" y="186"/>
                </a:lnTo>
                <a:lnTo>
                  <a:pt x="1804" y="204"/>
                </a:lnTo>
                <a:lnTo>
                  <a:pt x="1800" y="223"/>
                </a:lnTo>
                <a:lnTo>
                  <a:pt x="1794" y="241"/>
                </a:lnTo>
                <a:lnTo>
                  <a:pt x="1791" y="248"/>
                </a:lnTo>
                <a:lnTo>
                  <a:pt x="1787" y="256"/>
                </a:lnTo>
                <a:lnTo>
                  <a:pt x="1787" y="256"/>
                </a:lnTo>
                <a:lnTo>
                  <a:pt x="1787" y="246"/>
                </a:lnTo>
                <a:lnTo>
                  <a:pt x="1788" y="237"/>
                </a:lnTo>
                <a:lnTo>
                  <a:pt x="1792" y="219"/>
                </a:lnTo>
                <a:lnTo>
                  <a:pt x="1796" y="202"/>
                </a:lnTo>
                <a:lnTo>
                  <a:pt x="1797" y="194"/>
                </a:lnTo>
                <a:lnTo>
                  <a:pt x="1798" y="186"/>
                </a:lnTo>
                <a:lnTo>
                  <a:pt x="1798" y="186"/>
                </a:lnTo>
                <a:lnTo>
                  <a:pt x="1794" y="191"/>
                </a:lnTo>
                <a:lnTo>
                  <a:pt x="1791" y="196"/>
                </a:lnTo>
                <a:lnTo>
                  <a:pt x="1789" y="207"/>
                </a:lnTo>
                <a:lnTo>
                  <a:pt x="1787" y="217"/>
                </a:lnTo>
                <a:lnTo>
                  <a:pt x="1785" y="229"/>
                </a:lnTo>
                <a:lnTo>
                  <a:pt x="1785" y="229"/>
                </a:lnTo>
                <a:lnTo>
                  <a:pt x="1771" y="272"/>
                </a:lnTo>
                <a:lnTo>
                  <a:pt x="1765" y="293"/>
                </a:lnTo>
                <a:lnTo>
                  <a:pt x="1760" y="315"/>
                </a:lnTo>
                <a:lnTo>
                  <a:pt x="1760" y="315"/>
                </a:lnTo>
                <a:lnTo>
                  <a:pt x="1758" y="324"/>
                </a:lnTo>
                <a:lnTo>
                  <a:pt x="1757" y="333"/>
                </a:lnTo>
                <a:lnTo>
                  <a:pt x="1756" y="336"/>
                </a:lnTo>
                <a:lnTo>
                  <a:pt x="1754" y="339"/>
                </a:lnTo>
                <a:lnTo>
                  <a:pt x="1752" y="342"/>
                </a:lnTo>
                <a:lnTo>
                  <a:pt x="1750" y="343"/>
                </a:lnTo>
                <a:lnTo>
                  <a:pt x="1750" y="343"/>
                </a:lnTo>
                <a:lnTo>
                  <a:pt x="1752" y="321"/>
                </a:lnTo>
                <a:lnTo>
                  <a:pt x="1756" y="300"/>
                </a:lnTo>
                <a:lnTo>
                  <a:pt x="1765" y="259"/>
                </a:lnTo>
                <a:lnTo>
                  <a:pt x="1775" y="217"/>
                </a:lnTo>
                <a:lnTo>
                  <a:pt x="1780" y="196"/>
                </a:lnTo>
                <a:lnTo>
                  <a:pt x="1783" y="173"/>
                </a:lnTo>
                <a:lnTo>
                  <a:pt x="1783" y="173"/>
                </a:lnTo>
                <a:lnTo>
                  <a:pt x="1776" y="164"/>
                </a:lnTo>
                <a:lnTo>
                  <a:pt x="1772" y="160"/>
                </a:lnTo>
                <a:lnTo>
                  <a:pt x="1767" y="156"/>
                </a:lnTo>
                <a:lnTo>
                  <a:pt x="1767" y="156"/>
                </a:lnTo>
                <a:lnTo>
                  <a:pt x="1753" y="197"/>
                </a:lnTo>
                <a:lnTo>
                  <a:pt x="1740" y="239"/>
                </a:lnTo>
                <a:lnTo>
                  <a:pt x="1714" y="323"/>
                </a:lnTo>
                <a:lnTo>
                  <a:pt x="1690" y="410"/>
                </a:lnTo>
                <a:lnTo>
                  <a:pt x="1666" y="497"/>
                </a:lnTo>
                <a:lnTo>
                  <a:pt x="1641" y="584"/>
                </a:lnTo>
                <a:lnTo>
                  <a:pt x="1617" y="670"/>
                </a:lnTo>
                <a:lnTo>
                  <a:pt x="1592" y="756"/>
                </a:lnTo>
                <a:lnTo>
                  <a:pt x="1578" y="799"/>
                </a:lnTo>
                <a:lnTo>
                  <a:pt x="1564" y="841"/>
                </a:lnTo>
                <a:lnTo>
                  <a:pt x="1564" y="841"/>
                </a:lnTo>
                <a:lnTo>
                  <a:pt x="1569" y="847"/>
                </a:lnTo>
                <a:lnTo>
                  <a:pt x="1574" y="851"/>
                </a:lnTo>
                <a:lnTo>
                  <a:pt x="1577" y="853"/>
                </a:lnTo>
                <a:lnTo>
                  <a:pt x="1581" y="854"/>
                </a:lnTo>
                <a:lnTo>
                  <a:pt x="1586" y="855"/>
                </a:lnTo>
                <a:lnTo>
                  <a:pt x="1591" y="854"/>
                </a:lnTo>
                <a:lnTo>
                  <a:pt x="1591" y="854"/>
                </a:lnTo>
                <a:lnTo>
                  <a:pt x="1592" y="842"/>
                </a:lnTo>
                <a:lnTo>
                  <a:pt x="1595" y="830"/>
                </a:lnTo>
                <a:lnTo>
                  <a:pt x="1599" y="817"/>
                </a:lnTo>
                <a:lnTo>
                  <a:pt x="1602" y="805"/>
                </a:lnTo>
                <a:lnTo>
                  <a:pt x="1610" y="782"/>
                </a:lnTo>
                <a:lnTo>
                  <a:pt x="1615" y="769"/>
                </a:lnTo>
                <a:lnTo>
                  <a:pt x="1618" y="757"/>
                </a:lnTo>
                <a:lnTo>
                  <a:pt x="1618" y="757"/>
                </a:lnTo>
                <a:lnTo>
                  <a:pt x="1620" y="744"/>
                </a:lnTo>
                <a:lnTo>
                  <a:pt x="1621" y="730"/>
                </a:lnTo>
                <a:lnTo>
                  <a:pt x="1622" y="724"/>
                </a:lnTo>
                <a:lnTo>
                  <a:pt x="1624" y="717"/>
                </a:lnTo>
                <a:lnTo>
                  <a:pt x="1626" y="711"/>
                </a:lnTo>
                <a:lnTo>
                  <a:pt x="1631" y="706"/>
                </a:lnTo>
                <a:lnTo>
                  <a:pt x="1631" y="706"/>
                </a:lnTo>
                <a:lnTo>
                  <a:pt x="1629" y="725"/>
                </a:lnTo>
                <a:lnTo>
                  <a:pt x="1625" y="743"/>
                </a:lnTo>
                <a:lnTo>
                  <a:pt x="1618" y="779"/>
                </a:lnTo>
                <a:lnTo>
                  <a:pt x="1609" y="816"/>
                </a:lnTo>
                <a:lnTo>
                  <a:pt x="1605" y="834"/>
                </a:lnTo>
                <a:lnTo>
                  <a:pt x="1602" y="853"/>
                </a:lnTo>
                <a:lnTo>
                  <a:pt x="1602" y="853"/>
                </a:lnTo>
                <a:lnTo>
                  <a:pt x="1605" y="852"/>
                </a:lnTo>
                <a:lnTo>
                  <a:pt x="1607" y="852"/>
                </a:lnTo>
                <a:lnTo>
                  <a:pt x="1611" y="852"/>
                </a:lnTo>
                <a:lnTo>
                  <a:pt x="1616" y="853"/>
                </a:lnTo>
                <a:lnTo>
                  <a:pt x="1618" y="853"/>
                </a:lnTo>
                <a:lnTo>
                  <a:pt x="1620" y="853"/>
                </a:lnTo>
                <a:lnTo>
                  <a:pt x="1620" y="853"/>
                </a:lnTo>
                <a:lnTo>
                  <a:pt x="1626" y="823"/>
                </a:lnTo>
                <a:lnTo>
                  <a:pt x="1634" y="792"/>
                </a:lnTo>
                <a:lnTo>
                  <a:pt x="1650" y="731"/>
                </a:lnTo>
                <a:lnTo>
                  <a:pt x="1665" y="669"/>
                </a:lnTo>
                <a:lnTo>
                  <a:pt x="1672" y="637"/>
                </a:lnTo>
                <a:lnTo>
                  <a:pt x="1678" y="604"/>
                </a:lnTo>
                <a:lnTo>
                  <a:pt x="1678" y="604"/>
                </a:lnTo>
                <a:lnTo>
                  <a:pt x="1681" y="600"/>
                </a:lnTo>
                <a:lnTo>
                  <a:pt x="1684" y="595"/>
                </a:lnTo>
                <a:lnTo>
                  <a:pt x="1685" y="590"/>
                </a:lnTo>
                <a:lnTo>
                  <a:pt x="1686" y="584"/>
                </a:lnTo>
                <a:lnTo>
                  <a:pt x="1687" y="571"/>
                </a:lnTo>
                <a:lnTo>
                  <a:pt x="1688" y="558"/>
                </a:lnTo>
                <a:lnTo>
                  <a:pt x="1688" y="558"/>
                </a:lnTo>
                <a:lnTo>
                  <a:pt x="1693" y="537"/>
                </a:lnTo>
                <a:lnTo>
                  <a:pt x="1698" y="517"/>
                </a:lnTo>
                <a:lnTo>
                  <a:pt x="1702" y="497"/>
                </a:lnTo>
                <a:lnTo>
                  <a:pt x="1707" y="476"/>
                </a:lnTo>
                <a:lnTo>
                  <a:pt x="1707" y="476"/>
                </a:lnTo>
                <a:lnTo>
                  <a:pt x="1709" y="466"/>
                </a:lnTo>
                <a:lnTo>
                  <a:pt x="1712" y="456"/>
                </a:lnTo>
                <a:lnTo>
                  <a:pt x="1717" y="436"/>
                </a:lnTo>
                <a:lnTo>
                  <a:pt x="1717" y="436"/>
                </a:lnTo>
                <a:lnTo>
                  <a:pt x="1720" y="425"/>
                </a:lnTo>
                <a:lnTo>
                  <a:pt x="1721" y="414"/>
                </a:lnTo>
                <a:lnTo>
                  <a:pt x="1722" y="409"/>
                </a:lnTo>
                <a:lnTo>
                  <a:pt x="1724" y="405"/>
                </a:lnTo>
                <a:lnTo>
                  <a:pt x="1727" y="402"/>
                </a:lnTo>
                <a:lnTo>
                  <a:pt x="1731" y="398"/>
                </a:lnTo>
                <a:lnTo>
                  <a:pt x="1731" y="398"/>
                </a:lnTo>
                <a:lnTo>
                  <a:pt x="1726" y="434"/>
                </a:lnTo>
                <a:lnTo>
                  <a:pt x="1720" y="471"/>
                </a:lnTo>
                <a:lnTo>
                  <a:pt x="1712" y="509"/>
                </a:lnTo>
                <a:lnTo>
                  <a:pt x="1705" y="547"/>
                </a:lnTo>
                <a:lnTo>
                  <a:pt x="1686" y="624"/>
                </a:lnTo>
                <a:lnTo>
                  <a:pt x="1667" y="700"/>
                </a:lnTo>
                <a:lnTo>
                  <a:pt x="1667" y="700"/>
                </a:lnTo>
                <a:lnTo>
                  <a:pt x="1664" y="716"/>
                </a:lnTo>
                <a:lnTo>
                  <a:pt x="1662" y="733"/>
                </a:lnTo>
                <a:lnTo>
                  <a:pt x="1659" y="749"/>
                </a:lnTo>
                <a:lnTo>
                  <a:pt x="1655" y="766"/>
                </a:lnTo>
                <a:lnTo>
                  <a:pt x="1655" y="766"/>
                </a:lnTo>
                <a:lnTo>
                  <a:pt x="1651" y="779"/>
                </a:lnTo>
                <a:lnTo>
                  <a:pt x="1646" y="794"/>
                </a:lnTo>
                <a:lnTo>
                  <a:pt x="1635" y="824"/>
                </a:lnTo>
                <a:lnTo>
                  <a:pt x="1630" y="841"/>
                </a:lnTo>
                <a:lnTo>
                  <a:pt x="1626" y="855"/>
                </a:lnTo>
                <a:lnTo>
                  <a:pt x="1623" y="869"/>
                </a:lnTo>
                <a:lnTo>
                  <a:pt x="1623" y="883"/>
                </a:lnTo>
                <a:lnTo>
                  <a:pt x="1623" y="883"/>
                </a:lnTo>
                <a:lnTo>
                  <a:pt x="1630" y="888"/>
                </a:lnTo>
                <a:lnTo>
                  <a:pt x="1635" y="891"/>
                </a:lnTo>
                <a:lnTo>
                  <a:pt x="1650" y="894"/>
                </a:lnTo>
                <a:lnTo>
                  <a:pt x="1650" y="894"/>
                </a:lnTo>
                <a:lnTo>
                  <a:pt x="1651" y="879"/>
                </a:lnTo>
                <a:lnTo>
                  <a:pt x="1654" y="865"/>
                </a:lnTo>
                <a:lnTo>
                  <a:pt x="1657" y="852"/>
                </a:lnTo>
                <a:lnTo>
                  <a:pt x="1662" y="838"/>
                </a:lnTo>
                <a:lnTo>
                  <a:pt x="1671" y="813"/>
                </a:lnTo>
                <a:lnTo>
                  <a:pt x="1680" y="787"/>
                </a:lnTo>
                <a:lnTo>
                  <a:pt x="1680" y="787"/>
                </a:lnTo>
                <a:lnTo>
                  <a:pt x="1683" y="775"/>
                </a:lnTo>
                <a:lnTo>
                  <a:pt x="1685" y="763"/>
                </a:lnTo>
                <a:lnTo>
                  <a:pt x="1688" y="741"/>
                </a:lnTo>
                <a:lnTo>
                  <a:pt x="1691" y="729"/>
                </a:lnTo>
                <a:lnTo>
                  <a:pt x="1693" y="717"/>
                </a:lnTo>
                <a:lnTo>
                  <a:pt x="1697" y="707"/>
                </a:lnTo>
                <a:lnTo>
                  <a:pt x="1703" y="697"/>
                </a:lnTo>
                <a:lnTo>
                  <a:pt x="1703" y="697"/>
                </a:lnTo>
                <a:lnTo>
                  <a:pt x="1699" y="727"/>
                </a:lnTo>
                <a:lnTo>
                  <a:pt x="1694" y="761"/>
                </a:lnTo>
                <a:lnTo>
                  <a:pt x="1691" y="778"/>
                </a:lnTo>
                <a:lnTo>
                  <a:pt x="1686" y="794"/>
                </a:lnTo>
                <a:lnTo>
                  <a:pt x="1680" y="808"/>
                </a:lnTo>
                <a:lnTo>
                  <a:pt x="1677" y="815"/>
                </a:lnTo>
                <a:lnTo>
                  <a:pt x="1672" y="821"/>
                </a:lnTo>
                <a:lnTo>
                  <a:pt x="1672" y="821"/>
                </a:lnTo>
                <a:lnTo>
                  <a:pt x="1665" y="857"/>
                </a:lnTo>
                <a:lnTo>
                  <a:pt x="1656" y="894"/>
                </a:lnTo>
                <a:lnTo>
                  <a:pt x="1656" y="894"/>
                </a:lnTo>
                <a:lnTo>
                  <a:pt x="1660" y="893"/>
                </a:lnTo>
                <a:lnTo>
                  <a:pt x="1663" y="894"/>
                </a:lnTo>
                <a:lnTo>
                  <a:pt x="1665" y="897"/>
                </a:lnTo>
                <a:lnTo>
                  <a:pt x="1666" y="902"/>
                </a:lnTo>
                <a:lnTo>
                  <a:pt x="1670" y="911"/>
                </a:lnTo>
                <a:lnTo>
                  <a:pt x="1672" y="915"/>
                </a:lnTo>
                <a:lnTo>
                  <a:pt x="1675" y="919"/>
                </a:lnTo>
                <a:lnTo>
                  <a:pt x="1675" y="919"/>
                </a:lnTo>
                <a:lnTo>
                  <a:pt x="1681" y="888"/>
                </a:lnTo>
                <a:lnTo>
                  <a:pt x="1688" y="857"/>
                </a:lnTo>
                <a:lnTo>
                  <a:pt x="1697" y="827"/>
                </a:lnTo>
                <a:lnTo>
                  <a:pt x="1707" y="796"/>
                </a:lnTo>
                <a:lnTo>
                  <a:pt x="1726" y="735"/>
                </a:lnTo>
                <a:lnTo>
                  <a:pt x="1736" y="703"/>
                </a:lnTo>
                <a:lnTo>
                  <a:pt x="1742" y="671"/>
                </a:lnTo>
                <a:lnTo>
                  <a:pt x="1742" y="671"/>
                </a:lnTo>
                <a:lnTo>
                  <a:pt x="1742" y="665"/>
                </a:lnTo>
                <a:lnTo>
                  <a:pt x="1742" y="658"/>
                </a:lnTo>
                <a:lnTo>
                  <a:pt x="1743" y="655"/>
                </a:lnTo>
                <a:lnTo>
                  <a:pt x="1744" y="652"/>
                </a:lnTo>
                <a:lnTo>
                  <a:pt x="1746" y="650"/>
                </a:lnTo>
                <a:lnTo>
                  <a:pt x="1750" y="649"/>
                </a:lnTo>
                <a:lnTo>
                  <a:pt x="1750" y="649"/>
                </a:lnTo>
                <a:lnTo>
                  <a:pt x="1750" y="660"/>
                </a:lnTo>
                <a:lnTo>
                  <a:pt x="1750" y="671"/>
                </a:lnTo>
                <a:lnTo>
                  <a:pt x="1747" y="695"/>
                </a:lnTo>
                <a:lnTo>
                  <a:pt x="1743" y="718"/>
                </a:lnTo>
                <a:lnTo>
                  <a:pt x="1737" y="743"/>
                </a:lnTo>
                <a:lnTo>
                  <a:pt x="1737" y="743"/>
                </a:lnTo>
                <a:lnTo>
                  <a:pt x="1730" y="766"/>
                </a:lnTo>
                <a:lnTo>
                  <a:pt x="1724" y="789"/>
                </a:lnTo>
                <a:lnTo>
                  <a:pt x="1708" y="837"/>
                </a:lnTo>
                <a:lnTo>
                  <a:pt x="1693" y="887"/>
                </a:lnTo>
                <a:lnTo>
                  <a:pt x="1686" y="911"/>
                </a:lnTo>
                <a:lnTo>
                  <a:pt x="1682" y="935"/>
                </a:lnTo>
                <a:lnTo>
                  <a:pt x="1682" y="935"/>
                </a:lnTo>
                <a:lnTo>
                  <a:pt x="1678" y="937"/>
                </a:lnTo>
                <a:lnTo>
                  <a:pt x="1675" y="940"/>
                </a:lnTo>
                <a:lnTo>
                  <a:pt x="1667" y="945"/>
                </a:lnTo>
                <a:lnTo>
                  <a:pt x="1667" y="945"/>
                </a:lnTo>
                <a:lnTo>
                  <a:pt x="1660" y="945"/>
                </a:lnTo>
                <a:lnTo>
                  <a:pt x="1651" y="945"/>
                </a:lnTo>
                <a:lnTo>
                  <a:pt x="1634" y="944"/>
                </a:lnTo>
                <a:lnTo>
                  <a:pt x="1616" y="943"/>
                </a:lnTo>
                <a:lnTo>
                  <a:pt x="1606" y="944"/>
                </a:lnTo>
                <a:lnTo>
                  <a:pt x="1596" y="945"/>
                </a:lnTo>
                <a:lnTo>
                  <a:pt x="1596" y="945"/>
                </a:lnTo>
                <a:lnTo>
                  <a:pt x="1562" y="954"/>
                </a:lnTo>
                <a:lnTo>
                  <a:pt x="1527" y="963"/>
                </a:lnTo>
                <a:lnTo>
                  <a:pt x="1490" y="972"/>
                </a:lnTo>
                <a:lnTo>
                  <a:pt x="1456" y="981"/>
                </a:lnTo>
                <a:lnTo>
                  <a:pt x="1456" y="981"/>
                </a:lnTo>
                <a:lnTo>
                  <a:pt x="1438" y="986"/>
                </a:lnTo>
                <a:lnTo>
                  <a:pt x="1420" y="993"/>
                </a:lnTo>
                <a:lnTo>
                  <a:pt x="1403" y="1000"/>
                </a:lnTo>
                <a:lnTo>
                  <a:pt x="1387" y="1008"/>
                </a:lnTo>
                <a:lnTo>
                  <a:pt x="1354" y="1025"/>
                </a:lnTo>
                <a:lnTo>
                  <a:pt x="1322" y="1040"/>
                </a:lnTo>
                <a:lnTo>
                  <a:pt x="1322" y="1040"/>
                </a:lnTo>
                <a:lnTo>
                  <a:pt x="1308" y="1047"/>
                </a:lnTo>
                <a:lnTo>
                  <a:pt x="1296" y="1055"/>
                </a:lnTo>
                <a:lnTo>
                  <a:pt x="1273" y="1069"/>
                </a:lnTo>
                <a:lnTo>
                  <a:pt x="1273" y="1069"/>
                </a:lnTo>
                <a:lnTo>
                  <a:pt x="1267" y="1072"/>
                </a:lnTo>
                <a:lnTo>
                  <a:pt x="1259" y="1074"/>
                </a:lnTo>
                <a:lnTo>
                  <a:pt x="1253" y="1077"/>
                </a:lnTo>
                <a:lnTo>
                  <a:pt x="1246" y="1080"/>
                </a:lnTo>
                <a:lnTo>
                  <a:pt x="1246" y="1080"/>
                </a:lnTo>
                <a:lnTo>
                  <a:pt x="1221" y="1099"/>
                </a:lnTo>
                <a:lnTo>
                  <a:pt x="1195" y="1117"/>
                </a:lnTo>
                <a:lnTo>
                  <a:pt x="1144" y="1154"/>
                </a:lnTo>
                <a:lnTo>
                  <a:pt x="1118" y="1174"/>
                </a:lnTo>
                <a:lnTo>
                  <a:pt x="1093" y="1194"/>
                </a:lnTo>
                <a:lnTo>
                  <a:pt x="1071" y="1215"/>
                </a:lnTo>
                <a:lnTo>
                  <a:pt x="1060" y="1227"/>
                </a:lnTo>
                <a:lnTo>
                  <a:pt x="1049" y="1239"/>
                </a:lnTo>
                <a:lnTo>
                  <a:pt x="1049" y="1239"/>
                </a:lnTo>
                <a:lnTo>
                  <a:pt x="1099" y="1210"/>
                </a:lnTo>
                <a:lnTo>
                  <a:pt x="1149" y="1182"/>
                </a:lnTo>
                <a:lnTo>
                  <a:pt x="1201" y="1155"/>
                </a:lnTo>
                <a:lnTo>
                  <a:pt x="1254" y="1129"/>
                </a:lnTo>
                <a:lnTo>
                  <a:pt x="1254" y="1129"/>
                </a:lnTo>
                <a:lnTo>
                  <a:pt x="1258" y="1125"/>
                </a:lnTo>
                <a:lnTo>
                  <a:pt x="1262" y="1122"/>
                </a:lnTo>
                <a:lnTo>
                  <a:pt x="1267" y="1119"/>
                </a:lnTo>
                <a:lnTo>
                  <a:pt x="1271" y="1116"/>
                </a:lnTo>
                <a:lnTo>
                  <a:pt x="1271" y="1116"/>
                </a:lnTo>
                <a:lnTo>
                  <a:pt x="1304" y="1102"/>
                </a:lnTo>
                <a:lnTo>
                  <a:pt x="1339" y="1090"/>
                </a:lnTo>
                <a:lnTo>
                  <a:pt x="1375" y="1079"/>
                </a:lnTo>
                <a:lnTo>
                  <a:pt x="1411" y="1070"/>
                </a:lnTo>
                <a:lnTo>
                  <a:pt x="1449" y="1061"/>
                </a:lnTo>
                <a:lnTo>
                  <a:pt x="1486" y="1054"/>
                </a:lnTo>
                <a:lnTo>
                  <a:pt x="1562" y="1040"/>
                </a:lnTo>
                <a:lnTo>
                  <a:pt x="1562" y="1040"/>
                </a:lnTo>
                <a:lnTo>
                  <a:pt x="1581" y="1035"/>
                </a:lnTo>
                <a:lnTo>
                  <a:pt x="1599" y="1031"/>
                </a:lnTo>
                <a:lnTo>
                  <a:pt x="1617" y="1029"/>
                </a:lnTo>
                <a:lnTo>
                  <a:pt x="1635" y="1027"/>
                </a:lnTo>
                <a:lnTo>
                  <a:pt x="1671" y="1024"/>
                </a:lnTo>
                <a:lnTo>
                  <a:pt x="1710" y="1020"/>
                </a:lnTo>
                <a:lnTo>
                  <a:pt x="1710" y="1020"/>
                </a:lnTo>
                <a:lnTo>
                  <a:pt x="1722" y="982"/>
                </a:lnTo>
                <a:lnTo>
                  <a:pt x="1733" y="945"/>
                </a:lnTo>
                <a:lnTo>
                  <a:pt x="1743" y="908"/>
                </a:lnTo>
                <a:lnTo>
                  <a:pt x="1752" y="872"/>
                </a:lnTo>
                <a:lnTo>
                  <a:pt x="1769" y="797"/>
                </a:lnTo>
                <a:lnTo>
                  <a:pt x="1787" y="720"/>
                </a:lnTo>
                <a:lnTo>
                  <a:pt x="1787" y="720"/>
                </a:lnTo>
                <a:lnTo>
                  <a:pt x="1797" y="683"/>
                </a:lnTo>
                <a:lnTo>
                  <a:pt x="1808" y="645"/>
                </a:lnTo>
                <a:lnTo>
                  <a:pt x="1819" y="607"/>
                </a:lnTo>
                <a:lnTo>
                  <a:pt x="1830" y="571"/>
                </a:lnTo>
                <a:lnTo>
                  <a:pt x="1830" y="571"/>
                </a:lnTo>
                <a:lnTo>
                  <a:pt x="1838" y="530"/>
                </a:lnTo>
                <a:lnTo>
                  <a:pt x="1847" y="488"/>
                </a:lnTo>
                <a:lnTo>
                  <a:pt x="1847" y="488"/>
                </a:lnTo>
                <a:lnTo>
                  <a:pt x="1850" y="479"/>
                </a:lnTo>
                <a:lnTo>
                  <a:pt x="1853" y="469"/>
                </a:lnTo>
                <a:lnTo>
                  <a:pt x="1860" y="451"/>
                </a:lnTo>
                <a:lnTo>
                  <a:pt x="1866" y="431"/>
                </a:lnTo>
                <a:lnTo>
                  <a:pt x="1868" y="422"/>
                </a:lnTo>
                <a:lnTo>
                  <a:pt x="1871" y="412"/>
                </a:lnTo>
                <a:lnTo>
                  <a:pt x="1871" y="412"/>
                </a:lnTo>
                <a:lnTo>
                  <a:pt x="1876" y="403"/>
                </a:lnTo>
                <a:lnTo>
                  <a:pt x="1880" y="391"/>
                </a:lnTo>
                <a:lnTo>
                  <a:pt x="1883" y="378"/>
                </a:lnTo>
                <a:lnTo>
                  <a:pt x="1887" y="364"/>
                </a:lnTo>
                <a:lnTo>
                  <a:pt x="1893" y="337"/>
                </a:lnTo>
                <a:lnTo>
                  <a:pt x="1898" y="313"/>
                </a:lnTo>
                <a:lnTo>
                  <a:pt x="1898" y="313"/>
                </a:lnTo>
                <a:lnTo>
                  <a:pt x="1886" y="315"/>
                </a:lnTo>
                <a:lnTo>
                  <a:pt x="1873" y="317"/>
                </a:lnTo>
                <a:lnTo>
                  <a:pt x="1850" y="321"/>
                </a:lnTo>
                <a:lnTo>
                  <a:pt x="1850" y="321"/>
                </a:lnTo>
                <a:lnTo>
                  <a:pt x="1845" y="338"/>
                </a:lnTo>
                <a:lnTo>
                  <a:pt x="1839" y="357"/>
                </a:lnTo>
                <a:lnTo>
                  <a:pt x="1831" y="394"/>
                </a:lnTo>
                <a:lnTo>
                  <a:pt x="1822" y="431"/>
                </a:lnTo>
                <a:lnTo>
                  <a:pt x="1817" y="450"/>
                </a:lnTo>
                <a:lnTo>
                  <a:pt x="1812" y="467"/>
                </a:lnTo>
                <a:lnTo>
                  <a:pt x="1812" y="467"/>
                </a:lnTo>
                <a:lnTo>
                  <a:pt x="1811" y="465"/>
                </a:lnTo>
                <a:lnTo>
                  <a:pt x="1811" y="465"/>
                </a:lnTo>
                <a:lnTo>
                  <a:pt x="1809" y="466"/>
                </a:lnTo>
                <a:lnTo>
                  <a:pt x="1809" y="466"/>
                </a:lnTo>
                <a:lnTo>
                  <a:pt x="1808" y="480"/>
                </a:lnTo>
                <a:lnTo>
                  <a:pt x="1806" y="494"/>
                </a:lnTo>
                <a:lnTo>
                  <a:pt x="1799" y="520"/>
                </a:lnTo>
                <a:lnTo>
                  <a:pt x="1791" y="547"/>
                </a:lnTo>
                <a:lnTo>
                  <a:pt x="1788" y="561"/>
                </a:lnTo>
                <a:lnTo>
                  <a:pt x="1785" y="576"/>
                </a:lnTo>
                <a:lnTo>
                  <a:pt x="1785" y="576"/>
                </a:lnTo>
                <a:close/>
                <a:moveTo>
                  <a:pt x="794" y="441"/>
                </a:moveTo>
                <a:lnTo>
                  <a:pt x="794" y="441"/>
                </a:lnTo>
                <a:lnTo>
                  <a:pt x="787" y="437"/>
                </a:lnTo>
                <a:lnTo>
                  <a:pt x="779" y="435"/>
                </a:lnTo>
                <a:lnTo>
                  <a:pt x="771" y="434"/>
                </a:lnTo>
                <a:lnTo>
                  <a:pt x="763" y="434"/>
                </a:lnTo>
                <a:lnTo>
                  <a:pt x="746" y="434"/>
                </a:lnTo>
                <a:lnTo>
                  <a:pt x="729" y="434"/>
                </a:lnTo>
                <a:lnTo>
                  <a:pt x="729" y="434"/>
                </a:lnTo>
                <a:lnTo>
                  <a:pt x="717" y="433"/>
                </a:lnTo>
                <a:lnTo>
                  <a:pt x="706" y="430"/>
                </a:lnTo>
                <a:lnTo>
                  <a:pt x="683" y="426"/>
                </a:lnTo>
                <a:lnTo>
                  <a:pt x="673" y="424"/>
                </a:lnTo>
                <a:lnTo>
                  <a:pt x="664" y="423"/>
                </a:lnTo>
                <a:lnTo>
                  <a:pt x="654" y="423"/>
                </a:lnTo>
                <a:lnTo>
                  <a:pt x="646" y="425"/>
                </a:lnTo>
                <a:lnTo>
                  <a:pt x="646" y="425"/>
                </a:lnTo>
                <a:lnTo>
                  <a:pt x="647" y="425"/>
                </a:lnTo>
                <a:lnTo>
                  <a:pt x="647" y="426"/>
                </a:lnTo>
                <a:lnTo>
                  <a:pt x="646" y="426"/>
                </a:lnTo>
                <a:lnTo>
                  <a:pt x="646" y="426"/>
                </a:lnTo>
                <a:lnTo>
                  <a:pt x="624" y="424"/>
                </a:lnTo>
                <a:lnTo>
                  <a:pt x="603" y="422"/>
                </a:lnTo>
                <a:lnTo>
                  <a:pt x="581" y="419"/>
                </a:lnTo>
                <a:lnTo>
                  <a:pt x="560" y="418"/>
                </a:lnTo>
                <a:lnTo>
                  <a:pt x="560" y="418"/>
                </a:lnTo>
                <a:lnTo>
                  <a:pt x="471" y="418"/>
                </a:lnTo>
                <a:lnTo>
                  <a:pt x="471" y="418"/>
                </a:lnTo>
                <a:lnTo>
                  <a:pt x="464" y="423"/>
                </a:lnTo>
                <a:lnTo>
                  <a:pt x="457" y="429"/>
                </a:lnTo>
                <a:lnTo>
                  <a:pt x="445" y="444"/>
                </a:lnTo>
                <a:lnTo>
                  <a:pt x="435" y="459"/>
                </a:lnTo>
                <a:lnTo>
                  <a:pt x="425" y="476"/>
                </a:lnTo>
                <a:lnTo>
                  <a:pt x="425" y="476"/>
                </a:lnTo>
                <a:lnTo>
                  <a:pt x="411" y="497"/>
                </a:lnTo>
                <a:lnTo>
                  <a:pt x="398" y="516"/>
                </a:lnTo>
                <a:lnTo>
                  <a:pt x="369" y="556"/>
                </a:lnTo>
                <a:lnTo>
                  <a:pt x="355" y="575"/>
                </a:lnTo>
                <a:lnTo>
                  <a:pt x="342" y="594"/>
                </a:lnTo>
                <a:lnTo>
                  <a:pt x="330" y="615"/>
                </a:lnTo>
                <a:lnTo>
                  <a:pt x="318" y="635"/>
                </a:lnTo>
                <a:lnTo>
                  <a:pt x="318" y="635"/>
                </a:lnTo>
                <a:lnTo>
                  <a:pt x="317" y="636"/>
                </a:lnTo>
                <a:lnTo>
                  <a:pt x="316" y="636"/>
                </a:lnTo>
                <a:lnTo>
                  <a:pt x="315" y="635"/>
                </a:lnTo>
                <a:lnTo>
                  <a:pt x="314" y="633"/>
                </a:lnTo>
                <a:lnTo>
                  <a:pt x="313" y="633"/>
                </a:lnTo>
                <a:lnTo>
                  <a:pt x="312" y="635"/>
                </a:lnTo>
                <a:lnTo>
                  <a:pt x="312" y="635"/>
                </a:lnTo>
                <a:lnTo>
                  <a:pt x="306" y="647"/>
                </a:lnTo>
                <a:lnTo>
                  <a:pt x="301" y="657"/>
                </a:lnTo>
                <a:lnTo>
                  <a:pt x="288" y="680"/>
                </a:lnTo>
                <a:lnTo>
                  <a:pt x="273" y="701"/>
                </a:lnTo>
                <a:lnTo>
                  <a:pt x="258" y="723"/>
                </a:lnTo>
                <a:lnTo>
                  <a:pt x="242" y="744"/>
                </a:lnTo>
                <a:lnTo>
                  <a:pt x="227" y="766"/>
                </a:lnTo>
                <a:lnTo>
                  <a:pt x="213" y="788"/>
                </a:lnTo>
                <a:lnTo>
                  <a:pt x="207" y="800"/>
                </a:lnTo>
                <a:lnTo>
                  <a:pt x="201" y="813"/>
                </a:lnTo>
                <a:lnTo>
                  <a:pt x="201" y="813"/>
                </a:lnTo>
                <a:lnTo>
                  <a:pt x="163" y="861"/>
                </a:lnTo>
                <a:lnTo>
                  <a:pt x="124" y="911"/>
                </a:lnTo>
                <a:lnTo>
                  <a:pt x="87" y="961"/>
                </a:lnTo>
                <a:lnTo>
                  <a:pt x="70" y="987"/>
                </a:lnTo>
                <a:lnTo>
                  <a:pt x="51" y="1013"/>
                </a:lnTo>
                <a:lnTo>
                  <a:pt x="51" y="1013"/>
                </a:lnTo>
                <a:lnTo>
                  <a:pt x="78" y="1015"/>
                </a:lnTo>
                <a:lnTo>
                  <a:pt x="105" y="1018"/>
                </a:lnTo>
                <a:lnTo>
                  <a:pt x="132" y="1024"/>
                </a:lnTo>
                <a:lnTo>
                  <a:pt x="157" y="1028"/>
                </a:lnTo>
                <a:lnTo>
                  <a:pt x="210" y="1041"/>
                </a:lnTo>
                <a:lnTo>
                  <a:pt x="263" y="1054"/>
                </a:lnTo>
                <a:lnTo>
                  <a:pt x="263" y="1054"/>
                </a:lnTo>
                <a:lnTo>
                  <a:pt x="285" y="1060"/>
                </a:lnTo>
                <a:lnTo>
                  <a:pt x="306" y="1067"/>
                </a:lnTo>
                <a:lnTo>
                  <a:pt x="328" y="1074"/>
                </a:lnTo>
                <a:lnTo>
                  <a:pt x="348" y="1080"/>
                </a:lnTo>
                <a:lnTo>
                  <a:pt x="348" y="1080"/>
                </a:lnTo>
                <a:lnTo>
                  <a:pt x="376" y="1088"/>
                </a:lnTo>
                <a:lnTo>
                  <a:pt x="403" y="1094"/>
                </a:lnTo>
                <a:lnTo>
                  <a:pt x="427" y="1100"/>
                </a:lnTo>
                <a:lnTo>
                  <a:pt x="450" y="1102"/>
                </a:lnTo>
                <a:lnTo>
                  <a:pt x="450" y="1102"/>
                </a:lnTo>
                <a:lnTo>
                  <a:pt x="501" y="1118"/>
                </a:lnTo>
                <a:lnTo>
                  <a:pt x="557" y="1135"/>
                </a:lnTo>
                <a:lnTo>
                  <a:pt x="615" y="1155"/>
                </a:lnTo>
                <a:lnTo>
                  <a:pt x="670" y="1175"/>
                </a:lnTo>
                <a:lnTo>
                  <a:pt x="670" y="1175"/>
                </a:lnTo>
                <a:lnTo>
                  <a:pt x="678" y="1179"/>
                </a:lnTo>
                <a:lnTo>
                  <a:pt x="684" y="1183"/>
                </a:lnTo>
                <a:lnTo>
                  <a:pt x="692" y="1187"/>
                </a:lnTo>
                <a:lnTo>
                  <a:pt x="699" y="1191"/>
                </a:lnTo>
                <a:lnTo>
                  <a:pt x="699" y="1191"/>
                </a:lnTo>
                <a:lnTo>
                  <a:pt x="713" y="1196"/>
                </a:lnTo>
                <a:lnTo>
                  <a:pt x="727" y="1200"/>
                </a:lnTo>
                <a:lnTo>
                  <a:pt x="755" y="1208"/>
                </a:lnTo>
                <a:lnTo>
                  <a:pt x="769" y="1211"/>
                </a:lnTo>
                <a:lnTo>
                  <a:pt x="782" y="1216"/>
                </a:lnTo>
                <a:lnTo>
                  <a:pt x="793" y="1223"/>
                </a:lnTo>
                <a:lnTo>
                  <a:pt x="799" y="1227"/>
                </a:lnTo>
                <a:lnTo>
                  <a:pt x="804" y="1231"/>
                </a:lnTo>
                <a:lnTo>
                  <a:pt x="804" y="1231"/>
                </a:lnTo>
                <a:lnTo>
                  <a:pt x="819" y="1236"/>
                </a:lnTo>
                <a:lnTo>
                  <a:pt x="833" y="1241"/>
                </a:lnTo>
                <a:lnTo>
                  <a:pt x="846" y="1247"/>
                </a:lnTo>
                <a:lnTo>
                  <a:pt x="858" y="1254"/>
                </a:lnTo>
                <a:lnTo>
                  <a:pt x="881" y="1269"/>
                </a:lnTo>
                <a:lnTo>
                  <a:pt x="893" y="1276"/>
                </a:lnTo>
                <a:lnTo>
                  <a:pt x="905" y="1284"/>
                </a:lnTo>
                <a:lnTo>
                  <a:pt x="905" y="1284"/>
                </a:lnTo>
                <a:lnTo>
                  <a:pt x="900" y="1261"/>
                </a:lnTo>
                <a:lnTo>
                  <a:pt x="897" y="1239"/>
                </a:lnTo>
                <a:lnTo>
                  <a:pt x="895" y="1217"/>
                </a:lnTo>
                <a:lnTo>
                  <a:pt x="893" y="1196"/>
                </a:lnTo>
                <a:lnTo>
                  <a:pt x="889" y="1115"/>
                </a:lnTo>
                <a:lnTo>
                  <a:pt x="889" y="1115"/>
                </a:lnTo>
                <a:lnTo>
                  <a:pt x="895" y="1033"/>
                </a:lnTo>
                <a:lnTo>
                  <a:pt x="899" y="955"/>
                </a:lnTo>
                <a:lnTo>
                  <a:pt x="900" y="879"/>
                </a:lnTo>
                <a:lnTo>
                  <a:pt x="899" y="803"/>
                </a:lnTo>
                <a:lnTo>
                  <a:pt x="899" y="803"/>
                </a:lnTo>
                <a:lnTo>
                  <a:pt x="898" y="785"/>
                </a:lnTo>
                <a:lnTo>
                  <a:pt x="895" y="768"/>
                </a:lnTo>
                <a:lnTo>
                  <a:pt x="891" y="751"/>
                </a:lnTo>
                <a:lnTo>
                  <a:pt x="885" y="735"/>
                </a:lnTo>
                <a:lnTo>
                  <a:pt x="880" y="717"/>
                </a:lnTo>
                <a:lnTo>
                  <a:pt x="876" y="701"/>
                </a:lnTo>
                <a:lnTo>
                  <a:pt x="873" y="684"/>
                </a:lnTo>
                <a:lnTo>
                  <a:pt x="872" y="666"/>
                </a:lnTo>
                <a:lnTo>
                  <a:pt x="872" y="666"/>
                </a:lnTo>
                <a:lnTo>
                  <a:pt x="867" y="660"/>
                </a:lnTo>
                <a:lnTo>
                  <a:pt x="864" y="653"/>
                </a:lnTo>
                <a:lnTo>
                  <a:pt x="862" y="647"/>
                </a:lnTo>
                <a:lnTo>
                  <a:pt x="861" y="640"/>
                </a:lnTo>
                <a:lnTo>
                  <a:pt x="861" y="640"/>
                </a:lnTo>
                <a:lnTo>
                  <a:pt x="875" y="622"/>
                </a:lnTo>
                <a:lnTo>
                  <a:pt x="889" y="602"/>
                </a:lnTo>
                <a:lnTo>
                  <a:pt x="902" y="580"/>
                </a:lnTo>
                <a:lnTo>
                  <a:pt x="914" y="559"/>
                </a:lnTo>
                <a:lnTo>
                  <a:pt x="939" y="514"/>
                </a:lnTo>
                <a:lnTo>
                  <a:pt x="964" y="469"/>
                </a:lnTo>
                <a:lnTo>
                  <a:pt x="964" y="469"/>
                </a:lnTo>
                <a:lnTo>
                  <a:pt x="920" y="459"/>
                </a:lnTo>
                <a:lnTo>
                  <a:pt x="876" y="449"/>
                </a:lnTo>
                <a:lnTo>
                  <a:pt x="854" y="444"/>
                </a:lnTo>
                <a:lnTo>
                  <a:pt x="833" y="441"/>
                </a:lnTo>
                <a:lnTo>
                  <a:pt x="814" y="440"/>
                </a:lnTo>
                <a:lnTo>
                  <a:pt x="794" y="441"/>
                </a:lnTo>
                <a:lnTo>
                  <a:pt x="794" y="441"/>
                </a:lnTo>
                <a:close/>
                <a:moveTo>
                  <a:pt x="1957" y="430"/>
                </a:moveTo>
                <a:lnTo>
                  <a:pt x="1957" y="430"/>
                </a:lnTo>
                <a:lnTo>
                  <a:pt x="1927" y="430"/>
                </a:lnTo>
                <a:lnTo>
                  <a:pt x="1913" y="433"/>
                </a:lnTo>
                <a:lnTo>
                  <a:pt x="1898" y="436"/>
                </a:lnTo>
                <a:lnTo>
                  <a:pt x="1898" y="436"/>
                </a:lnTo>
                <a:lnTo>
                  <a:pt x="1892" y="437"/>
                </a:lnTo>
                <a:lnTo>
                  <a:pt x="1886" y="439"/>
                </a:lnTo>
                <a:lnTo>
                  <a:pt x="1882" y="441"/>
                </a:lnTo>
                <a:lnTo>
                  <a:pt x="1881" y="443"/>
                </a:lnTo>
                <a:lnTo>
                  <a:pt x="1880" y="446"/>
                </a:lnTo>
                <a:lnTo>
                  <a:pt x="1881" y="451"/>
                </a:lnTo>
                <a:lnTo>
                  <a:pt x="1881" y="451"/>
                </a:lnTo>
                <a:lnTo>
                  <a:pt x="1895" y="454"/>
                </a:lnTo>
                <a:lnTo>
                  <a:pt x="1911" y="455"/>
                </a:lnTo>
                <a:lnTo>
                  <a:pt x="1928" y="455"/>
                </a:lnTo>
                <a:lnTo>
                  <a:pt x="1938" y="453"/>
                </a:lnTo>
                <a:lnTo>
                  <a:pt x="1947" y="451"/>
                </a:lnTo>
                <a:lnTo>
                  <a:pt x="1947" y="451"/>
                </a:lnTo>
                <a:lnTo>
                  <a:pt x="1947" y="454"/>
                </a:lnTo>
                <a:lnTo>
                  <a:pt x="1948" y="455"/>
                </a:lnTo>
                <a:lnTo>
                  <a:pt x="1950" y="456"/>
                </a:lnTo>
                <a:lnTo>
                  <a:pt x="1952" y="456"/>
                </a:lnTo>
                <a:lnTo>
                  <a:pt x="1952" y="456"/>
                </a:lnTo>
                <a:lnTo>
                  <a:pt x="1952" y="472"/>
                </a:lnTo>
                <a:lnTo>
                  <a:pt x="1950" y="487"/>
                </a:lnTo>
                <a:lnTo>
                  <a:pt x="1948" y="502"/>
                </a:lnTo>
                <a:lnTo>
                  <a:pt x="1944" y="516"/>
                </a:lnTo>
                <a:lnTo>
                  <a:pt x="1937" y="545"/>
                </a:lnTo>
                <a:lnTo>
                  <a:pt x="1928" y="574"/>
                </a:lnTo>
                <a:lnTo>
                  <a:pt x="1908" y="629"/>
                </a:lnTo>
                <a:lnTo>
                  <a:pt x="1899" y="655"/>
                </a:lnTo>
                <a:lnTo>
                  <a:pt x="1892" y="682"/>
                </a:lnTo>
                <a:lnTo>
                  <a:pt x="1892" y="682"/>
                </a:lnTo>
                <a:lnTo>
                  <a:pt x="1879" y="736"/>
                </a:lnTo>
                <a:lnTo>
                  <a:pt x="1874" y="762"/>
                </a:lnTo>
                <a:lnTo>
                  <a:pt x="1866" y="789"/>
                </a:lnTo>
                <a:lnTo>
                  <a:pt x="1866" y="789"/>
                </a:lnTo>
                <a:lnTo>
                  <a:pt x="1859" y="818"/>
                </a:lnTo>
                <a:lnTo>
                  <a:pt x="1850" y="847"/>
                </a:lnTo>
                <a:lnTo>
                  <a:pt x="1842" y="876"/>
                </a:lnTo>
                <a:lnTo>
                  <a:pt x="1833" y="905"/>
                </a:lnTo>
                <a:lnTo>
                  <a:pt x="1833" y="905"/>
                </a:lnTo>
                <a:lnTo>
                  <a:pt x="1824" y="933"/>
                </a:lnTo>
                <a:lnTo>
                  <a:pt x="1815" y="960"/>
                </a:lnTo>
                <a:lnTo>
                  <a:pt x="1806" y="987"/>
                </a:lnTo>
                <a:lnTo>
                  <a:pt x="1802" y="1001"/>
                </a:lnTo>
                <a:lnTo>
                  <a:pt x="1799" y="1015"/>
                </a:lnTo>
                <a:lnTo>
                  <a:pt x="1799" y="1015"/>
                </a:lnTo>
                <a:lnTo>
                  <a:pt x="1790" y="1061"/>
                </a:lnTo>
                <a:lnTo>
                  <a:pt x="1786" y="1085"/>
                </a:lnTo>
                <a:lnTo>
                  <a:pt x="1782" y="1107"/>
                </a:lnTo>
                <a:lnTo>
                  <a:pt x="1782" y="1107"/>
                </a:lnTo>
                <a:lnTo>
                  <a:pt x="1776" y="1127"/>
                </a:lnTo>
                <a:lnTo>
                  <a:pt x="1770" y="1149"/>
                </a:lnTo>
                <a:lnTo>
                  <a:pt x="1767" y="1159"/>
                </a:lnTo>
                <a:lnTo>
                  <a:pt x="1761" y="1168"/>
                </a:lnTo>
                <a:lnTo>
                  <a:pt x="1756" y="1177"/>
                </a:lnTo>
                <a:lnTo>
                  <a:pt x="1750" y="1185"/>
                </a:lnTo>
                <a:lnTo>
                  <a:pt x="1750" y="1185"/>
                </a:lnTo>
                <a:lnTo>
                  <a:pt x="1739" y="1181"/>
                </a:lnTo>
                <a:lnTo>
                  <a:pt x="1735" y="1179"/>
                </a:lnTo>
                <a:lnTo>
                  <a:pt x="1730" y="1177"/>
                </a:lnTo>
                <a:lnTo>
                  <a:pt x="1730" y="1177"/>
                </a:lnTo>
                <a:lnTo>
                  <a:pt x="1710" y="1177"/>
                </a:lnTo>
                <a:lnTo>
                  <a:pt x="1690" y="1177"/>
                </a:lnTo>
                <a:lnTo>
                  <a:pt x="1647" y="1175"/>
                </a:lnTo>
                <a:lnTo>
                  <a:pt x="1626" y="1174"/>
                </a:lnTo>
                <a:lnTo>
                  <a:pt x="1606" y="1175"/>
                </a:lnTo>
                <a:lnTo>
                  <a:pt x="1586" y="1176"/>
                </a:lnTo>
                <a:lnTo>
                  <a:pt x="1568" y="1179"/>
                </a:lnTo>
                <a:lnTo>
                  <a:pt x="1568" y="1179"/>
                </a:lnTo>
                <a:lnTo>
                  <a:pt x="1562" y="1175"/>
                </a:lnTo>
                <a:lnTo>
                  <a:pt x="1558" y="1174"/>
                </a:lnTo>
                <a:lnTo>
                  <a:pt x="1553" y="1174"/>
                </a:lnTo>
                <a:lnTo>
                  <a:pt x="1549" y="1175"/>
                </a:lnTo>
                <a:lnTo>
                  <a:pt x="1541" y="1179"/>
                </a:lnTo>
                <a:lnTo>
                  <a:pt x="1536" y="1181"/>
                </a:lnTo>
                <a:lnTo>
                  <a:pt x="1532" y="1182"/>
                </a:lnTo>
                <a:lnTo>
                  <a:pt x="1532" y="1182"/>
                </a:lnTo>
                <a:lnTo>
                  <a:pt x="1515" y="1184"/>
                </a:lnTo>
                <a:lnTo>
                  <a:pt x="1497" y="1185"/>
                </a:lnTo>
                <a:lnTo>
                  <a:pt x="1478" y="1186"/>
                </a:lnTo>
                <a:lnTo>
                  <a:pt x="1459" y="1187"/>
                </a:lnTo>
                <a:lnTo>
                  <a:pt x="1459" y="1187"/>
                </a:lnTo>
                <a:lnTo>
                  <a:pt x="1399" y="1195"/>
                </a:lnTo>
                <a:lnTo>
                  <a:pt x="1399" y="1195"/>
                </a:lnTo>
                <a:lnTo>
                  <a:pt x="1326" y="1202"/>
                </a:lnTo>
                <a:lnTo>
                  <a:pt x="1288" y="1207"/>
                </a:lnTo>
                <a:lnTo>
                  <a:pt x="1252" y="1212"/>
                </a:lnTo>
                <a:lnTo>
                  <a:pt x="1252" y="1212"/>
                </a:lnTo>
                <a:lnTo>
                  <a:pt x="1245" y="1214"/>
                </a:lnTo>
                <a:lnTo>
                  <a:pt x="1239" y="1216"/>
                </a:lnTo>
                <a:lnTo>
                  <a:pt x="1233" y="1220"/>
                </a:lnTo>
                <a:lnTo>
                  <a:pt x="1227" y="1221"/>
                </a:lnTo>
                <a:lnTo>
                  <a:pt x="1227" y="1221"/>
                </a:lnTo>
                <a:lnTo>
                  <a:pt x="1184" y="1231"/>
                </a:lnTo>
                <a:lnTo>
                  <a:pt x="1164" y="1237"/>
                </a:lnTo>
                <a:lnTo>
                  <a:pt x="1144" y="1243"/>
                </a:lnTo>
                <a:lnTo>
                  <a:pt x="1123" y="1250"/>
                </a:lnTo>
                <a:lnTo>
                  <a:pt x="1105" y="1258"/>
                </a:lnTo>
                <a:lnTo>
                  <a:pt x="1086" y="1267"/>
                </a:lnTo>
                <a:lnTo>
                  <a:pt x="1069" y="1278"/>
                </a:lnTo>
                <a:lnTo>
                  <a:pt x="1069" y="1278"/>
                </a:lnTo>
                <a:lnTo>
                  <a:pt x="1141" y="1268"/>
                </a:lnTo>
                <a:lnTo>
                  <a:pt x="1214" y="1259"/>
                </a:lnTo>
                <a:lnTo>
                  <a:pt x="1362" y="1241"/>
                </a:lnTo>
                <a:lnTo>
                  <a:pt x="1362" y="1241"/>
                </a:lnTo>
                <a:lnTo>
                  <a:pt x="1394" y="1236"/>
                </a:lnTo>
                <a:lnTo>
                  <a:pt x="1426" y="1230"/>
                </a:lnTo>
                <a:lnTo>
                  <a:pt x="1458" y="1226"/>
                </a:lnTo>
                <a:lnTo>
                  <a:pt x="1475" y="1225"/>
                </a:lnTo>
                <a:lnTo>
                  <a:pt x="1491" y="1225"/>
                </a:lnTo>
                <a:lnTo>
                  <a:pt x="1491" y="1225"/>
                </a:lnTo>
                <a:lnTo>
                  <a:pt x="1531" y="1226"/>
                </a:lnTo>
                <a:lnTo>
                  <a:pt x="1550" y="1226"/>
                </a:lnTo>
                <a:lnTo>
                  <a:pt x="1568" y="1226"/>
                </a:lnTo>
                <a:lnTo>
                  <a:pt x="1568" y="1226"/>
                </a:lnTo>
                <a:lnTo>
                  <a:pt x="1578" y="1225"/>
                </a:lnTo>
                <a:lnTo>
                  <a:pt x="1589" y="1224"/>
                </a:lnTo>
                <a:lnTo>
                  <a:pt x="1593" y="1224"/>
                </a:lnTo>
                <a:lnTo>
                  <a:pt x="1597" y="1226"/>
                </a:lnTo>
                <a:lnTo>
                  <a:pt x="1601" y="1229"/>
                </a:lnTo>
                <a:lnTo>
                  <a:pt x="1602" y="1236"/>
                </a:lnTo>
                <a:lnTo>
                  <a:pt x="1602" y="1236"/>
                </a:lnTo>
                <a:lnTo>
                  <a:pt x="1594" y="1239"/>
                </a:lnTo>
                <a:lnTo>
                  <a:pt x="1586" y="1241"/>
                </a:lnTo>
                <a:lnTo>
                  <a:pt x="1577" y="1241"/>
                </a:lnTo>
                <a:lnTo>
                  <a:pt x="1569" y="1241"/>
                </a:lnTo>
                <a:lnTo>
                  <a:pt x="1551" y="1239"/>
                </a:lnTo>
                <a:lnTo>
                  <a:pt x="1534" y="1237"/>
                </a:lnTo>
                <a:lnTo>
                  <a:pt x="1534" y="1237"/>
                </a:lnTo>
                <a:lnTo>
                  <a:pt x="1511" y="1238"/>
                </a:lnTo>
                <a:lnTo>
                  <a:pt x="1487" y="1239"/>
                </a:lnTo>
                <a:lnTo>
                  <a:pt x="1440" y="1244"/>
                </a:lnTo>
                <a:lnTo>
                  <a:pt x="1396" y="1251"/>
                </a:lnTo>
                <a:lnTo>
                  <a:pt x="1357" y="1255"/>
                </a:lnTo>
                <a:lnTo>
                  <a:pt x="1357" y="1255"/>
                </a:lnTo>
                <a:lnTo>
                  <a:pt x="1290" y="1261"/>
                </a:lnTo>
                <a:lnTo>
                  <a:pt x="1232" y="1268"/>
                </a:lnTo>
                <a:lnTo>
                  <a:pt x="1232" y="1268"/>
                </a:lnTo>
                <a:lnTo>
                  <a:pt x="1211" y="1271"/>
                </a:lnTo>
                <a:lnTo>
                  <a:pt x="1190" y="1275"/>
                </a:lnTo>
                <a:lnTo>
                  <a:pt x="1169" y="1281"/>
                </a:lnTo>
                <a:lnTo>
                  <a:pt x="1149" y="1284"/>
                </a:lnTo>
                <a:lnTo>
                  <a:pt x="1149" y="1284"/>
                </a:lnTo>
                <a:lnTo>
                  <a:pt x="1106" y="1288"/>
                </a:lnTo>
                <a:lnTo>
                  <a:pt x="1087" y="1290"/>
                </a:lnTo>
                <a:lnTo>
                  <a:pt x="1067" y="1293"/>
                </a:lnTo>
                <a:lnTo>
                  <a:pt x="1049" y="1298"/>
                </a:lnTo>
                <a:lnTo>
                  <a:pt x="1032" y="1303"/>
                </a:lnTo>
                <a:lnTo>
                  <a:pt x="1015" y="1311"/>
                </a:lnTo>
                <a:lnTo>
                  <a:pt x="999" y="1320"/>
                </a:lnTo>
                <a:lnTo>
                  <a:pt x="999" y="1320"/>
                </a:lnTo>
                <a:lnTo>
                  <a:pt x="1002" y="1322"/>
                </a:lnTo>
                <a:lnTo>
                  <a:pt x="1003" y="1326"/>
                </a:lnTo>
                <a:lnTo>
                  <a:pt x="1004" y="1330"/>
                </a:lnTo>
                <a:lnTo>
                  <a:pt x="1004" y="1335"/>
                </a:lnTo>
                <a:lnTo>
                  <a:pt x="1004" y="1335"/>
                </a:lnTo>
                <a:lnTo>
                  <a:pt x="1026" y="1326"/>
                </a:lnTo>
                <a:lnTo>
                  <a:pt x="1047" y="1317"/>
                </a:lnTo>
                <a:lnTo>
                  <a:pt x="1071" y="1311"/>
                </a:lnTo>
                <a:lnTo>
                  <a:pt x="1095" y="1306"/>
                </a:lnTo>
                <a:lnTo>
                  <a:pt x="1095" y="1306"/>
                </a:lnTo>
                <a:lnTo>
                  <a:pt x="1167" y="1298"/>
                </a:lnTo>
                <a:lnTo>
                  <a:pt x="1242" y="1290"/>
                </a:lnTo>
                <a:lnTo>
                  <a:pt x="1318" y="1285"/>
                </a:lnTo>
                <a:lnTo>
                  <a:pt x="1396" y="1278"/>
                </a:lnTo>
                <a:lnTo>
                  <a:pt x="1474" y="1272"/>
                </a:lnTo>
                <a:lnTo>
                  <a:pt x="1554" y="1266"/>
                </a:lnTo>
                <a:lnTo>
                  <a:pt x="1631" y="1258"/>
                </a:lnTo>
                <a:lnTo>
                  <a:pt x="1707" y="1250"/>
                </a:lnTo>
                <a:lnTo>
                  <a:pt x="1707" y="1250"/>
                </a:lnTo>
                <a:lnTo>
                  <a:pt x="1725" y="1248"/>
                </a:lnTo>
                <a:lnTo>
                  <a:pt x="1744" y="1248"/>
                </a:lnTo>
                <a:lnTo>
                  <a:pt x="1782" y="1251"/>
                </a:lnTo>
                <a:lnTo>
                  <a:pt x="1799" y="1250"/>
                </a:lnTo>
                <a:lnTo>
                  <a:pt x="1807" y="1248"/>
                </a:lnTo>
                <a:lnTo>
                  <a:pt x="1816" y="1247"/>
                </a:lnTo>
                <a:lnTo>
                  <a:pt x="1823" y="1245"/>
                </a:lnTo>
                <a:lnTo>
                  <a:pt x="1831" y="1241"/>
                </a:lnTo>
                <a:lnTo>
                  <a:pt x="1837" y="1237"/>
                </a:lnTo>
                <a:lnTo>
                  <a:pt x="1844" y="1231"/>
                </a:lnTo>
                <a:lnTo>
                  <a:pt x="1844" y="1231"/>
                </a:lnTo>
                <a:lnTo>
                  <a:pt x="1853" y="1203"/>
                </a:lnTo>
                <a:lnTo>
                  <a:pt x="1861" y="1176"/>
                </a:lnTo>
                <a:lnTo>
                  <a:pt x="1867" y="1147"/>
                </a:lnTo>
                <a:lnTo>
                  <a:pt x="1873" y="1118"/>
                </a:lnTo>
                <a:lnTo>
                  <a:pt x="1884" y="1059"/>
                </a:lnTo>
                <a:lnTo>
                  <a:pt x="1890" y="1030"/>
                </a:lnTo>
                <a:lnTo>
                  <a:pt x="1897" y="1001"/>
                </a:lnTo>
                <a:lnTo>
                  <a:pt x="1897" y="1001"/>
                </a:lnTo>
                <a:lnTo>
                  <a:pt x="1903" y="982"/>
                </a:lnTo>
                <a:lnTo>
                  <a:pt x="1909" y="964"/>
                </a:lnTo>
                <a:lnTo>
                  <a:pt x="1915" y="944"/>
                </a:lnTo>
                <a:lnTo>
                  <a:pt x="1922" y="926"/>
                </a:lnTo>
                <a:lnTo>
                  <a:pt x="1922" y="926"/>
                </a:lnTo>
                <a:lnTo>
                  <a:pt x="1933" y="884"/>
                </a:lnTo>
                <a:lnTo>
                  <a:pt x="1938" y="863"/>
                </a:lnTo>
                <a:lnTo>
                  <a:pt x="1943" y="843"/>
                </a:lnTo>
                <a:lnTo>
                  <a:pt x="1943" y="843"/>
                </a:lnTo>
                <a:lnTo>
                  <a:pt x="1948" y="822"/>
                </a:lnTo>
                <a:lnTo>
                  <a:pt x="1953" y="802"/>
                </a:lnTo>
                <a:lnTo>
                  <a:pt x="1958" y="782"/>
                </a:lnTo>
                <a:lnTo>
                  <a:pt x="1963" y="760"/>
                </a:lnTo>
                <a:lnTo>
                  <a:pt x="1963" y="760"/>
                </a:lnTo>
                <a:lnTo>
                  <a:pt x="1972" y="717"/>
                </a:lnTo>
                <a:lnTo>
                  <a:pt x="1977" y="696"/>
                </a:lnTo>
                <a:lnTo>
                  <a:pt x="1982" y="676"/>
                </a:lnTo>
                <a:lnTo>
                  <a:pt x="1982" y="676"/>
                </a:lnTo>
                <a:lnTo>
                  <a:pt x="1985" y="667"/>
                </a:lnTo>
                <a:lnTo>
                  <a:pt x="1988" y="661"/>
                </a:lnTo>
                <a:lnTo>
                  <a:pt x="1993" y="653"/>
                </a:lnTo>
                <a:lnTo>
                  <a:pt x="1995" y="645"/>
                </a:lnTo>
                <a:lnTo>
                  <a:pt x="1995" y="645"/>
                </a:lnTo>
                <a:lnTo>
                  <a:pt x="2000" y="617"/>
                </a:lnTo>
                <a:lnTo>
                  <a:pt x="2004" y="588"/>
                </a:lnTo>
                <a:lnTo>
                  <a:pt x="2009" y="560"/>
                </a:lnTo>
                <a:lnTo>
                  <a:pt x="2011" y="546"/>
                </a:lnTo>
                <a:lnTo>
                  <a:pt x="2014" y="533"/>
                </a:lnTo>
                <a:lnTo>
                  <a:pt x="2014" y="533"/>
                </a:lnTo>
                <a:lnTo>
                  <a:pt x="2014" y="521"/>
                </a:lnTo>
                <a:lnTo>
                  <a:pt x="2016" y="510"/>
                </a:lnTo>
                <a:lnTo>
                  <a:pt x="2021" y="482"/>
                </a:lnTo>
                <a:lnTo>
                  <a:pt x="2024" y="468"/>
                </a:lnTo>
                <a:lnTo>
                  <a:pt x="2025" y="454"/>
                </a:lnTo>
                <a:lnTo>
                  <a:pt x="2024" y="449"/>
                </a:lnTo>
                <a:lnTo>
                  <a:pt x="2021" y="442"/>
                </a:lnTo>
                <a:lnTo>
                  <a:pt x="2019" y="437"/>
                </a:lnTo>
                <a:lnTo>
                  <a:pt x="2016" y="431"/>
                </a:lnTo>
                <a:lnTo>
                  <a:pt x="2016" y="431"/>
                </a:lnTo>
                <a:lnTo>
                  <a:pt x="2010" y="429"/>
                </a:lnTo>
                <a:lnTo>
                  <a:pt x="2002" y="428"/>
                </a:lnTo>
                <a:lnTo>
                  <a:pt x="1995" y="427"/>
                </a:lnTo>
                <a:lnTo>
                  <a:pt x="1987" y="427"/>
                </a:lnTo>
                <a:lnTo>
                  <a:pt x="1972" y="429"/>
                </a:lnTo>
                <a:lnTo>
                  <a:pt x="1957" y="430"/>
                </a:lnTo>
                <a:lnTo>
                  <a:pt x="1957" y="430"/>
                </a:lnTo>
                <a:close/>
                <a:moveTo>
                  <a:pt x="1876" y="466"/>
                </a:moveTo>
                <a:lnTo>
                  <a:pt x="1876" y="466"/>
                </a:lnTo>
                <a:lnTo>
                  <a:pt x="1867" y="496"/>
                </a:lnTo>
                <a:lnTo>
                  <a:pt x="1859" y="525"/>
                </a:lnTo>
                <a:lnTo>
                  <a:pt x="1845" y="585"/>
                </a:lnTo>
                <a:lnTo>
                  <a:pt x="1831" y="645"/>
                </a:lnTo>
                <a:lnTo>
                  <a:pt x="1823" y="673"/>
                </a:lnTo>
                <a:lnTo>
                  <a:pt x="1815" y="703"/>
                </a:lnTo>
                <a:lnTo>
                  <a:pt x="1815" y="703"/>
                </a:lnTo>
                <a:lnTo>
                  <a:pt x="1796" y="771"/>
                </a:lnTo>
                <a:lnTo>
                  <a:pt x="1796" y="771"/>
                </a:lnTo>
                <a:lnTo>
                  <a:pt x="1791" y="789"/>
                </a:lnTo>
                <a:lnTo>
                  <a:pt x="1787" y="807"/>
                </a:lnTo>
                <a:lnTo>
                  <a:pt x="1780" y="844"/>
                </a:lnTo>
                <a:lnTo>
                  <a:pt x="1780" y="844"/>
                </a:lnTo>
                <a:lnTo>
                  <a:pt x="1770" y="881"/>
                </a:lnTo>
                <a:lnTo>
                  <a:pt x="1759" y="919"/>
                </a:lnTo>
                <a:lnTo>
                  <a:pt x="1747" y="955"/>
                </a:lnTo>
                <a:lnTo>
                  <a:pt x="1737" y="991"/>
                </a:lnTo>
                <a:lnTo>
                  <a:pt x="1737" y="991"/>
                </a:lnTo>
                <a:lnTo>
                  <a:pt x="1736" y="999"/>
                </a:lnTo>
                <a:lnTo>
                  <a:pt x="1736" y="1008"/>
                </a:lnTo>
                <a:lnTo>
                  <a:pt x="1735" y="1011"/>
                </a:lnTo>
                <a:lnTo>
                  <a:pt x="1733" y="1015"/>
                </a:lnTo>
                <a:lnTo>
                  <a:pt x="1730" y="1017"/>
                </a:lnTo>
                <a:lnTo>
                  <a:pt x="1726" y="1020"/>
                </a:lnTo>
                <a:lnTo>
                  <a:pt x="1726" y="1020"/>
                </a:lnTo>
                <a:lnTo>
                  <a:pt x="1728" y="1025"/>
                </a:lnTo>
                <a:lnTo>
                  <a:pt x="1729" y="1029"/>
                </a:lnTo>
                <a:lnTo>
                  <a:pt x="1729" y="1032"/>
                </a:lnTo>
                <a:lnTo>
                  <a:pt x="1726" y="1036"/>
                </a:lnTo>
                <a:lnTo>
                  <a:pt x="1726" y="1036"/>
                </a:lnTo>
                <a:lnTo>
                  <a:pt x="1683" y="1038"/>
                </a:lnTo>
                <a:lnTo>
                  <a:pt x="1639" y="1042"/>
                </a:lnTo>
                <a:lnTo>
                  <a:pt x="1593" y="1046"/>
                </a:lnTo>
                <a:lnTo>
                  <a:pt x="1547" y="1054"/>
                </a:lnTo>
                <a:lnTo>
                  <a:pt x="1547" y="1054"/>
                </a:lnTo>
                <a:lnTo>
                  <a:pt x="1512" y="1061"/>
                </a:lnTo>
                <a:lnTo>
                  <a:pt x="1478" y="1069"/>
                </a:lnTo>
                <a:lnTo>
                  <a:pt x="1442" y="1076"/>
                </a:lnTo>
                <a:lnTo>
                  <a:pt x="1409" y="1085"/>
                </a:lnTo>
                <a:lnTo>
                  <a:pt x="1376" y="1095"/>
                </a:lnTo>
                <a:lnTo>
                  <a:pt x="1343" y="1106"/>
                </a:lnTo>
                <a:lnTo>
                  <a:pt x="1311" y="1118"/>
                </a:lnTo>
                <a:lnTo>
                  <a:pt x="1279" y="1131"/>
                </a:lnTo>
                <a:lnTo>
                  <a:pt x="1279" y="1131"/>
                </a:lnTo>
                <a:lnTo>
                  <a:pt x="1260" y="1139"/>
                </a:lnTo>
                <a:lnTo>
                  <a:pt x="1241" y="1149"/>
                </a:lnTo>
                <a:lnTo>
                  <a:pt x="1203" y="1170"/>
                </a:lnTo>
                <a:lnTo>
                  <a:pt x="1129" y="1212"/>
                </a:lnTo>
                <a:lnTo>
                  <a:pt x="1129" y="1212"/>
                </a:lnTo>
                <a:lnTo>
                  <a:pt x="1091" y="1233"/>
                </a:lnTo>
                <a:lnTo>
                  <a:pt x="1073" y="1244"/>
                </a:lnTo>
                <a:lnTo>
                  <a:pt x="1055" y="1255"/>
                </a:lnTo>
                <a:lnTo>
                  <a:pt x="1055" y="1255"/>
                </a:lnTo>
                <a:lnTo>
                  <a:pt x="1027" y="1271"/>
                </a:lnTo>
                <a:lnTo>
                  <a:pt x="1013" y="1280"/>
                </a:lnTo>
                <a:lnTo>
                  <a:pt x="1001" y="1289"/>
                </a:lnTo>
                <a:lnTo>
                  <a:pt x="1001" y="1289"/>
                </a:lnTo>
                <a:lnTo>
                  <a:pt x="995" y="1294"/>
                </a:lnTo>
                <a:lnTo>
                  <a:pt x="993" y="1299"/>
                </a:lnTo>
                <a:lnTo>
                  <a:pt x="991" y="1301"/>
                </a:lnTo>
                <a:lnTo>
                  <a:pt x="993" y="1303"/>
                </a:lnTo>
                <a:lnTo>
                  <a:pt x="993" y="1303"/>
                </a:lnTo>
                <a:lnTo>
                  <a:pt x="995" y="1303"/>
                </a:lnTo>
                <a:lnTo>
                  <a:pt x="998" y="1302"/>
                </a:lnTo>
                <a:lnTo>
                  <a:pt x="1003" y="1299"/>
                </a:lnTo>
                <a:lnTo>
                  <a:pt x="1009" y="1293"/>
                </a:lnTo>
                <a:lnTo>
                  <a:pt x="1013" y="1289"/>
                </a:lnTo>
                <a:lnTo>
                  <a:pt x="1013" y="1289"/>
                </a:lnTo>
                <a:lnTo>
                  <a:pt x="1025" y="1283"/>
                </a:lnTo>
                <a:lnTo>
                  <a:pt x="1036" y="1276"/>
                </a:lnTo>
                <a:lnTo>
                  <a:pt x="1061" y="1263"/>
                </a:lnTo>
                <a:lnTo>
                  <a:pt x="1061" y="1263"/>
                </a:lnTo>
                <a:lnTo>
                  <a:pt x="1087" y="1252"/>
                </a:lnTo>
                <a:lnTo>
                  <a:pt x="1111" y="1241"/>
                </a:lnTo>
                <a:lnTo>
                  <a:pt x="1111" y="1241"/>
                </a:lnTo>
                <a:lnTo>
                  <a:pt x="1131" y="1232"/>
                </a:lnTo>
                <a:lnTo>
                  <a:pt x="1150" y="1225"/>
                </a:lnTo>
                <a:lnTo>
                  <a:pt x="1170" y="1218"/>
                </a:lnTo>
                <a:lnTo>
                  <a:pt x="1191" y="1212"/>
                </a:lnTo>
                <a:lnTo>
                  <a:pt x="1211" y="1207"/>
                </a:lnTo>
                <a:lnTo>
                  <a:pt x="1232" y="1202"/>
                </a:lnTo>
                <a:lnTo>
                  <a:pt x="1275" y="1194"/>
                </a:lnTo>
                <a:lnTo>
                  <a:pt x="1320" y="1187"/>
                </a:lnTo>
                <a:lnTo>
                  <a:pt x="1365" y="1182"/>
                </a:lnTo>
                <a:lnTo>
                  <a:pt x="1456" y="1174"/>
                </a:lnTo>
                <a:lnTo>
                  <a:pt x="1456" y="1174"/>
                </a:lnTo>
                <a:lnTo>
                  <a:pt x="1529" y="1166"/>
                </a:lnTo>
                <a:lnTo>
                  <a:pt x="1565" y="1162"/>
                </a:lnTo>
                <a:lnTo>
                  <a:pt x="1603" y="1160"/>
                </a:lnTo>
                <a:lnTo>
                  <a:pt x="1639" y="1157"/>
                </a:lnTo>
                <a:lnTo>
                  <a:pt x="1677" y="1159"/>
                </a:lnTo>
                <a:lnTo>
                  <a:pt x="1714" y="1161"/>
                </a:lnTo>
                <a:lnTo>
                  <a:pt x="1732" y="1163"/>
                </a:lnTo>
                <a:lnTo>
                  <a:pt x="1751" y="1166"/>
                </a:lnTo>
                <a:lnTo>
                  <a:pt x="1751" y="1166"/>
                </a:lnTo>
                <a:lnTo>
                  <a:pt x="1775" y="1067"/>
                </a:lnTo>
                <a:lnTo>
                  <a:pt x="1801" y="967"/>
                </a:lnTo>
                <a:lnTo>
                  <a:pt x="1829" y="867"/>
                </a:lnTo>
                <a:lnTo>
                  <a:pt x="1856" y="773"/>
                </a:lnTo>
                <a:lnTo>
                  <a:pt x="1856" y="773"/>
                </a:lnTo>
                <a:lnTo>
                  <a:pt x="1858" y="766"/>
                </a:lnTo>
                <a:lnTo>
                  <a:pt x="1859" y="758"/>
                </a:lnTo>
                <a:lnTo>
                  <a:pt x="1861" y="743"/>
                </a:lnTo>
                <a:lnTo>
                  <a:pt x="1861" y="743"/>
                </a:lnTo>
                <a:lnTo>
                  <a:pt x="1865" y="733"/>
                </a:lnTo>
                <a:lnTo>
                  <a:pt x="1869" y="723"/>
                </a:lnTo>
                <a:lnTo>
                  <a:pt x="1874" y="713"/>
                </a:lnTo>
                <a:lnTo>
                  <a:pt x="1877" y="703"/>
                </a:lnTo>
                <a:lnTo>
                  <a:pt x="1877" y="703"/>
                </a:lnTo>
                <a:lnTo>
                  <a:pt x="1880" y="692"/>
                </a:lnTo>
                <a:lnTo>
                  <a:pt x="1882" y="680"/>
                </a:lnTo>
                <a:lnTo>
                  <a:pt x="1884" y="668"/>
                </a:lnTo>
                <a:lnTo>
                  <a:pt x="1888" y="655"/>
                </a:lnTo>
                <a:lnTo>
                  <a:pt x="1888" y="655"/>
                </a:lnTo>
                <a:lnTo>
                  <a:pt x="1903" y="609"/>
                </a:lnTo>
                <a:lnTo>
                  <a:pt x="1917" y="563"/>
                </a:lnTo>
                <a:lnTo>
                  <a:pt x="1923" y="541"/>
                </a:lnTo>
                <a:lnTo>
                  <a:pt x="1928" y="518"/>
                </a:lnTo>
                <a:lnTo>
                  <a:pt x="1933" y="497"/>
                </a:lnTo>
                <a:lnTo>
                  <a:pt x="1936" y="476"/>
                </a:lnTo>
                <a:lnTo>
                  <a:pt x="1936" y="476"/>
                </a:lnTo>
                <a:lnTo>
                  <a:pt x="1922" y="473"/>
                </a:lnTo>
                <a:lnTo>
                  <a:pt x="1906" y="470"/>
                </a:lnTo>
                <a:lnTo>
                  <a:pt x="1891" y="468"/>
                </a:lnTo>
                <a:lnTo>
                  <a:pt x="1876" y="466"/>
                </a:lnTo>
                <a:lnTo>
                  <a:pt x="1876" y="466"/>
                </a:lnTo>
                <a:close/>
                <a:moveTo>
                  <a:pt x="1783" y="572"/>
                </a:moveTo>
                <a:lnTo>
                  <a:pt x="1783" y="572"/>
                </a:lnTo>
                <a:lnTo>
                  <a:pt x="1785" y="566"/>
                </a:lnTo>
                <a:lnTo>
                  <a:pt x="1786" y="560"/>
                </a:lnTo>
                <a:lnTo>
                  <a:pt x="1788" y="554"/>
                </a:lnTo>
                <a:lnTo>
                  <a:pt x="1788" y="551"/>
                </a:lnTo>
                <a:lnTo>
                  <a:pt x="1787" y="549"/>
                </a:lnTo>
                <a:lnTo>
                  <a:pt x="1787" y="549"/>
                </a:lnTo>
                <a:lnTo>
                  <a:pt x="1783" y="561"/>
                </a:lnTo>
                <a:lnTo>
                  <a:pt x="1782" y="567"/>
                </a:lnTo>
                <a:lnTo>
                  <a:pt x="1782" y="570"/>
                </a:lnTo>
                <a:lnTo>
                  <a:pt x="1783" y="572"/>
                </a:lnTo>
                <a:lnTo>
                  <a:pt x="1783" y="572"/>
                </a:lnTo>
                <a:close/>
                <a:moveTo>
                  <a:pt x="1470" y="862"/>
                </a:moveTo>
                <a:lnTo>
                  <a:pt x="1470" y="862"/>
                </a:lnTo>
                <a:lnTo>
                  <a:pt x="1458" y="864"/>
                </a:lnTo>
                <a:lnTo>
                  <a:pt x="1448" y="866"/>
                </a:lnTo>
                <a:lnTo>
                  <a:pt x="1425" y="873"/>
                </a:lnTo>
                <a:lnTo>
                  <a:pt x="1405" y="881"/>
                </a:lnTo>
                <a:lnTo>
                  <a:pt x="1385" y="892"/>
                </a:lnTo>
                <a:lnTo>
                  <a:pt x="1366" y="903"/>
                </a:lnTo>
                <a:lnTo>
                  <a:pt x="1348" y="913"/>
                </a:lnTo>
                <a:lnTo>
                  <a:pt x="1311" y="937"/>
                </a:lnTo>
                <a:lnTo>
                  <a:pt x="1311" y="937"/>
                </a:lnTo>
                <a:lnTo>
                  <a:pt x="1282" y="960"/>
                </a:lnTo>
                <a:lnTo>
                  <a:pt x="1252" y="983"/>
                </a:lnTo>
                <a:lnTo>
                  <a:pt x="1222" y="1005"/>
                </a:lnTo>
                <a:lnTo>
                  <a:pt x="1193" y="1029"/>
                </a:lnTo>
                <a:lnTo>
                  <a:pt x="1193" y="1029"/>
                </a:lnTo>
                <a:lnTo>
                  <a:pt x="1164" y="1059"/>
                </a:lnTo>
                <a:lnTo>
                  <a:pt x="1136" y="1089"/>
                </a:lnTo>
                <a:lnTo>
                  <a:pt x="1108" y="1121"/>
                </a:lnTo>
                <a:lnTo>
                  <a:pt x="1080" y="1152"/>
                </a:lnTo>
                <a:lnTo>
                  <a:pt x="1054" y="1185"/>
                </a:lnTo>
                <a:lnTo>
                  <a:pt x="1028" y="1218"/>
                </a:lnTo>
                <a:lnTo>
                  <a:pt x="1004" y="1252"/>
                </a:lnTo>
                <a:lnTo>
                  <a:pt x="982" y="1285"/>
                </a:lnTo>
                <a:lnTo>
                  <a:pt x="982" y="1285"/>
                </a:lnTo>
                <a:lnTo>
                  <a:pt x="1017" y="1246"/>
                </a:lnTo>
                <a:lnTo>
                  <a:pt x="1055" y="1209"/>
                </a:lnTo>
                <a:lnTo>
                  <a:pt x="1075" y="1191"/>
                </a:lnTo>
                <a:lnTo>
                  <a:pt x="1094" y="1174"/>
                </a:lnTo>
                <a:lnTo>
                  <a:pt x="1115" y="1156"/>
                </a:lnTo>
                <a:lnTo>
                  <a:pt x="1136" y="1139"/>
                </a:lnTo>
                <a:lnTo>
                  <a:pt x="1136" y="1139"/>
                </a:lnTo>
                <a:lnTo>
                  <a:pt x="1142" y="1137"/>
                </a:lnTo>
                <a:lnTo>
                  <a:pt x="1149" y="1134"/>
                </a:lnTo>
                <a:lnTo>
                  <a:pt x="1162" y="1124"/>
                </a:lnTo>
                <a:lnTo>
                  <a:pt x="1185" y="1104"/>
                </a:lnTo>
                <a:lnTo>
                  <a:pt x="1185" y="1104"/>
                </a:lnTo>
                <a:lnTo>
                  <a:pt x="1200" y="1096"/>
                </a:lnTo>
                <a:lnTo>
                  <a:pt x="1215" y="1087"/>
                </a:lnTo>
                <a:lnTo>
                  <a:pt x="1243" y="1069"/>
                </a:lnTo>
                <a:lnTo>
                  <a:pt x="1271" y="1048"/>
                </a:lnTo>
                <a:lnTo>
                  <a:pt x="1285" y="1040"/>
                </a:lnTo>
                <a:lnTo>
                  <a:pt x="1300" y="1031"/>
                </a:lnTo>
                <a:lnTo>
                  <a:pt x="1300" y="1031"/>
                </a:lnTo>
                <a:lnTo>
                  <a:pt x="1329" y="1015"/>
                </a:lnTo>
                <a:lnTo>
                  <a:pt x="1359" y="999"/>
                </a:lnTo>
                <a:lnTo>
                  <a:pt x="1375" y="991"/>
                </a:lnTo>
                <a:lnTo>
                  <a:pt x="1391" y="984"/>
                </a:lnTo>
                <a:lnTo>
                  <a:pt x="1407" y="978"/>
                </a:lnTo>
                <a:lnTo>
                  <a:pt x="1424" y="972"/>
                </a:lnTo>
                <a:lnTo>
                  <a:pt x="1424" y="972"/>
                </a:lnTo>
                <a:lnTo>
                  <a:pt x="1426" y="969"/>
                </a:lnTo>
                <a:lnTo>
                  <a:pt x="1429" y="968"/>
                </a:lnTo>
                <a:lnTo>
                  <a:pt x="1433" y="966"/>
                </a:lnTo>
                <a:lnTo>
                  <a:pt x="1435" y="964"/>
                </a:lnTo>
                <a:lnTo>
                  <a:pt x="1435" y="964"/>
                </a:lnTo>
                <a:lnTo>
                  <a:pt x="1485" y="948"/>
                </a:lnTo>
                <a:lnTo>
                  <a:pt x="1513" y="939"/>
                </a:lnTo>
                <a:lnTo>
                  <a:pt x="1542" y="933"/>
                </a:lnTo>
                <a:lnTo>
                  <a:pt x="1572" y="927"/>
                </a:lnTo>
                <a:lnTo>
                  <a:pt x="1587" y="925"/>
                </a:lnTo>
                <a:lnTo>
                  <a:pt x="1602" y="924"/>
                </a:lnTo>
                <a:lnTo>
                  <a:pt x="1617" y="924"/>
                </a:lnTo>
                <a:lnTo>
                  <a:pt x="1632" y="925"/>
                </a:lnTo>
                <a:lnTo>
                  <a:pt x="1647" y="927"/>
                </a:lnTo>
                <a:lnTo>
                  <a:pt x="1661" y="929"/>
                </a:lnTo>
                <a:lnTo>
                  <a:pt x="1661" y="929"/>
                </a:lnTo>
                <a:lnTo>
                  <a:pt x="1661" y="926"/>
                </a:lnTo>
                <a:lnTo>
                  <a:pt x="1661" y="923"/>
                </a:lnTo>
                <a:lnTo>
                  <a:pt x="1659" y="919"/>
                </a:lnTo>
                <a:lnTo>
                  <a:pt x="1656" y="914"/>
                </a:lnTo>
                <a:lnTo>
                  <a:pt x="1655" y="910"/>
                </a:lnTo>
                <a:lnTo>
                  <a:pt x="1655" y="910"/>
                </a:lnTo>
                <a:lnTo>
                  <a:pt x="1626" y="908"/>
                </a:lnTo>
                <a:lnTo>
                  <a:pt x="1626" y="908"/>
                </a:lnTo>
                <a:lnTo>
                  <a:pt x="1617" y="904"/>
                </a:lnTo>
                <a:lnTo>
                  <a:pt x="1607" y="900"/>
                </a:lnTo>
                <a:lnTo>
                  <a:pt x="1596" y="899"/>
                </a:lnTo>
                <a:lnTo>
                  <a:pt x="1585" y="898"/>
                </a:lnTo>
                <a:lnTo>
                  <a:pt x="1573" y="899"/>
                </a:lnTo>
                <a:lnTo>
                  <a:pt x="1561" y="899"/>
                </a:lnTo>
                <a:lnTo>
                  <a:pt x="1538" y="903"/>
                </a:lnTo>
                <a:lnTo>
                  <a:pt x="1538" y="903"/>
                </a:lnTo>
                <a:lnTo>
                  <a:pt x="1505" y="909"/>
                </a:lnTo>
                <a:lnTo>
                  <a:pt x="1489" y="913"/>
                </a:lnTo>
                <a:lnTo>
                  <a:pt x="1473" y="918"/>
                </a:lnTo>
                <a:lnTo>
                  <a:pt x="1458" y="923"/>
                </a:lnTo>
                <a:lnTo>
                  <a:pt x="1443" y="928"/>
                </a:lnTo>
                <a:lnTo>
                  <a:pt x="1429" y="935"/>
                </a:lnTo>
                <a:lnTo>
                  <a:pt x="1417" y="942"/>
                </a:lnTo>
                <a:lnTo>
                  <a:pt x="1417" y="942"/>
                </a:lnTo>
                <a:lnTo>
                  <a:pt x="1407" y="950"/>
                </a:lnTo>
                <a:lnTo>
                  <a:pt x="1397" y="957"/>
                </a:lnTo>
                <a:lnTo>
                  <a:pt x="1392" y="960"/>
                </a:lnTo>
                <a:lnTo>
                  <a:pt x="1388" y="963"/>
                </a:lnTo>
                <a:lnTo>
                  <a:pt x="1382" y="965"/>
                </a:lnTo>
                <a:lnTo>
                  <a:pt x="1376" y="965"/>
                </a:lnTo>
                <a:lnTo>
                  <a:pt x="1376" y="965"/>
                </a:lnTo>
                <a:lnTo>
                  <a:pt x="1380" y="960"/>
                </a:lnTo>
                <a:lnTo>
                  <a:pt x="1387" y="957"/>
                </a:lnTo>
                <a:lnTo>
                  <a:pt x="1399" y="951"/>
                </a:lnTo>
                <a:lnTo>
                  <a:pt x="1399" y="951"/>
                </a:lnTo>
                <a:lnTo>
                  <a:pt x="1408" y="942"/>
                </a:lnTo>
                <a:lnTo>
                  <a:pt x="1418" y="934"/>
                </a:lnTo>
                <a:lnTo>
                  <a:pt x="1428" y="927"/>
                </a:lnTo>
                <a:lnTo>
                  <a:pt x="1439" y="921"/>
                </a:lnTo>
                <a:lnTo>
                  <a:pt x="1452" y="915"/>
                </a:lnTo>
                <a:lnTo>
                  <a:pt x="1465" y="910"/>
                </a:lnTo>
                <a:lnTo>
                  <a:pt x="1478" y="906"/>
                </a:lnTo>
                <a:lnTo>
                  <a:pt x="1491" y="902"/>
                </a:lnTo>
                <a:lnTo>
                  <a:pt x="1520" y="895"/>
                </a:lnTo>
                <a:lnTo>
                  <a:pt x="1551" y="891"/>
                </a:lnTo>
                <a:lnTo>
                  <a:pt x="1582" y="888"/>
                </a:lnTo>
                <a:lnTo>
                  <a:pt x="1612" y="885"/>
                </a:lnTo>
                <a:lnTo>
                  <a:pt x="1612" y="885"/>
                </a:lnTo>
                <a:lnTo>
                  <a:pt x="1612" y="880"/>
                </a:lnTo>
                <a:lnTo>
                  <a:pt x="1612" y="876"/>
                </a:lnTo>
                <a:lnTo>
                  <a:pt x="1611" y="872"/>
                </a:lnTo>
                <a:lnTo>
                  <a:pt x="1609" y="869"/>
                </a:lnTo>
                <a:lnTo>
                  <a:pt x="1609" y="869"/>
                </a:lnTo>
                <a:lnTo>
                  <a:pt x="1585" y="869"/>
                </a:lnTo>
                <a:lnTo>
                  <a:pt x="1560" y="873"/>
                </a:lnTo>
                <a:lnTo>
                  <a:pt x="1535" y="877"/>
                </a:lnTo>
                <a:lnTo>
                  <a:pt x="1511" y="882"/>
                </a:lnTo>
                <a:lnTo>
                  <a:pt x="1486" y="889"/>
                </a:lnTo>
                <a:lnTo>
                  <a:pt x="1464" y="896"/>
                </a:lnTo>
                <a:lnTo>
                  <a:pt x="1422" y="910"/>
                </a:lnTo>
                <a:lnTo>
                  <a:pt x="1422" y="910"/>
                </a:lnTo>
                <a:lnTo>
                  <a:pt x="1436" y="900"/>
                </a:lnTo>
                <a:lnTo>
                  <a:pt x="1451" y="892"/>
                </a:lnTo>
                <a:lnTo>
                  <a:pt x="1467" y="885"/>
                </a:lnTo>
                <a:lnTo>
                  <a:pt x="1484" y="879"/>
                </a:lnTo>
                <a:lnTo>
                  <a:pt x="1502" y="874"/>
                </a:lnTo>
                <a:lnTo>
                  <a:pt x="1519" y="868"/>
                </a:lnTo>
                <a:lnTo>
                  <a:pt x="1554" y="860"/>
                </a:lnTo>
                <a:lnTo>
                  <a:pt x="1554" y="860"/>
                </a:lnTo>
                <a:lnTo>
                  <a:pt x="1511" y="860"/>
                </a:lnTo>
                <a:lnTo>
                  <a:pt x="1490" y="860"/>
                </a:lnTo>
                <a:lnTo>
                  <a:pt x="1470" y="862"/>
                </a:lnTo>
                <a:lnTo>
                  <a:pt x="1470" y="862"/>
                </a:lnTo>
                <a:close/>
                <a:moveTo>
                  <a:pt x="437" y="1121"/>
                </a:moveTo>
                <a:lnTo>
                  <a:pt x="437" y="1121"/>
                </a:lnTo>
                <a:lnTo>
                  <a:pt x="430" y="1120"/>
                </a:lnTo>
                <a:lnTo>
                  <a:pt x="423" y="1118"/>
                </a:lnTo>
                <a:lnTo>
                  <a:pt x="423" y="1118"/>
                </a:lnTo>
                <a:lnTo>
                  <a:pt x="336" y="1093"/>
                </a:lnTo>
                <a:lnTo>
                  <a:pt x="294" y="1081"/>
                </a:lnTo>
                <a:lnTo>
                  <a:pt x="254" y="1072"/>
                </a:lnTo>
                <a:lnTo>
                  <a:pt x="254" y="1072"/>
                </a:lnTo>
                <a:lnTo>
                  <a:pt x="209" y="1062"/>
                </a:lnTo>
                <a:lnTo>
                  <a:pt x="163" y="1054"/>
                </a:lnTo>
                <a:lnTo>
                  <a:pt x="76" y="1038"/>
                </a:lnTo>
                <a:lnTo>
                  <a:pt x="76" y="1038"/>
                </a:lnTo>
                <a:lnTo>
                  <a:pt x="71" y="1041"/>
                </a:lnTo>
                <a:lnTo>
                  <a:pt x="65" y="1041"/>
                </a:lnTo>
                <a:lnTo>
                  <a:pt x="61" y="1041"/>
                </a:lnTo>
                <a:lnTo>
                  <a:pt x="55" y="1042"/>
                </a:lnTo>
                <a:lnTo>
                  <a:pt x="55" y="1042"/>
                </a:lnTo>
                <a:lnTo>
                  <a:pt x="49" y="1051"/>
                </a:lnTo>
                <a:lnTo>
                  <a:pt x="42" y="1061"/>
                </a:lnTo>
                <a:lnTo>
                  <a:pt x="35" y="1070"/>
                </a:lnTo>
                <a:lnTo>
                  <a:pt x="30" y="1080"/>
                </a:lnTo>
                <a:lnTo>
                  <a:pt x="30" y="1080"/>
                </a:lnTo>
                <a:lnTo>
                  <a:pt x="51" y="1081"/>
                </a:lnTo>
                <a:lnTo>
                  <a:pt x="70" y="1084"/>
                </a:lnTo>
                <a:lnTo>
                  <a:pt x="107" y="1088"/>
                </a:lnTo>
                <a:lnTo>
                  <a:pt x="107" y="1088"/>
                </a:lnTo>
                <a:lnTo>
                  <a:pt x="179" y="1099"/>
                </a:lnTo>
                <a:lnTo>
                  <a:pt x="251" y="1110"/>
                </a:lnTo>
                <a:lnTo>
                  <a:pt x="321" y="1122"/>
                </a:lnTo>
                <a:lnTo>
                  <a:pt x="391" y="1132"/>
                </a:lnTo>
                <a:lnTo>
                  <a:pt x="391" y="1132"/>
                </a:lnTo>
                <a:lnTo>
                  <a:pt x="454" y="1139"/>
                </a:lnTo>
                <a:lnTo>
                  <a:pt x="487" y="1144"/>
                </a:lnTo>
                <a:lnTo>
                  <a:pt x="523" y="1148"/>
                </a:lnTo>
                <a:lnTo>
                  <a:pt x="523" y="1148"/>
                </a:lnTo>
                <a:lnTo>
                  <a:pt x="530" y="1151"/>
                </a:lnTo>
                <a:lnTo>
                  <a:pt x="534" y="1151"/>
                </a:lnTo>
                <a:lnTo>
                  <a:pt x="535" y="1150"/>
                </a:lnTo>
                <a:lnTo>
                  <a:pt x="536" y="1148"/>
                </a:lnTo>
                <a:lnTo>
                  <a:pt x="536" y="1148"/>
                </a:lnTo>
                <a:lnTo>
                  <a:pt x="487" y="1136"/>
                </a:lnTo>
                <a:lnTo>
                  <a:pt x="461" y="1130"/>
                </a:lnTo>
                <a:lnTo>
                  <a:pt x="437" y="1121"/>
                </a:lnTo>
                <a:lnTo>
                  <a:pt x="437" y="1121"/>
                </a:lnTo>
                <a:close/>
                <a:moveTo>
                  <a:pt x="657" y="1209"/>
                </a:moveTo>
                <a:lnTo>
                  <a:pt x="657" y="1209"/>
                </a:lnTo>
                <a:lnTo>
                  <a:pt x="624" y="1195"/>
                </a:lnTo>
                <a:lnTo>
                  <a:pt x="607" y="1188"/>
                </a:lnTo>
                <a:lnTo>
                  <a:pt x="589" y="1182"/>
                </a:lnTo>
                <a:lnTo>
                  <a:pt x="589" y="1182"/>
                </a:lnTo>
                <a:lnTo>
                  <a:pt x="572" y="1176"/>
                </a:lnTo>
                <a:lnTo>
                  <a:pt x="555" y="1169"/>
                </a:lnTo>
                <a:lnTo>
                  <a:pt x="555" y="1169"/>
                </a:lnTo>
                <a:lnTo>
                  <a:pt x="546" y="1167"/>
                </a:lnTo>
                <a:lnTo>
                  <a:pt x="536" y="1166"/>
                </a:lnTo>
                <a:lnTo>
                  <a:pt x="515" y="1164"/>
                </a:lnTo>
                <a:lnTo>
                  <a:pt x="494" y="1162"/>
                </a:lnTo>
                <a:lnTo>
                  <a:pt x="473" y="1159"/>
                </a:lnTo>
                <a:lnTo>
                  <a:pt x="473" y="1159"/>
                </a:lnTo>
                <a:lnTo>
                  <a:pt x="442" y="1154"/>
                </a:lnTo>
                <a:lnTo>
                  <a:pt x="411" y="1150"/>
                </a:lnTo>
                <a:lnTo>
                  <a:pt x="347" y="1142"/>
                </a:lnTo>
                <a:lnTo>
                  <a:pt x="347" y="1142"/>
                </a:lnTo>
                <a:lnTo>
                  <a:pt x="307" y="1138"/>
                </a:lnTo>
                <a:lnTo>
                  <a:pt x="269" y="1132"/>
                </a:lnTo>
                <a:lnTo>
                  <a:pt x="194" y="1118"/>
                </a:lnTo>
                <a:lnTo>
                  <a:pt x="156" y="1111"/>
                </a:lnTo>
                <a:lnTo>
                  <a:pt x="119" y="1105"/>
                </a:lnTo>
                <a:lnTo>
                  <a:pt x="82" y="1100"/>
                </a:lnTo>
                <a:lnTo>
                  <a:pt x="46" y="1096"/>
                </a:lnTo>
                <a:lnTo>
                  <a:pt x="46" y="1096"/>
                </a:lnTo>
                <a:lnTo>
                  <a:pt x="42" y="1101"/>
                </a:lnTo>
                <a:lnTo>
                  <a:pt x="37" y="1105"/>
                </a:lnTo>
                <a:lnTo>
                  <a:pt x="30" y="1115"/>
                </a:lnTo>
                <a:lnTo>
                  <a:pt x="25" y="1126"/>
                </a:lnTo>
                <a:lnTo>
                  <a:pt x="21" y="1136"/>
                </a:lnTo>
                <a:lnTo>
                  <a:pt x="21" y="1136"/>
                </a:lnTo>
                <a:lnTo>
                  <a:pt x="57" y="1138"/>
                </a:lnTo>
                <a:lnTo>
                  <a:pt x="93" y="1142"/>
                </a:lnTo>
                <a:lnTo>
                  <a:pt x="131" y="1147"/>
                </a:lnTo>
                <a:lnTo>
                  <a:pt x="169" y="1152"/>
                </a:lnTo>
                <a:lnTo>
                  <a:pt x="169" y="1152"/>
                </a:lnTo>
                <a:lnTo>
                  <a:pt x="215" y="1155"/>
                </a:lnTo>
                <a:lnTo>
                  <a:pt x="264" y="1157"/>
                </a:lnTo>
                <a:lnTo>
                  <a:pt x="313" y="1160"/>
                </a:lnTo>
                <a:lnTo>
                  <a:pt x="335" y="1162"/>
                </a:lnTo>
                <a:lnTo>
                  <a:pt x="355" y="1164"/>
                </a:lnTo>
                <a:lnTo>
                  <a:pt x="355" y="1164"/>
                </a:lnTo>
                <a:lnTo>
                  <a:pt x="393" y="1168"/>
                </a:lnTo>
                <a:lnTo>
                  <a:pt x="410" y="1170"/>
                </a:lnTo>
                <a:lnTo>
                  <a:pt x="427" y="1174"/>
                </a:lnTo>
                <a:lnTo>
                  <a:pt x="427" y="1174"/>
                </a:lnTo>
                <a:lnTo>
                  <a:pt x="430" y="1175"/>
                </a:lnTo>
                <a:lnTo>
                  <a:pt x="435" y="1177"/>
                </a:lnTo>
                <a:lnTo>
                  <a:pt x="439" y="1179"/>
                </a:lnTo>
                <a:lnTo>
                  <a:pt x="442" y="1180"/>
                </a:lnTo>
                <a:lnTo>
                  <a:pt x="442" y="1180"/>
                </a:lnTo>
                <a:lnTo>
                  <a:pt x="455" y="1183"/>
                </a:lnTo>
                <a:lnTo>
                  <a:pt x="467" y="1184"/>
                </a:lnTo>
                <a:lnTo>
                  <a:pt x="491" y="1186"/>
                </a:lnTo>
                <a:lnTo>
                  <a:pt x="516" y="1188"/>
                </a:lnTo>
                <a:lnTo>
                  <a:pt x="529" y="1191"/>
                </a:lnTo>
                <a:lnTo>
                  <a:pt x="541" y="1193"/>
                </a:lnTo>
                <a:lnTo>
                  <a:pt x="541" y="1193"/>
                </a:lnTo>
                <a:lnTo>
                  <a:pt x="616" y="1212"/>
                </a:lnTo>
                <a:lnTo>
                  <a:pt x="684" y="1231"/>
                </a:lnTo>
                <a:lnTo>
                  <a:pt x="684" y="1231"/>
                </a:lnTo>
                <a:lnTo>
                  <a:pt x="710" y="1240"/>
                </a:lnTo>
                <a:lnTo>
                  <a:pt x="723" y="1243"/>
                </a:lnTo>
                <a:lnTo>
                  <a:pt x="729" y="1243"/>
                </a:lnTo>
                <a:lnTo>
                  <a:pt x="736" y="1242"/>
                </a:lnTo>
                <a:lnTo>
                  <a:pt x="736" y="1242"/>
                </a:lnTo>
                <a:lnTo>
                  <a:pt x="725" y="1240"/>
                </a:lnTo>
                <a:lnTo>
                  <a:pt x="714" y="1236"/>
                </a:lnTo>
                <a:lnTo>
                  <a:pt x="695" y="1226"/>
                </a:lnTo>
                <a:lnTo>
                  <a:pt x="676" y="1216"/>
                </a:lnTo>
                <a:lnTo>
                  <a:pt x="667" y="1212"/>
                </a:lnTo>
                <a:lnTo>
                  <a:pt x="657" y="1209"/>
                </a:lnTo>
                <a:lnTo>
                  <a:pt x="657" y="1209"/>
                </a:lnTo>
                <a:close/>
                <a:moveTo>
                  <a:pt x="587" y="1164"/>
                </a:moveTo>
                <a:lnTo>
                  <a:pt x="587" y="1164"/>
                </a:lnTo>
                <a:lnTo>
                  <a:pt x="564" y="1155"/>
                </a:lnTo>
                <a:lnTo>
                  <a:pt x="541" y="1148"/>
                </a:lnTo>
                <a:lnTo>
                  <a:pt x="541" y="1148"/>
                </a:lnTo>
                <a:lnTo>
                  <a:pt x="545" y="1151"/>
                </a:lnTo>
                <a:lnTo>
                  <a:pt x="550" y="1154"/>
                </a:lnTo>
                <a:lnTo>
                  <a:pt x="563" y="1159"/>
                </a:lnTo>
                <a:lnTo>
                  <a:pt x="576" y="1162"/>
                </a:lnTo>
                <a:lnTo>
                  <a:pt x="587" y="1164"/>
                </a:lnTo>
                <a:lnTo>
                  <a:pt x="587" y="1164"/>
                </a:lnTo>
                <a:close/>
                <a:moveTo>
                  <a:pt x="474" y="1198"/>
                </a:moveTo>
                <a:lnTo>
                  <a:pt x="474" y="1198"/>
                </a:lnTo>
                <a:lnTo>
                  <a:pt x="439" y="1193"/>
                </a:lnTo>
                <a:lnTo>
                  <a:pt x="421" y="1190"/>
                </a:lnTo>
                <a:lnTo>
                  <a:pt x="402" y="1187"/>
                </a:lnTo>
                <a:lnTo>
                  <a:pt x="402" y="1187"/>
                </a:lnTo>
                <a:lnTo>
                  <a:pt x="370" y="1183"/>
                </a:lnTo>
                <a:lnTo>
                  <a:pt x="340" y="1178"/>
                </a:lnTo>
                <a:lnTo>
                  <a:pt x="309" y="1172"/>
                </a:lnTo>
                <a:lnTo>
                  <a:pt x="296" y="1170"/>
                </a:lnTo>
                <a:lnTo>
                  <a:pt x="281" y="1169"/>
                </a:lnTo>
                <a:lnTo>
                  <a:pt x="281" y="1169"/>
                </a:lnTo>
                <a:lnTo>
                  <a:pt x="199" y="1167"/>
                </a:lnTo>
                <a:lnTo>
                  <a:pt x="161" y="1166"/>
                </a:lnTo>
                <a:lnTo>
                  <a:pt x="142" y="1165"/>
                </a:lnTo>
                <a:lnTo>
                  <a:pt x="124" y="1163"/>
                </a:lnTo>
                <a:lnTo>
                  <a:pt x="124" y="1163"/>
                </a:lnTo>
                <a:lnTo>
                  <a:pt x="91" y="1159"/>
                </a:lnTo>
                <a:lnTo>
                  <a:pt x="91" y="1159"/>
                </a:lnTo>
                <a:lnTo>
                  <a:pt x="81" y="1157"/>
                </a:lnTo>
                <a:lnTo>
                  <a:pt x="71" y="1155"/>
                </a:lnTo>
                <a:lnTo>
                  <a:pt x="61" y="1153"/>
                </a:lnTo>
                <a:lnTo>
                  <a:pt x="57" y="1153"/>
                </a:lnTo>
                <a:lnTo>
                  <a:pt x="54" y="1153"/>
                </a:lnTo>
                <a:lnTo>
                  <a:pt x="54" y="1153"/>
                </a:lnTo>
                <a:lnTo>
                  <a:pt x="48" y="1156"/>
                </a:lnTo>
                <a:lnTo>
                  <a:pt x="43" y="1161"/>
                </a:lnTo>
                <a:lnTo>
                  <a:pt x="40" y="1167"/>
                </a:lnTo>
                <a:lnTo>
                  <a:pt x="36" y="1174"/>
                </a:lnTo>
                <a:lnTo>
                  <a:pt x="31" y="1188"/>
                </a:lnTo>
                <a:lnTo>
                  <a:pt x="29" y="1201"/>
                </a:lnTo>
                <a:lnTo>
                  <a:pt x="29" y="1201"/>
                </a:lnTo>
                <a:lnTo>
                  <a:pt x="39" y="1199"/>
                </a:lnTo>
                <a:lnTo>
                  <a:pt x="50" y="1198"/>
                </a:lnTo>
                <a:lnTo>
                  <a:pt x="73" y="1197"/>
                </a:lnTo>
                <a:lnTo>
                  <a:pt x="82" y="1196"/>
                </a:lnTo>
                <a:lnTo>
                  <a:pt x="92" y="1195"/>
                </a:lnTo>
                <a:lnTo>
                  <a:pt x="100" y="1192"/>
                </a:lnTo>
                <a:lnTo>
                  <a:pt x="103" y="1190"/>
                </a:lnTo>
                <a:lnTo>
                  <a:pt x="105" y="1187"/>
                </a:lnTo>
                <a:lnTo>
                  <a:pt x="105" y="1187"/>
                </a:lnTo>
                <a:lnTo>
                  <a:pt x="110" y="1192"/>
                </a:lnTo>
                <a:lnTo>
                  <a:pt x="118" y="1194"/>
                </a:lnTo>
                <a:lnTo>
                  <a:pt x="126" y="1195"/>
                </a:lnTo>
                <a:lnTo>
                  <a:pt x="135" y="1194"/>
                </a:lnTo>
                <a:lnTo>
                  <a:pt x="153" y="1192"/>
                </a:lnTo>
                <a:lnTo>
                  <a:pt x="162" y="1192"/>
                </a:lnTo>
                <a:lnTo>
                  <a:pt x="170" y="1191"/>
                </a:lnTo>
                <a:lnTo>
                  <a:pt x="170" y="1191"/>
                </a:lnTo>
                <a:lnTo>
                  <a:pt x="178" y="1192"/>
                </a:lnTo>
                <a:lnTo>
                  <a:pt x="185" y="1194"/>
                </a:lnTo>
                <a:lnTo>
                  <a:pt x="193" y="1195"/>
                </a:lnTo>
                <a:lnTo>
                  <a:pt x="201" y="1196"/>
                </a:lnTo>
                <a:lnTo>
                  <a:pt x="201" y="1196"/>
                </a:lnTo>
                <a:lnTo>
                  <a:pt x="275" y="1199"/>
                </a:lnTo>
                <a:lnTo>
                  <a:pt x="352" y="1200"/>
                </a:lnTo>
                <a:lnTo>
                  <a:pt x="352" y="1200"/>
                </a:lnTo>
                <a:lnTo>
                  <a:pt x="372" y="1200"/>
                </a:lnTo>
                <a:lnTo>
                  <a:pt x="392" y="1201"/>
                </a:lnTo>
                <a:lnTo>
                  <a:pt x="430" y="1205"/>
                </a:lnTo>
                <a:lnTo>
                  <a:pt x="469" y="1211"/>
                </a:lnTo>
                <a:lnTo>
                  <a:pt x="506" y="1217"/>
                </a:lnTo>
                <a:lnTo>
                  <a:pt x="580" y="1230"/>
                </a:lnTo>
                <a:lnTo>
                  <a:pt x="616" y="1236"/>
                </a:lnTo>
                <a:lnTo>
                  <a:pt x="651" y="1239"/>
                </a:lnTo>
                <a:lnTo>
                  <a:pt x="651" y="1239"/>
                </a:lnTo>
                <a:lnTo>
                  <a:pt x="610" y="1226"/>
                </a:lnTo>
                <a:lnTo>
                  <a:pt x="567" y="1214"/>
                </a:lnTo>
                <a:lnTo>
                  <a:pt x="521" y="1205"/>
                </a:lnTo>
                <a:lnTo>
                  <a:pt x="498" y="1201"/>
                </a:lnTo>
                <a:lnTo>
                  <a:pt x="474" y="1198"/>
                </a:lnTo>
                <a:lnTo>
                  <a:pt x="474" y="1198"/>
                </a:lnTo>
                <a:close/>
                <a:moveTo>
                  <a:pt x="770" y="1237"/>
                </a:moveTo>
                <a:lnTo>
                  <a:pt x="770" y="1237"/>
                </a:lnTo>
                <a:lnTo>
                  <a:pt x="798" y="1250"/>
                </a:lnTo>
                <a:lnTo>
                  <a:pt x="827" y="1262"/>
                </a:lnTo>
                <a:lnTo>
                  <a:pt x="854" y="1275"/>
                </a:lnTo>
                <a:lnTo>
                  <a:pt x="882" y="1285"/>
                </a:lnTo>
                <a:lnTo>
                  <a:pt x="882" y="1285"/>
                </a:lnTo>
                <a:lnTo>
                  <a:pt x="853" y="1269"/>
                </a:lnTo>
                <a:lnTo>
                  <a:pt x="824" y="1255"/>
                </a:lnTo>
                <a:lnTo>
                  <a:pt x="794" y="1241"/>
                </a:lnTo>
                <a:lnTo>
                  <a:pt x="764" y="1228"/>
                </a:lnTo>
                <a:lnTo>
                  <a:pt x="733" y="1216"/>
                </a:lnTo>
                <a:lnTo>
                  <a:pt x="702" y="1205"/>
                </a:lnTo>
                <a:lnTo>
                  <a:pt x="636" y="1182"/>
                </a:lnTo>
                <a:lnTo>
                  <a:pt x="636" y="1182"/>
                </a:lnTo>
                <a:lnTo>
                  <a:pt x="669" y="1197"/>
                </a:lnTo>
                <a:lnTo>
                  <a:pt x="702" y="1212"/>
                </a:lnTo>
                <a:lnTo>
                  <a:pt x="720" y="1220"/>
                </a:lnTo>
                <a:lnTo>
                  <a:pt x="736" y="1227"/>
                </a:lnTo>
                <a:lnTo>
                  <a:pt x="753" y="1232"/>
                </a:lnTo>
                <a:lnTo>
                  <a:pt x="770" y="1237"/>
                </a:lnTo>
                <a:lnTo>
                  <a:pt x="770" y="1237"/>
                </a:lnTo>
                <a:close/>
                <a:moveTo>
                  <a:pt x="552" y="1239"/>
                </a:moveTo>
                <a:lnTo>
                  <a:pt x="552" y="1239"/>
                </a:lnTo>
                <a:lnTo>
                  <a:pt x="516" y="1233"/>
                </a:lnTo>
                <a:lnTo>
                  <a:pt x="480" y="1226"/>
                </a:lnTo>
                <a:lnTo>
                  <a:pt x="480" y="1226"/>
                </a:lnTo>
                <a:lnTo>
                  <a:pt x="441" y="1221"/>
                </a:lnTo>
                <a:lnTo>
                  <a:pt x="399" y="1216"/>
                </a:lnTo>
                <a:lnTo>
                  <a:pt x="358" y="1213"/>
                </a:lnTo>
                <a:lnTo>
                  <a:pt x="314" y="1211"/>
                </a:lnTo>
                <a:lnTo>
                  <a:pt x="230" y="1209"/>
                </a:lnTo>
                <a:lnTo>
                  <a:pt x="156" y="1207"/>
                </a:lnTo>
                <a:lnTo>
                  <a:pt x="156" y="1207"/>
                </a:lnTo>
                <a:lnTo>
                  <a:pt x="151" y="1211"/>
                </a:lnTo>
                <a:lnTo>
                  <a:pt x="146" y="1216"/>
                </a:lnTo>
                <a:lnTo>
                  <a:pt x="142" y="1222"/>
                </a:lnTo>
                <a:lnTo>
                  <a:pt x="138" y="1228"/>
                </a:lnTo>
                <a:lnTo>
                  <a:pt x="132" y="1241"/>
                </a:lnTo>
                <a:lnTo>
                  <a:pt x="127" y="1256"/>
                </a:lnTo>
                <a:lnTo>
                  <a:pt x="118" y="1286"/>
                </a:lnTo>
                <a:lnTo>
                  <a:pt x="112" y="1300"/>
                </a:lnTo>
                <a:lnTo>
                  <a:pt x="109" y="1307"/>
                </a:lnTo>
                <a:lnTo>
                  <a:pt x="105" y="1314"/>
                </a:lnTo>
                <a:lnTo>
                  <a:pt x="105" y="1314"/>
                </a:lnTo>
                <a:lnTo>
                  <a:pt x="132" y="1305"/>
                </a:lnTo>
                <a:lnTo>
                  <a:pt x="160" y="1296"/>
                </a:lnTo>
                <a:lnTo>
                  <a:pt x="190" y="1288"/>
                </a:lnTo>
                <a:lnTo>
                  <a:pt x="219" y="1281"/>
                </a:lnTo>
                <a:lnTo>
                  <a:pt x="252" y="1274"/>
                </a:lnTo>
                <a:lnTo>
                  <a:pt x="284" y="1268"/>
                </a:lnTo>
                <a:lnTo>
                  <a:pt x="317" y="1263"/>
                </a:lnTo>
                <a:lnTo>
                  <a:pt x="350" y="1260"/>
                </a:lnTo>
                <a:lnTo>
                  <a:pt x="350" y="1260"/>
                </a:lnTo>
                <a:lnTo>
                  <a:pt x="379" y="1258"/>
                </a:lnTo>
                <a:lnTo>
                  <a:pt x="407" y="1257"/>
                </a:lnTo>
                <a:lnTo>
                  <a:pt x="464" y="1257"/>
                </a:lnTo>
                <a:lnTo>
                  <a:pt x="520" y="1258"/>
                </a:lnTo>
                <a:lnTo>
                  <a:pt x="575" y="1261"/>
                </a:lnTo>
                <a:lnTo>
                  <a:pt x="630" y="1267"/>
                </a:lnTo>
                <a:lnTo>
                  <a:pt x="682" y="1272"/>
                </a:lnTo>
                <a:lnTo>
                  <a:pt x="781" y="1284"/>
                </a:lnTo>
                <a:lnTo>
                  <a:pt x="781" y="1284"/>
                </a:lnTo>
                <a:lnTo>
                  <a:pt x="752" y="1275"/>
                </a:lnTo>
                <a:lnTo>
                  <a:pt x="723" y="1269"/>
                </a:lnTo>
                <a:lnTo>
                  <a:pt x="666" y="1257"/>
                </a:lnTo>
                <a:lnTo>
                  <a:pt x="609" y="1247"/>
                </a:lnTo>
                <a:lnTo>
                  <a:pt x="552" y="1239"/>
                </a:lnTo>
                <a:lnTo>
                  <a:pt x="552" y="1239"/>
                </a:lnTo>
                <a:close/>
                <a:moveTo>
                  <a:pt x="116" y="1207"/>
                </a:moveTo>
                <a:lnTo>
                  <a:pt x="116" y="1207"/>
                </a:lnTo>
                <a:lnTo>
                  <a:pt x="110" y="1211"/>
                </a:lnTo>
                <a:lnTo>
                  <a:pt x="105" y="1216"/>
                </a:lnTo>
                <a:lnTo>
                  <a:pt x="96" y="1227"/>
                </a:lnTo>
                <a:lnTo>
                  <a:pt x="89" y="1239"/>
                </a:lnTo>
                <a:lnTo>
                  <a:pt x="80" y="1253"/>
                </a:lnTo>
                <a:lnTo>
                  <a:pt x="80" y="1253"/>
                </a:lnTo>
                <a:lnTo>
                  <a:pt x="70" y="1271"/>
                </a:lnTo>
                <a:lnTo>
                  <a:pt x="59" y="1289"/>
                </a:lnTo>
                <a:lnTo>
                  <a:pt x="59" y="1289"/>
                </a:lnTo>
                <a:lnTo>
                  <a:pt x="44" y="1316"/>
                </a:lnTo>
                <a:lnTo>
                  <a:pt x="37" y="1329"/>
                </a:lnTo>
                <a:lnTo>
                  <a:pt x="32" y="1342"/>
                </a:lnTo>
                <a:lnTo>
                  <a:pt x="27" y="1354"/>
                </a:lnTo>
                <a:lnTo>
                  <a:pt x="24" y="1368"/>
                </a:lnTo>
                <a:lnTo>
                  <a:pt x="21" y="1382"/>
                </a:lnTo>
                <a:lnTo>
                  <a:pt x="21" y="1397"/>
                </a:lnTo>
                <a:lnTo>
                  <a:pt x="21" y="1397"/>
                </a:lnTo>
                <a:lnTo>
                  <a:pt x="35" y="1403"/>
                </a:lnTo>
                <a:lnTo>
                  <a:pt x="49" y="1406"/>
                </a:lnTo>
                <a:lnTo>
                  <a:pt x="64" y="1409"/>
                </a:lnTo>
                <a:lnTo>
                  <a:pt x="79" y="1411"/>
                </a:lnTo>
                <a:lnTo>
                  <a:pt x="94" y="1412"/>
                </a:lnTo>
                <a:lnTo>
                  <a:pt x="109" y="1412"/>
                </a:lnTo>
                <a:lnTo>
                  <a:pt x="140" y="1412"/>
                </a:lnTo>
                <a:lnTo>
                  <a:pt x="171" y="1410"/>
                </a:lnTo>
                <a:lnTo>
                  <a:pt x="201" y="1407"/>
                </a:lnTo>
                <a:lnTo>
                  <a:pt x="230" y="1405"/>
                </a:lnTo>
                <a:lnTo>
                  <a:pt x="258" y="1404"/>
                </a:lnTo>
                <a:lnTo>
                  <a:pt x="258" y="1404"/>
                </a:lnTo>
                <a:lnTo>
                  <a:pt x="289" y="1404"/>
                </a:lnTo>
                <a:lnTo>
                  <a:pt x="321" y="1402"/>
                </a:lnTo>
                <a:lnTo>
                  <a:pt x="352" y="1399"/>
                </a:lnTo>
                <a:lnTo>
                  <a:pt x="384" y="1396"/>
                </a:lnTo>
                <a:lnTo>
                  <a:pt x="448" y="1389"/>
                </a:lnTo>
                <a:lnTo>
                  <a:pt x="511" y="1383"/>
                </a:lnTo>
                <a:lnTo>
                  <a:pt x="511" y="1383"/>
                </a:lnTo>
                <a:lnTo>
                  <a:pt x="577" y="1377"/>
                </a:lnTo>
                <a:lnTo>
                  <a:pt x="610" y="1374"/>
                </a:lnTo>
                <a:lnTo>
                  <a:pt x="641" y="1373"/>
                </a:lnTo>
                <a:lnTo>
                  <a:pt x="641" y="1373"/>
                </a:lnTo>
                <a:lnTo>
                  <a:pt x="667" y="1366"/>
                </a:lnTo>
                <a:lnTo>
                  <a:pt x="693" y="1362"/>
                </a:lnTo>
                <a:lnTo>
                  <a:pt x="720" y="1359"/>
                </a:lnTo>
                <a:lnTo>
                  <a:pt x="746" y="1357"/>
                </a:lnTo>
                <a:lnTo>
                  <a:pt x="801" y="1354"/>
                </a:lnTo>
                <a:lnTo>
                  <a:pt x="853" y="1352"/>
                </a:lnTo>
                <a:lnTo>
                  <a:pt x="853" y="1352"/>
                </a:lnTo>
                <a:lnTo>
                  <a:pt x="850" y="1341"/>
                </a:lnTo>
                <a:lnTo>
                  <a:pt x="846" y="1330"/>
                </a:lnTo>
                <a:lnTo>
                  <a:pt x="846" y="1330"/>
                </a:lnTo>
                <a:lnTo>
                  <a:pt x="773" y="1334"/>
                </a:lnTo>
                <a:lnTo>
                  <a:pt x="701" y="1338"/>
                </a:lnTo>
                <a:lnTo>
                  <a:pt x="666" y="1341"/>
                </a:lnTo>
                <a:lnTo>
                  <a:pt x="632" y="1344"/>
                </a:lnTo>
                <a:lnTo>
                  <a:pt x="597" y="1348"/>
                </a:lnTo>
                <a:lnTo>
                  <a:pt x="563" y="1352"/>
                </a:lnTo>
                <a:lnTo>
                  <a:pt x="563" y="1352"/>
                </a:lnTo>
                <a:lnTo>
                  <a:pt x="551" y="1356"/>
                </a:lnTo>
                <a:lnTo>
                  <a:pt x="541" y="1358"/>
                </a:lnTo>
                <a:lnTo>
                  <a:pt x="529" y="1360"/>
                </a:lnTo>
                <a:lnTo>
                  <a:pt x="517" y="1362"/>
                </a:lnTo>
                <a:lnTo>
                  <a:pt x="517" y="1362"/>
                </a:lnTo>
                <a:lnTo>
                  <a:pt x="513" y="1361"/>
                </a:lnTo>
                <a:lnTo>
                  <a:pt x="508" y="1361"/>
                </a:lnTo>
                <a:lnTo>
                  <a:pt x="502" y="1360"/>
                </a:lnTo>
                <a:lnTo>
                  <a:pt x="498" y="1360"/>
                </a:lnTo>
                <a:lnTo>
                  <a:pt x="498" y="1360"/>
                </a:lnTo>
                <a:lnTo>
                  <a:pt x="469" y="1363"/>
                </a:lnTo>
                <a:lnTo>
                  <a:pt x="439" y="1368"/>
                </a:lnTo>
                <a:lnTo>
                  <a:pt x="379" y="1378"/>
                </a:lnTo>
                <a:lnTo>
                  <a:pt x="348" y="1382"/>
                </a:lnTo>
                <a:lnTo>
                  <a:pt x="317" y="1386"/>
                </a:lnTo>
                <a:lnTo>
                  <a:pt x="287" y="1388"/>
                </a:lnTo>
                <a:lnTo>
                  <a:pt x="256" y="1389"/>
                </a:lnTo>
                <a:lnTo>
                  <a:pt x="256" y="1389"/>
                </a:lnTo>
                <a:lnTo>
                  <a:pt x="272" y="1383"/>
                </a:lnTo>
                <a:lnTo>
                  <a:pt x="287" y="1379"/>
                </a:lnTo>
                <a:lnTo>
                  <a:pt x="303" y="1377"/>
                </a:lnTo>
                <a:lnTo>
                  <a:pt x="319" y="1375"/>
                </a:lnTo>
                <a:lnTo>
                  <a:pt x="352" y="1372"/>
                </a:lnTo>
                <a:lnTo>
                  <a:pt x="368" y="1369"/>
                </a:lnTo>
                <a:lnTo>
                  <a:pt x="384" y="1367"/>
                </a:lnTo>
                <a:lnTo>
                  <a:pt x="384" y="1367"/>
                </a:lnTo>
                <a:lnTo>
                  <a:pt x="422" y="1359"/>
                </a:lnTo>
                <a:lnTo>
                  <a:pt x="459" y="1351"/>
                </a:lnTo>
                <a:lnTo>
                  <a:pt x="498" y="1345"/>
                </a:lnTo>
                <a:lnTo>
                  <a:pt x="516" y="1343"/>
                </a:lnTo>
                <a:lnTo>
                  <a:pt x="535" y="1342"/>
                </a:lnTo>
                <a:lnTo>
                  <a:pt x="535" y="1342"/>
                </a:lnTo>
                <a:lnTo>
                  <a:pt x="489" y="1342"/>
                </a:lnTo>
                <a:lnTo>
                  <a:pt x="440" y="1342"/>
                </a:lnTo>
                <a:lnTo>
                  <a:pt x="389" y="1344"/>
                </a:lnTo>
                <a:lnTo>
                  <a:pt x="362" y="1346"/>
                </a:lnTo>
                <a:lnTo>
                  <a:pt x="334" y="1349"/>
                </a:lnTo>
                <a:lnTo>
                  <a:pt x="334" y="1349"/>
                </a:lnTo>
                <a:lnTo>
                  <a:pt x="309" y="1351"/>
                </a:lnTo>
                <a:lnTo>
                  <a:pt x="285" y="1352"/>
                </a:lnTo>
                <a:lnTo>
                  <a:pt x="285" y="1352"/>
                </a:lnTo>
                <a:lnTo>
                  <a:pt x="258" y="1357"/>
                </a:lnTo>
                <a:lnTo>
                  <a:pt x="232" y="1361"/>
                </a:lnTo>
                <a:lnTo>
                  <a:pt x="208" y="1364"/>
                </a:lnTo>
                <a:lnTo>
                  <a:pt x="195" y="1365"/>
                </a:lnTo>
                <a:lnTo>
                  <a:pt x="183" y="1365"/>
                </a:lnTo>
                <a:lnTo>
                  <a:pt x="183" y="1365"/>
                </a:lnTo>
                <a:lnTo>
                  <a:pt x="165" y="1364"/>
                </a:lnTo>
                <a:lnTo>
                  <a:pt x="147" y="1363"/>
                </a:lnTo>
                <a:lnTo>
                  <a:pt x="130" y="1362"/>
                </a:lnTo>
                <a:lnTo>
                  <a:pt x="112" y="1363"/>
                </a:lnTo>
                <a:lnTo>
                  <a:pt x="112" y="1363"/>
                </a:lnTo>
                <a:lnTo>
                  <a:pt x="105" y="1365"/>
                </a:lnTo>
                <a:lnTo>
                  <a:pt x="97" y="1367"/>
                </a:lnTo>
                <a:lnTo>
                  <a:pt x="91" y="1369"/>
                </a:lnTo>
                <a:lnTo>
                  <a:pt x="87" y="1369"/>
                </a:lnTo>
                <a:lnTo>
                  <a:pt x="84" y="1368"/>
                </a:lnTo>
                <a:lnTo>
                  <a:pt x="84" y="1368"/>
                </a:lnTo>
                <a:lnTo>
                  <a:pt x="82" y="1365"/>
                </a:lnTo>
                <a:lnTo>
                  <a:pt x="82" y="1362"/>
                </a:lnTo>
                <a:lnTo>
                  <a:pt x="82" y="1356"/>
                </a:lnTo>
                <a:lnTo>
                  <a:pt x="86" y="1350"/>
                </a:lnTo>
                <a:lnTo>
                  <a:pt x="89" y="1346"/>
                </a:lnTo>
                <a:lnTo>
                  <a:pt x="89" y="1346"/>
                </a:lnTo>
                <a:lnTo>
                  <a:pt x="88" y="1337"/>
                </a:lnTo>
                <a:lnTo>
                  <a:pt x="87" y="1328"/>
                </a:lnTo>
                <a:lnTo>
                  <a:pt x="88" y="1320"/>
                </a:lnTo>
                <a:lnTo>
                  <a:pt x="89" y="1315"/>
                </a:lnTo>
                <a:lnTo>
                  <a:pt x="89" y="1315"/>
                </a:lnTo>
                <a:lnTo>
                  <a:pt x="99" y="1293"/>
                </a:lnTo>
                <a:lnTo>
                  <a:pt x="110" y="1269"/>
                </a:lnTo>
                <a:lnTo>
                  <a:pt x="121" y="1243"/>
                </a:lnTo>
                <a:lnTo>
                  <a:pt x="125" y="1230"/>
                </a:lnTo>
                <a:lnTo>
                  <a:pt x="128" y="1217"/>
                </a:lnTo>
                <a:lnTo>
                  <a:pt x="128" y="1217"/>
                </a:lnTo>
                <a:lnTo>
                  <a:pt x="132" y="1215"/>
                </a:lnTo>
                <a:lnTo>
                  <a:pt x="137" y="1212"/>
                </a:lnTo>
                <a:lnTo>
                  <a:pt x="138" y="1210"/>
                </a:lnTo>
                <a:lnTo>
                  <a:pt x="139" y="1209"/>
                </a:lnTo>
                <a:lnTo>
                  <a:pt x="139" y="1208"/>
                </a:lnTo>
                <a:lnTo>
                  <a:pt x="137" y="1207"/>
                </a:lnTo>
                <a:lnTo>
                  <a:pt x="137" y="1207"/>
                </a:lnTo>
                <a:lnTo>
                  <a:pt x="126" y="1208"/>
                </a:lnTo>
                <a:lnTo>
                  <a:pt x="116" y="1207"/>
                </a:lnTo>
                <a:lnTo>
                  <a:pt x="116" y="1207"/>
                </a:lnTo>
                <a:close/>
                <a:moveTo>
                  <a:pt x="380" y="1271"/>
                </a:moveTo>
                <a:lnTo>
                  <a:pt x="380" y="1271"/>
                </a:lnTo>
                <a:lnTo>
                  <a:pt x="379" y="1271"/>
                </a:lnTo>
                <a:lnTo>
                  <a:pt x="379" y="1273"/>
                </a:lnTo>
                <a:lnTo>
                  <a:pt x="378" y="1274"/>
                </a:lnTo>
                <a:lnTo>
                  <a:pt x="377" y="1274"/>
                </a:lnTo>
                <a:lnTo>
                  <a:pt x="377" y="1274"/>
                </a:lnTo>
                <a:lnTo>
                  <a:pt x="361" y="1275"/>
                </a:lnTo>
                <a:lnTo>
                  <a:pt x="345" y="1276"/>
                </a:lnTo>
                <a:lnTo>
                  <a:pt x="311" y="1280"/>
                </a:lnTo>
                <a:lnTo>
                  <a:pt x="275" y="1285"/>
                </a:lnTo>
                <a:lnTo>
                  <a:pt x="240" y="1290"/>
                </a:lnTo>
                <a:lnTo>
                  <a:pt x="240" y="1290"/>
                </a:lnTo>
                <a:lnTo>
                  <a:pt x="206" y="1297"/>
                </a:lnTo>
                <a:lnTo>
                  <a:pt x="171" y="1306"/>
                </a:lnTo>
                <a:lnTo>
                  <a:pt x="155" y="1312"/>
                </a:lnTo>
                <a:lnTo>
                  <a:pt x="139" y="1317"/>
                </a:lnTo>
                <a:lnTo>
                  <a:pt x="123" y="1324"/>
                </a:lnTo>
                <a:lnTo>
                  <a:pt x="108" y="1331"/>
                </a:lnTo>
                <a:lnTo>
                  <a:pt x="108" y="1331"/>
                </a:lnTo>
                <a:lnTo>
                  <a:pt x="120" y="1331"/>
                </a:lnTo>
                <a:lnTo>
                  <a:pt x="132" y="1330"/>
                </a:lnTo>
                <a:lnTo>
                  <a:pt x="142" y="1329"/>
                </a:lnTo>
                <a:lnTo>
                  <a:pt x="148" y="1330"/>
                </a:lnTo>
                <a:lnTo>
                  <a:pt x="153" y="1331"/>
                </a:lnTo>
                <a:lnTo>
                  <a:pt x="153" y="1331"/>
                </a:lnTo>
                <a:lnTo>
                  <a:pt x="146" y="1334"/>
                </a:lnTo>
                <a:lnTo>
                  <a:pt x="138" y="1336"/>
                </a:lnTo>
                <a:lnTo>
                  <a:pt x="122" y="1337"/>
                </a:lnTo>
                <a:lnTo>
                  <a:pt x="115" y="1338"/>
                </a:lnTo>
                <a:lnTo>
                  <a:pt x="109" y="1342"/>
                </a:lnTo>
                <a:lnTo>
                  <a:pt x="106" y="1343"/>
                </a:lnTo>
                <a:lnTo>
                  <a:pt x="104" y="1345"/>
                </a:lnTo>
                <a:lnTo>
                  <a:pt x="103" y="1348"/>
                </a:lnTo>
                <a:lnTo>
                  <a:pt x="102" y="1351"/>
                </a:lnTo>
                <a:lnTo>
                  <a:pt x="102" y="1351"/>
                </a:lnTo>
                <a:lnTo>
                  <a:pt x="155" y="1349"/>
                </a:lnTo>
                <a:lnTo>
                  <a:pt x="211" y="1346"/>
                </a:lnTo>
                <a:lnTo>
                  <a:pt x="322" y="1336"/>
                </a:lnTo>
                <a:lnTo>
                  <a:pt x="377" y="1332"/>
                </a:lnTo>
                <a:lnTo>
                  <a:pt x="431" y="1329"/>
                </a:lnTo>
                <a:lnTo>
                  <a:pt x="485" y="1327"/>
                </a:lnTo>
                <a:lnTo>
                  <a:pt x="536" y="1326"/>
                </a:lnTo>
                <a:lnTo>
                  <a:pt x="536" y="1326"/>
                </a:lnTo>
                <a:lnTo>
                  <a:pt x="616" y="1327"/>
                </a:lnTo>
                <a:lnTo>
                  <a:pt x="685" y="1324"/>
                </a:lnTo>
                <a:lnTo>
                  <a:pt x="754" y="1320"/>
                </a:lnTo>
                <a:lnTo>
                  <a:pt x="827" y="1314"/>
                </a:lnTo>
                <a:lnTo>
                  <a:pt x="827" y="1314"/>
                </a:lnTo>
                <a:lnTo>
                  <a:pt x="791" y="1311"/>
                </a:lnTo>
                <a:lnTo>
                  <a:pt x="754" y="1307"/>
                </a:lnTo>
                <a:lnTo>
                  <a:pt x="713" y="1303"/>
                </a:lnTo>
                <a:lnTo>
                  <a:pt x="692" y="1302"/>
                </a:lnTo>
                <a:lnTo>
                  <a:pt x="668" y="1301"/>
                </a:lnTo>
                <a:lnTo>
                  <a:pt x="668" y="1301"/>
                </a:lnTo>
                <a:lnTo>
                  <a:pt x="677" y="1298"/>
                </a:lnTo>
                <a:lnTo>
                  <a:pt x="687" y="1294"/>
                </a:lnTo>
                <a:lnTo>
                  <a:pt x="698" y="1293"/>
                </a:lnTo>
                <a:lnTo>
                  <a:pt x="702" y="1293"/>
                </a:lnTo>
                <a:lnTo>
                  <a:pt x="708" y="1294"/>
                </a:lnTo>
                <a:lnTo>
                  <a:pt x="708" y="1294"/>
                </a:lnTo>
                <a:lnTo>
                  <a:pt x="686" y="1288"/>
                </a:lnTo>
                <a:lnTo>
                  <a:pt x="665" y="1284"/>
                </a:lnTo>
                <a:lnTo>
                  <a:pt x="642" y="1281"/>
                </a:lnTo>
                <a:lnTo>
                  <a:pt x="621" y="1277"/>
                </a:lnTo>
                <a:lnTo>
                  <a:pt x="600" y="1275"/>
                </a:lnTo>
                <a:lnTo>
                  <a:pt x="578" y="1274"/>
                </a:lnTo>
                <a:lnTo>
                  <a:pt x="536" y="1273"/>
                </a:lnTo>
                <a:lnTo>
                  <a:pt x="455" y="1273"/>
                </a:lnTo>
                <a:lnTo>
                  <a:pt x="417" y="1273"/>
                </a:lnTo>
                <a:lnTo>
                  <a:pt x="380" y="1271"/>
                </a:lnTo>
                <a:lnTo>
                  <a:pt x="380" y="1271"/>
                </a:lnTo>
                <a:close/>
                <a:moveTo>
                  <a:pt x="789" y="1299"/>
                </a:moveTo>
                <a:lnTo>
                  <a:pt x="789" y="1299"/>
                </a:lnTo>
                <a:lnTo>
                  <a:pt x="766" y="1296"/>
                </a:lnTo>
                <a:lnTo>
                  <a:pt x="754" y="1294"/>
                </a:lnTo>
                <a:lnTo>
                  <a:pt x="748" y="1294"/>
                </a:lnTo>
                <a:lnTo>
                  <a:pt x="743" y="1296"/>
                </a:lnTo>
                <a:lnTo>
                  <a:pt x="743" y="1296"/>
                </a:lnTo>
                <a:lnTo>
                  <a:pt x="769" y="1299"/>
                </a:lnTo>
                <a:lnTo>
                  <a:pt x="781" y="1300"/>
                </a:lnTo>
                <a:lnTo>
                  <a:pt x="786" y="1300"/>
                </a:lnTo>
                <a:lnTo>
                  <a:pt x="789" y="1299"/>
                </a:lnTo>
                <a:lnTo>
                  <a:pt x="789" y="1299"/>
                </a:lnTo>
                <a:close/>
                <a:moveTo>
                  <a:pt x="926" y="1341"/>
                </a:moveTo>
                <a:lnTo>
                  <a:pt x="926" y="1341"/>
                </a:lnTo>
                <a:lnTo>
                  <a:pt x="922" y="1341"/>
                </a:lnTo>
                <a:lnTo>
                  <a:pt x="917" y="1341"/>
                </a:lnTo>
                <a:lnTo>
                  <a:pt x="914" y="1341"/>
                </a:lnTo>
                <a:lnTo>
                  <a:pt x="914" y="1342"/>
                </a:lnTo>
                <a:lnTo>
                  <a:pt x="915" y="1344"/>
                </a:lnTo>
                <a:lnTo>
                  <a:pt x="915" y="1344"/>
                </a:lnTo>
                <a:lnTo>
                  <a:pt x="890" y="1337"/>
                </a:lnTo>
                <a:lnTo>
                  <a:pt x="862" y="1330"/>
                </a:lnTo>
                <a:lnTo>
                  <a:pt x="862" y="1330"/>
                </a:lnTo>
                <a:lnTo>
                  <a:pt x="862" y="1335"/>
                </a:lnTo>
                <a:lnTo>
                  <a:pt x="863" y="1339"/>
                </a:lnTo>
                <a:lnTo>
                  <a:pt x="864" y="1343"/>
                </a:lnTo>
                <a:lnTo>
                  <a:pt x="867" y="1346"/>
                </a:lnTo>
                <a:lnTo>
                  <a:pt x="873" y="1351"/>
                </a:lnTo>
                <a:lnTo>
                  <a:pt x="875" y="1354"/>
                </a:lnTo>
                <a:lnTo>
                  <a:pt x="877" y="1358"/>
                </a:lnTo>
                <a:lnTo>
                  <a:pt x="877" y="1358"/>
                </a:lnTo>
                <a:lnTo>
                  <a:pt x="909" y="1362"/>
                </a:lnTo>
                <a:lnTo>
                  <a:pt x="925" y="1363"/>
                </a:lnTo>
                <a:lnTo>
                  <a:pt x="941" y="1362"/>
                </a:lnTo>
                <a:lnTo>
                  <a:pt x="955" y="1360"/>
                </a:lnTo>
                <a:lnTo>
                  <a:pt x="963" y="1358"/>
                </a:lnTo>
                <a:lnTo>
                  <a:pt x="969" y="1356"/>
                </a:lnTo>
                <a:lnTo>
                  <a:pt x="974" y="1352"/>
                </a:lnTo>
                <a:lnTo>
                  <a:pt x="981" y="1348"/>
                </a:lnTo>
                <a:lnTo>
                  <a:pt x="986" y="1344"/>
                </a:lnTo>
                <a:lnTo>
                  <a:pt x="990" y="1338"/>
                </a:lnTo>
                <a:lnTo>
                  <a:pt x="990" y="1338"/>
                </a:lnTo>
                <a:lnTo>
                  <a:pt x="989" y="1333"/>
                </a:lnTo>
                <a:lnTo>
                  <a:pt x="986" y="1329"/>
                </a:lnTo>
                <a:lnTo>
                  <a:pt x="978" y="1317"/>
                </a:lnTo>
                <a:lnTo>
                  <a:pt x="978" y="1317"/>
                </a:lnTo>
                <a:lnTo>
                  <a:pt x="971" y="1319"/>
                </a:lnTo>
                <a:lnTo>
                  <a:pt x="966" y="1322"/>
                </a:lnTo>
                <a:lnTo>
                  <a:pt x="960" y="1326"/>
                </a:lnTo>
                <a:lnTo>
                  <a:pt x="956" y="1330"/>
                </a:lnTo>
                <a:lnTo>
                  <a:pt x="956" y="1330"/>
                </a:lnTo>
                <a:lnTo>
                  <a:pt x="954" y="1328"/>
                </a:lnTo>
                <a:lnTo>
                  <a:pt x="952" y="1328"/>
                </a:lnTo>
                <a:lnTo>
                  <a:pt x="948" y="1329"/>
                </a:lnTo>
                <a:lnTo>
                  <a:pt x="944" y="1331"/>
                </a:lnTo>
                <a:lnTo>
                  <a:pt x="936" y="1336"/>
                </a:lnTo>
                <a:lnTo>
                  <a:pt x="930" y="1338"/>
                </a:lnTo>
                <a:lnTo>
                  <a:pt x="926" y="1341"/>
                </a:lnTo>
                <a:lnTo>
                  <a:pt x="926" y="1341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accent1">
                <a:lumMod val="50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48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59259E-6 L -0.00221 0.2138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10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23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510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Thermomécanique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rganigramme : Processus 17"/>
          <p:cNvSpPr/>
          <p:nvPr/>
        </p:nvSpPr>
        <p:spPr>
          <a:xfrm>
            <a:off x="2774486" y="461249"/>
            <a:ext cx="528166" cy="463198"/>
          </a:xfrm>
          <a:prstGeom prst="flowChartProcess">
            <a:avLst/>
          </a:prstGeom>
          <a:ln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80" y="562531"/>
            <a:ext cx="506467" cy="269630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1664635" y="1124607"/>
            <a:ext cx="1988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Modèle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thermique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1664635" y="1524829"/>
            <a:ext cx="4538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Formulation des lois de comportement thermique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760647" y="1962832"/>
                <a:ext cx="2246962" cy="8784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sz="160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1600" i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fr-FR" sz="1600" i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fr-FR" sz="16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𝑑𝑖𝑣</m:t>
                              </m:r>
                              <m:d>
                                <m:d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  <m:r>
                                <a:rPr lang="fr-FR" sz="1600" i="0">
                                  <a:latin typeface="Cambria Math" panose="02040503050406030204" pitchFamily="18" charset="0"/>
                                </a:rPr>
                                <m:t>=0 </m:t>
                              </m:r>
                            </m:e>
                            <m:e>
                              <m:r>
                                <a:rPr lang="fr-FR" sz="16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fr-FR" sz="1600" i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fr-FR" sz="1600" i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fr-FR" sz="1600" i="0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647" y="1962832"/>
                <a:ext cx="2246962" cy="87844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ZoneTexte 25"/>
          <p:cNvSpPr txBox="1"/>
          <p:nvPr/>
        </p:nvSpPr>
        <p:spPr>
          <a:xfrm>
            <a:off x="1664635" y="2923395"/>
            <a:ext cx="31438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 thermique aux limites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3" name="Groupe 32"/>
          <p:cNvGrpSpPr/>
          <p:nvPr/>
        </p:nvGrpSpPr>
        <p:grpSpPr>
          <a:xfrm>
            <a:off x="3775710" y="3531222"/>
            <a:ext cx="5215890" cy="2754630"/>
            <a:chOff x="6524825" y="2737054"/>
            <a:chExt cx="5215890" cy="2754630"/>
          </a:xfrm>
        </p:grpSpPr>
        <p:pic>
          <p:nvPicPr>
            <p:cNvPr id="27" name="Image 26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6524825" y="2737054"/>
              <a:ext cx="5215890" cy="2754630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258942" y="3057511"/>
              <a:ext cx="320473" cy="524834"/>
            </a:xfrm>
            <a:prstGeom prst="rect">
              <a:avLst/>
            </a:prstGeom>
          </p:spPr>
        </p:pic>
      </p:grpSp>
      <p:graphicFrame>
        <p:nvGraphicFramePr>
          <p:cNvPr id="30" name="Tableau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964787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au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9858904"/>
                  </p:ext>
                </p:extLst>
              </p:nvPr>
            </p:nvGraphicFramePr>
            <p:xfrm>
              <a:off x="7290428" y="1147851"/>
              <a:ext cx="4356957" cy="20351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43952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913005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0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400" kern="1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Paramètres thermiques utilisés 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2138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Densité </a:t>
                          </a:r>
                          <a14:m>
                            <m:oMath xmlns:m="http://schemas.openxmlformats.org/officeDocument/2006/math">
                              <m:r>
                                <a:rPr lang="fr-FR" sz="140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oMath>
                          </a14:m>
                          <a:endParaRPr lang="fr-F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400" b="0" i="1" baseline="0" smtClean="0">
                                    <a:latin typeface="Cambria Math" panose="02040503050406030204" pitchFamily="18" charset="0"/>
                                  </a:rPr>
                                  <m:t>7850 </m:t>
                                </m:r>
                                <m:r>
                                  <a:rPr lang="fr-FR" sz="1400" b="0" i="1" baseline="0" smtClean="0"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  <m:r>
                                  <a:rPr lang="fr-FR" sz="1400" b="0" i="1" baseline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fr-FR" sz="1400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400" b="0" i="1" baseline="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fr-FR" sz="1400" b="0" i="1" baseline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Capacité thermique massive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sz="1400" i="1" baseline="-250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endParaRPr lang="fr-F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444 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/(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fr-FR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Conductivité thermique </a:t>
                          </a:r>
                          <a14:m>
                            <m:oMath xmlns:m="http://schemas.openxmlformats.org/officeDocument/2006/math">
                              <m:r>
                                <a:rPr lang="fr-FR" sz="140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oMath>
                          </a14:m>
                          <a:endParaRPr lang="fr-F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50 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/(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fr-F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Coefficient d’échange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fr-FR" sz="1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endParaRPr lang="fr-F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FR" sz="14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50 </m:t>
                              </m:r>
                              <m:r>
                                <a:rPr lang="fr-FR" sz="140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  <m:r>
                                <a:rPr lang="fr-FR" sz="140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/(</m:t>
                              </m:r>
                              <m:sSup>
                                <m:sSupPr>
                                  <m:ctrlPr>
                                    <a:rPr lang="fr-FR" sz="1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1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fr-FR" sz="1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r-FR" sz="140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</m:oMath>
                          </a14:m>
                          <a:r>
                            <a:rPr lang="fr-FR" sz="1400" b="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r>
                            <a:rPr lang="fr-FR" sz="1400" b="0" i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fr-FR" sz="1400" b="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Température extérieure</a:t>
                          </a:r>
                          <a:endParaRPr lang="fr-F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4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20 °</m:t>
                                </m:r>
                                <m:r>
                                  <a:rPr lang="fr-FR" sz="14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fr-FR" sz="1400" b="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au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9858904"/>
                  </p:ext>
                </p:extLst>
              </p:nvPr>
            </p:nvGraphicFramePr>
            <p:xfrm>
              <a:off x="7290428" y="1147851"/>
              <a:ext cx="4356957" cy="20351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43952"/>
                    <a:gridCol w="1913005"/>
                  </a:tblGrid>
                  <a:tr h="304800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400" kern="1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Paramètres thermiques utilisés 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49" t="-102000" r="-79104" b="-47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28344" t="-102000" r="-1274" b="-474000"/>
                          </a:stretch>
                        </a:blipFill>
                      </a:tcPr>
                    </a:tc>
                  </a:tr>
                  <a:tr h="313055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49" t="-194231" r="-79104" b="-35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28344" t="-194231" r="-1274" b="-35576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49" t="-250820" r="-79104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28344" t="-250820" r="-1274" b="-2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49" t="-350820" r="-79104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28344" t="-350820" r="-1274" b="-1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Température extérieure</a:t>
                          </a:r>
                          <a:endParaRPr lang="fr-F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28344" t="-450820" r="-1274" b="-327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4173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24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510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Thermomécanique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rganigramme : Processus 17"/>
          <p:cNvSpPr/>
          <p:nvPr/>
        </p:nvSpPr>
        <p:spPr>
          <a:xfrm>
            <a:off x="2774486" y="461249"/>
            <a:ext cx="528166" cy="463198"/>
          </a:xfrm>
          <a:prstGeom prst="flowChartProcess">
            <a:avLst/>
          </a:prstGeom>
          <a:ln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80" y="562531"/>
            <a:ext cx="506467" cy="269630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1664635" y="1124607"/>
            <a:ext cx="2044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Modèle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mécanique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1750279" y="1587910"/>
            <a:ext cx="4594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Formulation des lois de comportement mécanique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719300" y="2465273"/>
                <a:ext cx="1970348" cy="3851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fr-FR" b="0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𝒆𝒍</m:t>
                          </m:r>
                        </m:sub>
                        <m:sup>
                          <m:r>
                            <a:rPr lang="fr-FR" b="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fr-FR" b="1" i="1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𝜶</m:t>
                      </m:r>
                      <m:r>
                        <m:rPr>
                          <m:sty m:val="p"/>
                        </m:rPr>
                        <a:rPr lang="fr-FR" b="0" i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𝑻𝑰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300" y="2465273"/>
                <a:ext cx="1970348" cy="385105"/>
              </a:xfrm>
              <a:prstGeom prst="rect">
                <a:avLst/>
              </a:prstGeom>
              <a:blipFill rotWithShape="0">
                <a:blip r:embed="rId4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618827" y="3470332"/>
                <a:ext cx="4989956" cy="18158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avec </a:t>
                </a:r>
              </a:p>
              <a:p>
                <a14:m>
                  <m:oMath xmlns:m="http://schemas.openxmlformats.org/officeDocument/2006/math">
                    <m:r>
                      <a:rPr kumimoji="1"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𝝐</m:t>
                    </m:r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vecteur de déformation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𝒆𝒍</m:t>
                        </m:r>
                      </m:sub>
                    </m:sSub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matrice du comportement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élastique</a:t>
                </a:r>
              </a:p>
              <a:p>
                <a14:m>
                  <m:oMath xmlns:m="http://schemas.openxmlformats.org/officeDocument/2006/math">
                    <m:r>
                      <a:rPr lang="fr-FR" sz="1600" b="1" i="1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vecteur de contrainte</a:t>
                </a:r>
              </a:p>
              <a:p>
                <a14:m>
                  <m:oMath xmlns:m="http://schemas.openxmlformats.org/officeDocument/2006/math">
                    <m:r>
                      <a:rPr lang="fr-FR" sz="1600" b="1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vecteur du coefficient de dilatation thermique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>
                        <a:latin typeface="Cambria Math" panose="02040503050406030204" pitchFamily="18" charset="0"/>
                      </a:rPr>
                      <m:t>Δ</m:t>
                    </m:r>
                    <m:r>
                      <a:rPr lang="fr-FR" sz="1600" b="1" i="1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différence de température entre la référence et le rotor</a:t>
                </a:r>
              </a:p>
              <a:p>
                <a14:m>
                  <m:oMath xmlns:m="http://schemas.openxmlformats.org/officeDocument/2006/math">
                    <m:r>
                      <a:rPr lang="fr-FR" sz="1600" b="1" i="1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matrice d’</a:t>
                </a:r>
                <a:r>
                  <a:rPr kumimoji="1" lang="fr-FR" sz="1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idéntité</a:t>
                </a:r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827" y="3470332"/>
                <a:ext cx="4989956" cy="1815882"/>
              </a:xfrm>
              <a:prstGeom prst="rect">
                <a:avLst/>
              </a:prstGeom>
              <a:blipFill>
                <a:blip r:embed="rId5"/>
                <a:stretch>
                  <a:fillRect l="-733" t="-1007" b="-33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ZoneTexte 25"/>
          <p:cNvSpPr txBox="1"/>
          <p:nvPr/>
        </p:nvSpPr>
        <p:spPr>
          <a:xfrm>
            <a:off x="6813807" y="1587910"/>
            <a:ext cx="31999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 mécanique aux limites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Image 26"/>
          <p:cNvPicPr/>
          <p:nvPr/>
        </p:nvPicPr>
        <p:blipFill>
          <a:blip r:embed="rId6"/>
          <a:stretch>
            <a:fillRect/>
          </a:stretch>
        </p:blipFill>
        <p:spPr>
          <a:xfrm>
            <a:off x="6504853" y="4512412"/>
            <a:ext cx="5760720" cy="1802130"/>
          </a:xfrm>
          <a:prstGeom prst="rect">
            <a:avLst/>
          </a:prstGeom>
        </p:spPr>
      </p:pic>
      <p:pic>
        <p:nvPicPr>
          <p:cNvPr id="28" name="Image 27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090" y="2151302"/>
            <a:ext cx="4737100" cy="1774190"/>
          </a:xfrm>
          <a:prstGeom prst="rect">
            <a:avLst/>
          </a:prstGeom>
          <a:noFill/>
        </p:spPr>
      </p:pic>
      <p:graphicFrame>
        <p:nvGraphicFramePr>
          <p:cNvPr id="29" name="Tableau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414401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492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25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510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Thermomécanique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rganigramme : Processus 17"/>
          <p:cNvSpPr/>
          <p:nvPr/>
        </p:nvSpPr>
        <p:spPr>
          <a:xfrm>
            <a:off x="2774486" y="461249"/>
            <a:ext cx="528166" cy="463198"/>
          </a:xfrm>
          <a:prstGeom prst="flowChartProcess">
            <a:avLst/>
          </a:prstGeom>
          <a:ln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80" y="562531"/>
            <a:ext cx="506467" cy="269630"/>
          </a:xfrm>
          <a:prstGeom prst="rect">
            <a:avLst/>
          </a:prstGeom>
        </p:spPr>
      </p:pic>
      <p:graphicFrame>
        <p:nvGraphicFramePr>
          <p:cNvPr id="21" name="Tableau 20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1772819" y="2036250"/>
                <a:ext cx="484882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Changement du repère entre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</m:oMath>
                </a14:m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et </a:t>
                </a:r>
                <a14:m>
                  <m:oMath xmlns:m="http://schemas.openxmlformats.org/officeDocument/2006/math"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819" y="2036250"/>
                <a:ext cx="4848828" cy="338554"/>
              </a:xfrm>
              <a:prstGeom prst="rect">
                <a:avLst/>
              </a:prstGeom>
              <a:blipFill rotWithShape="0">
                <a:blip r:embed="rId5"/>
                <a:stretch>
                  <a:fillRect l="-755" t="-5357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/>
              <p:cNvSpPr txBox="1"/>
              <p:nvPr/>
            </p:nvSpPr>
            <p:spPr>
              <a:xfrm>
                <a:off x="6868964" y="2092401"/>
                <a:ext cx="4965077" cy="34977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Déformation thermique obtenue dans le repère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Comportement dynamique exprimé dans le repère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Relation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 changement de repère</a:t>
                </a:r>
              </a:p>
              <a:p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  <m:r>
                                  <a:rPr lang="fr-FR" sz="16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fr-FR" sz="16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</m:acc>
                                    </m:e>
                                  </m:mr>
                                  <m:m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acc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  <a:p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avec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16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e>
                                <m:r>
                                  <a:rPr lang="fr-FR" sz="16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16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</m:m>
                        </m:e>
                      </m:d>
                      <m:r>
                        <a:rPr lang="fr-FR" sz="160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fr-FR" sz="160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sz="16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⁡(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𝑠𝑖𝑛</m:t>
                                    </m:r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𝑠𝑖𝑛</m:t>
                                    </m:r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co</m:t>
                                    </m:r>
                                    <m:func>
                                      <m:func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fr-FR" sz="1600">
                                            <a:latin typeface="Cambria Math" panose="02040503050406030204" pitchFamily="18" charset="0"/>
                                          </a:rPr>
                                          <m:t>s</m:t>
                                        </m:r>
                                      </m:fName>
                                      <m:e>
                                        <m:r>
                                          <a:rPr lang="fr-FR" sz="160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</m:e>
                                    </m:func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ZoneTexte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964" y="2092401"/>
                <a:ext cx="4965077" cy="3497752"/>
              </a:xfrm>
              <a:prstGeom prst="rect">
                <a:avLst/>
              </a:prstGeom>
              <a:blipFill rotWithShape="0">
                <a:blip r:embed="rId6"/>
                <a:stretch>
                  <a:fillRect l="-491" t="-52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7178229" y="5590153"/>
                <a:ext cx="484158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Symbole "</a:t>
                </a:r>
                <a14:m>
                  <m:oMath xmlns:m="http://schemas.openxmlformats.org/officeDocument/2006/math">
                    <m:r>
                      <a:rPr lang="fr-F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~</m:t>
                    </m:r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"  : exprimé les paramètres dans le repère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229" y="5590153"/>
                <a:ext cx="4841582" cy="338554"/>
              </a:xfrm>
              <a:prstGeom prst="rect">
                <a:avLst/>
              </a:prstGeom>
              <a:blipFill rotWithShape="0">
                <a:blip r:embed="rId7"/>
                <a:stretch>
                  <a:fillRect l="-756" t="-5357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Flèche droite 106"/>
          <p:cNvSpPr/>
          <p:nvPr/>
        </p:nvSpPr>
        <p:spPr>
          <a:xfrm>
            <a:off x="5989376" y="1253289"/>
            <a:ext cx="524669" cy="259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8" name="Groupe 107"/>
          <p:cNvGrpSpPr/>
          <p:nvPr/>
        </p:nvGrpSpPr>
        <p:grpSpPr>
          <a:xfrm>
            <a:off x="2162175" y="1139217"/>
            <a:ext cx="3199818" cy="463198"/>
            <a:chOff x="3057061" y="1106480"/>
            <a:chExt cx="3199818" cy="463198"/>
          </a:xfrm>
        </p:grpSpPr>
        <p:grpSp>
          <p:nvGrpSpPr>
            <p:cNvPr id="109" name="Groupe 108"/>
            <p:cNvGrpSpPr/>
            <p:nvPr/>
          </p:nvGrpSpPr>
          <p:grpSpPr>
            <a:xfrm>
              <a:off x="3057061" y="1106480"/>
              <a:ext cx="528166" cy="463198"/>
              <a:chOff x="4120862" y="1084634"/>
              <a:chExt cx="528166" cy="463198"/>
            </a:xfrm>
          </p:grpSpPr>
          <p:sp>
            <p:nvSpPr>
              <p:cNvPr id="111" name="Organigramme : Processus 110"/>
              <p:cNvSpPr/>
              <p:nvPr/>
            </p:nvSpPr>
            <p:spPr>
              <a:xfrm>
                <a:off x="4120862" y="1084634"/>
                <a:ext cx="528166" cy="463198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12" name="Image 1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35756" y="1185916"/>
                <a:ext cx="506467" cy="269630"/>
              </a:xfrm>
              <a:prstGeom prst="rect">
                <a:avLst/>
              </a:prstGeom>
            </p:spPr>
          </p:pic>
        </p:grpSp>
        <p:sp>
          <p:nvSpPr>
            <p:cNvPr id="110" name="ZoneTexte 109"/>
            <p:cNvSpPr txBox="1"/>
            <p:nvPr/>
          </p:nvSpPr>
          <p:spPr>
            <a:xfrm>
              <a:off x="3616413" y="1137741"/>
              <a:ext cx="26404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Modèle thermomécanique 3D</a:t>
              </a:r>
            </a:p>
          </p:txBody>
        </p:sp>
      </p:grpSp>
      <p:grpSp>
        <p:nvGrpSpPr>
          <p:cNvPr id="113" name="Groupe 112"/>
          <p:cNvGrpSpPr/>
          <p:nvPr/>
        </p:nvGrpSpPr>
        <p:grpSpPr>
          <a:xfrm>
            <a:off x="6914146" y="1134385"/>
            <a:ext cx="3443343" cy="479903"/>
            <a:chOff x="7555277" y="1143278"/>
            <a:chExt cx="3443343" cy="479903"/>
          </a:xfrm>
        </p:grpSpPr>
        <p:sp>
          <p:nvSpPr>
            <p:cNvPr id="114" name="ZoneTexte 113"/>
            <p:cNvSpPr txBox="1"/>
            <p:nvPr/>
          </p:nvSpPr>
          <p:spPr>
            <a:xfrm>
              <a:off x="8141748" y="1212798"/>
              <a:ext cx="28568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Modèle dynamique des rotor 1D</a:t>
              </a:r>
            </a:p>
          </p:txBody>
        </p:sp>
        <p:grpSp>
          <p:nvGrpSpPr>
            <p:cNvPr id="115" name="Groupe 114"/>
            <p:cNvGrpSpPr/>
            <p:nvPr/>
          </p:nvGrpSpPr>
          <p:grpSpPr>
            <a:xfrm>
              <a:off x="7555277" y="1143278"/>
              <a:ext cx="528166" cy="479903"/>
              <a:chOff x="6867899" y="1144148"/>
              <a:chExt cx="528166" cy="479903"/>
            </a:xfrm>
          </p:grpSpPr>
          <p:sp>
            <p:nvSpPr>
              <p:cNvPr id="116" name="Organigramme : Processus 115"/>
              <p:cNvSpPr/>
              <p:nvPr/>
            </p:nvSpPr>
            <p:spPr>
              <a:xfrm>
                <a:off x="6867899" y="114414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17" name="Image 116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20115" y="1277656"/>
                <a:ext cx="438239" cy="268247"/>
              </a:xfrm>
              <a:prstGeom prst="rect">
                <a:avLst/>
              </a:prstGeom>
            </p:spPr>
          </p:pic>
        </p:grpSp>
      </p:grpSp>
      <p:grpSp>
        <p:nvGrpSpPr>
          <p:cNvPr id="32" name="Groupe 31"/>
          <p:cNvGrpSpPr/>
          <p:nvPr/>
        </p:nvGrpSpPr>
        <p:grpSpPr>
          <a:xfrm>
            <a:off x="1876268" y="2692227"/>
            <a:ext cx="4774789" cy="3416650"/>
            <a:chOff x="3189101" y="1336302"/>
            <a:chExt cx="4774789" cy="3416650"/>
          </a:xfrm>
        </p:grpSpPr>
        <p:grpSp>
          <p:nvGrpSpPr>
            <p:cNvPr id="33" name="Groupe 32"/>
            <p:cNvGrpSpPr/>
            <p:nvPr/>
          </p:nvGrpSpPr>
          <p:grpSpPr>
            <a:xfrm>
              <a:off x="3189101" y="1336302"/>
              <a:ext cx="4774789" cy="3416650"/>
              <a:chOff x="3189101" y="1336302"/>
              <a:chExt cx="4774789" cy="3416650"/>
            </a:xfrm>
          </p:grpSpPr>
          <p:grpSp>
            <p:nvGrpSpPr>
              <p:cNvPr id="35" name="Groupe 34"/>
              <p:cNvGrpSpPr/>
              <p:nvPr/>
            </p:nvGrpSpPr>
            <p:grpSpPr>
              <a:xfrm>
                <a:off x="3189101" y="1336302"/>
                <a:ext cx="4774789" cy="3416650"/>
                <a:chOff x="3192772" y="1336302"/>
                <a:chExt cx="4774789" cy="3416650"/>
              </a:xfrm>
            </p:grpSpPr>
            <p:pic>
              <p:nvPicPr>
                <p:cNvPr id="44" name="Image 43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92772" y="1336302"/>
                  <a:ext cx="4774789" cy="3416650"/>
                </a:xfrm>
                <a:prstGeom prst="rect">
                  <a:avLst/>
                </a:prstGeom>
              </p:spPr>
            </p:pic>
            <p:grpSp>
              <p:nvGrpSpPr>
                <p:cNvPr id="45" name="Groupe 44"/>
                <p:cNvGrpSpPr/>
                <p:nvPr/>
              </p:nvGrpSpPr>
              <p:grpSpPr>
                <a:xfrm>
                  <a:off x="5805821" y="3369369"/>
                  <a:ext cx="514243" cy="359565"/>
                  <a:chOff x="5805821" y="3369369"/>
                  <a:chExt cx="514243" cy="359565"/>
                </a:xfrm>
              </p:grpSpPr>
              <p:sp>
                <p:nvSpPr>
                  <p:cNvPr id="55" name="Arc 54"/>
                  <p:cNvSpPr/>
                  <p:nvPr/>
                </p:nvSpPr>
                <p:spPr>
                  <a:xfrm rot="4876348">
                    <a:off x="5784102" y="3391088"/>
                    <a:ext cx="290512" cy="247074"/>
                  </a:xfrm>
                  <a:prstGeom prst="arc">
                    <a:avLst>
                      <a:gd name="adj1" fmla="val 16200000"/>
                      <a:gd name="adj2" fmla="val 2933405"/>
                    </a:avLst>
                  </a:prstGeom>
                  <a:ln w="12700">
                    <a:solidFill>
                      <a:srgbClr val="036DB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6" name="Zone de texte 153"/>
                      <p:cNvSpPr txBox="1"/>
                      <p:nvPr/>
                    </p:nvSpPr>
                    <p:spPr>
                      <a:xfrm>
                        <a:off x="6018316" y="3454284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acc>
                              <m:accPr>
                                <m:chr m:val="̃"/>
                                <m:ctrlPr>
                                  <a:rPr lang="fr-FR" sz="1400" b="0" i="1" smtClean="0">
                                    <a:solidFill>
                                      <a:srgbClr val="036DBF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1400" i="1">
                                    <a:solidFill>
                                      <a:srgbClr val="036DBF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</m:acc>
                          </m:oMath>
                        </a14:m>
                        <a:r>
                          <a:rPr lang="fr-FR" sz="1400" dirty="0">
                            <a:solidFill>
                              <a:srgbClr val="036DB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56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018316" y="3454284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 b="-4444"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46" name="Groupe 45"/>
                <p:cNvGrpSpPr/>
                <p:nvPr/>
              </p:nvGrpSpPr>
              <p:grpSpPr>
                <a:xfrm>
                  <a:off x="5693428" y="2448282"/>
                  <a:ext cx="364078" cy="409534"/>
                  <a:chOff x="3778458" y="2054982"/>
                  <a:chExt cx="364078" cy="409534"/>
                </a:xfrm>
              </p:grpSpPr>
              <p:sp>
                <p:nvSpPr>
                  <p:cNvPr id="53" name="Arc 52"/>
                  <p:cNvSpPr/>
                  <p:nvPr/>
                </p:nvSpPr>
                <p:spPr>
                  <a:xfrm>
                    <a:off x="3852024" y="2217442"/>
                    <a:ext cx="290512" cy="247074"/>
                  </a:xfrm>
                  <a:prstGeom prst="arc">
                    <a:avLst>
                      <a:gd name="adj1" fmla="val 16200000"/>
                      <a:gd name="adj2" fmla="val 2933405"/>
                    </a:avLst>
                  </a:prstGeom>
                  <a:ln w="12700">
                    <a:solidFill>
                      <a:srgbClr val="036DB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4" name="Zone de texte 153"/>
                      <p:cNvSpPr txBox="1"/>
                      <p:nvPr/>
                    </p:nvSpPr>
                    <p:spPr>
                      <a:xfrm>
                        <a:off x="3778458" y="2054982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acc>
                              <m:accPr>
                                <m:chr m:val="̃"/>
                                <m:ctrlPr>
                                  <a:rPr lang="fr-FR" sz="1400" b="0" i="1" smtClean="0">
                                    <a:solidFill>
                                      <a:srgbClr val="036DBF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1400" i="1">
                                    <a:solidFill>
                                      <a:srgbClr val="036DBF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𝜓</m:t>
                                </m:r>
                              </m:e>
                            </m:acc>
                          </m:oMath>
                        </a14:m>
                        <a:r>
                          <a:rPr lang="fr-FR" sz="1400" dirty="0">
                            <a:solidFill>
                              <a:srgbClr val="036DB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54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778458" y="2054982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1"/>
                        <a:stretch>
                          <a:fillRect r="-2041" b="-24444"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47" name="Groupe 46"/>
                <p:cNvGrpSpPr/>
                <p:nvPr/>
              </p:nvGrpSpPr>
              <p:grpSpPr>
                <a:xfrm>
                  <a:off x="5230093" y="3112173"/>
                  <a:ext cx="583233" cy="351065"/>
                  <a:chOff x="1358181" y="5560770"/>
                  <a:chExt cx="583233" cy="351065"/>
                </a:xfrm>
              </p:grpSpPr>
              <p:cxnSp>
                <p:nvCxnSpPr>
                  <p:cNvPr id="51" name="Connecteur droit avec flèche 50"/>
                  <p:cNvCxnSpPr/>
                  <p:nvPr/>
                </p:nvCxnSpPr>
                <p:spPr>
                  <a:xfrm>
                    <a:off x="1612802" y="5560770"/>
                    <a:ext cx="328612" cy="351065"/>
                  </a:xfrm>
                  <a:prstGeom prst="straightConnector1">
                    <a:avLst/>
                  </a:prstGeom>
                  <a:ln w="12700">
                    <a:solidFill>
                      <a:srgbClr val="036DBF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2" name="Zone de texte 153"/>
                      <p:cNvSpPr txBox="1"/>
                      <p:nvPr/>
                    </p:nvSpPr>
                    <p:spPr>
                      <a:xfrm>
                        <a:off x="1358181" y="5630491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r>
                              <a:rPr lang="fr-FR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  <m:r>
                              <a:rPr lang="fr-FR" sz="1400" i="1">
                                <a:solidFill>
                                  <a:srgbClr val="036DB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oMath>
                        </a14:m>
                        <a:r>
                          <a:rPr lang="fr-FR" sz="1400" dirty="0">
                            <a:solidFill>
                              <a:srgbClr val="036DB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  <a:endParaRPr lang="fr-FR" sz="140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2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358181" y="5630491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2"/>
                        <a:stretch>
                          <a:fillRect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48" name="Groupe 47"/>
                <p:cNvGrpSpPr/>
                <p:nvPr/>
              </p:nvGrpSpPr>
              <p:grpSpPr>
                <a:xfrm>
                  <a:off x="5429292" y="2730669"/>
                  <a:ext cx="366065" cy="373767"/>
                  <a:chOff x="1702998" y="5240832"/>
                  <a:chExt cx="366065" cy="373767"/>
                </a:xfrm>
              </p:grpSpPr>
              <p:cxnSp>
                <p:nvCxnSpPr>
                  <p:cNvPr id="49" name="Connecteur droit avec flèche 48"/>
                  <p:cNvCxnSpPr/>
                  <p:nvPr/>
                </p:nvCxnSpPr>
                <p:spPr>
                  <a:xfrm flipV="1">
                    <a:off x="1757168" y="5340162"/>
                    <a:ext cx="311895" cy="274437"/>
                  </a:xfrm>
                  <a:prstGeom prst="straightConnector1">
                    <a:avLst/>
                  </a:prstGeom>
                  <a:ln w="12700">
                    <a:solidFill>
                      <a:srgbClr val="036DBF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0" name="Zone de texte 153"/>
                      <p:cNvSpPr txBox="1"/>
                      <p:nvPr/>
                    </p:nvSpPr>
                    <p:spPr>
                      <a:xfrm>
                        <a:off x="1702998" y="5240832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acc>
                              <m:accPr>
                                <m:chr m:val="̃"/>
                                <m:ctrlPr>
                                  <a:rPr lang="fr-FR" sz="1400" b="0" i="1" smtClean="0">
                                    <a:solidFill>
                                      <a:srgbClr val="036DBF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1400" i="1" smtClean="0">
                                    <a:solidFill>
                                      <a:srgbClr val="036DBF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</m:acc>
                          </m:oMath>
                        </a14:m>
                        <a:r>
                          <a:rPr lang="fr-FR" sz="1400" dirty="0">
                            <a:solidFill>
                              <a:srgbClr val="036DB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50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702998" y="5240832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3"/>
                        <a:stretch>
                          <a:fillRect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cxnSp>
            <p:nvCxnSpPr>
              <p:cNvPr id="36" name="Connecteur droit avec flèche 35"/>
              <p:cNvCxnSpPr/>
              <p:nvPr/>
            </p:nvCxnSpPr>
            <p:spPr>
              <a:xfrm>
                <a:off x="5486234" y="3104436"/>
                <a:ext cx="0" cy="62449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cteur droit avec flèche 36"/>
              <p:cNvCxnSpPr/>
              <p:nvPr/>
            </p:nvCxnSpPr>
            <p:spPr>
              <a:xfrm>
                <a:off x="5473784" y="3100067"/>
                <a:ext cx="744862" cy="867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Zone de texte 153"/>
                  <p:cNvSpPr txBox="1"/>
                  <p:nvPr/>
                </p:nvSpPr>
                <p:spPr>
                  <a:xfrm>
                    <a:off x="5991451" y="2848764"/>
                    <a:ext cx="301748" cy="274650"/>
                  </a:xfrm>
                  <a:prstGeom prst="rect">
                    <a:avLst/>
                  </a:prstGeom>
                  <a:noFill/>
                  <a:ln w="6350">
                    <a:noFill/>
                    <a:prstDash val="sysDash"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14:m>
                      <m:oMath xmlns:m="http://schemas.openxmlformats.org/officeDocument/2006/math">
                        <m:r>
                          <a:rPr lang="fr-F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  <m:r>
                          <a:rPr lang="fr-FR" sz="1400" i="1">
                            <a:solidFill>
                              <a:srgbClr val="036DB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a14:m>
                    <a:r>
                      <a:rPr lang="fr-FR" sz="1400" dirty="0">
                        <a:solidFill>
                          <a:srgbClr val="036DB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 </a:t>
                    </a:r>
                  </a:p>
                </p:txBody>
              </p:sp>
            </mc:Choice>
            <mc:Fallback xmlns="">
              <p:sp>
                <p:nvSpPr>
                  <p:cNvPr id="38" name="Zone de texte 1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91451" y="2848764"/>
                    <a:ext cx="301748" cy="274650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  <a:ln w="6350">
                    <a:noFill/>
                    <a:prstDash val="sysDash"/>
                  </a:ln>
                  <a:effectLst/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9" name="Groupe 38"/>
              <p:cNvGrpSpPr/>
              <p:nvPr/>
            </p:nvGrpSpPr>
            <p:grpSpPr>
              <a:xfrm>
                <a:off x="5117467" y="3317981"/>
                <a:ext cx="479854" cy="345609"/>
                <a:chOff x="5117467" y="3317981"/>
                <a:chExt cx="479854" cy="345609"/>
              </a:xfrm>
            </p:grpSpPr>
            <p:sp>
              <p:nvSpPr>
                <p:cNvPr id="42" name="Arc 41"/>
                <p:cNvSpPr/>
                <p:nvPr/>
              </p:nvSpPr>
              <p:spPr>
                <a:xfrm rot="6652779">
                  <a:off x="5328528" y="3339700"/>
                  <a:ext cx="290512" cy="247074"/>
                </a:xfrm>
                <a:prstGeom prst="arc">
                  <a:avLst>
                    <a:gd name="adj1" fmla="val 16200000"/>
                    <a:gd name="adj2" fmla="val 2933405"/>
                  </a:avLst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Zone de texte 153"/>
                    <p:cNvSpPr txBox="1"/>
                    <p:nvPr/>
                  </p:nvSpPr>
                  <p:spPr>
                    <a:xfrm>
                      <a:off x="5117467" y="3388940"/>
                      <a:ext cx="301748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 xmlns:m="http://schemas.openxmlformats.org/officeDocument/2006/math">
                          <m:r>
                            <a:rPr lang="fr-F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fr-FR" sz="1400" i="1">
                              <a:solidFill>
                                <a:srgbClr val="036DB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oMath>
                      </a14:m>
                      <a:r>
                        <a:rPr lang="fr-FR" sz="1400" dirty="0">
                          <a:solidFill>
                            <a:srgbClr val="036DBF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p:txBody>
                </p:sp>
              </mc:Choice>
              <mc:Fallback xmlns="">
                <p:sp>
                  <p:nvSpPr>
                    <p:cNvPr id="43" name="Zone de texte 1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17467" y="3388940"/>
                      <a:ext cx="301748" cy="274650"/>
                    </a:xfrm>
                    <a:prstGeom prst="rect">
                      <a:avLst/>
                    </a:prstGeom>
                    <a:blipFill rotWithShape="0">
                      <a:blip r:embed="rId15"/>
                      <a:stretch>
                        <a:fillRect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Zone de texte 153"/>
                  <p:cNvSpPr txBox="1"/>
                  <p:nvPr/>
                </p:nvSpPr>
                <p:spPr>
                  <a:xfrm>
                    <a:off x="5814789" y="3080096"/>
                    <a:ext cx="301748" cy="274650"/>
                  </a:xfrm>
                  <a:prstGeom prst="rect">
                    <a:avLst/>
                  </a:prstGeom>
                  <a:noFill/>
                  <a:ln w="6350">
                    <a:noFill/>
                    <a:prstDash val="sysDash"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14:m>
                      <m:oMath xmlns:m="http://schemas.openxmlformats.org/officeDocument/2006/math">
                        <m:r>
                          <a:rPr lang="fr-F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𝜓</m:t>
                        </m:r>
                        <m:r>
                          <a:rPr lang="fr-FR" sz="1400" i="1">
                            <a:solidFill>
                              <a:srgbClr val="036DB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a14:m>
                    <a:r>
                      <a:rPr lang="fr-FR" sz="1400" dirty="0">
                        <a:solidFill>
                          <a:srgbClr val="036DB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 </a:t>
                    </a:r>
                  </a:p>
                </p:txBody>
              </p:sp>
            </mc:Choice>
            <mc:Fallback xmlns="">
              <p:sp>
                <p:nvSpPr>
                  <p:cNvPr id="40" name="Zone de texte 1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14789" y="3080096"/>
                    <a:ext cx="301748" cy="274650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b="-20000"/>
                    </a:stretch>
                  </a:blipFill>
                  <a:ln w="6350">
                    <a:noFill/>
                    <a:prstDash val="sysDash"/>
                  </a:ln>
                  <a:effectLst/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Arc 40"/>
              <p:cNvSpPr/>
              <p:nvPr/>
            </p:nvSpPr>
            <p:spPr>
              <a:xfrm rot="1719114">
                <a:off x="5619426" y="2980865"/>
                <a:ext cx="290512" cy="247074"/>
              </a:xfrm>
              <a:prstGeom prst="arc">
                <a:avLst>
                  <a:gd name="adj1" fmla="val 16200000"/>
                  <a:gd name="adj2" fmla="val 2933405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Zone de texte 153"/>
                <p:cNvSpPr txBox="1"/>
                <p:nvPr/>
              </p:nvSpPr>
              <p:spPr>
                <a:xfrm>
                  <a:off x="5574443" y="3384824"/>
                  <a:ext cx="301748" cy="274650"/>
                </a:xfrm>
                <a:prstGeom prst="rect">
                  <a:avLst/>
                </a:prstGeom>
                <a:noFill/>
                <a:ln w="6350">
                  <a:noFill/>
                  <a:prstDash val="sysDash"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fr-FR" sz="1400" b="0" i="1" smtClean="0">
                              <a:solidFill>
                                <a:srgbClr val="036DBF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fr-FR" sz="1400" b="0" i="1" smtClean="0">
                              <a:solidFill>
                                <a:srgbClr val="036DBF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</m:acc>
                    </m:oMath>
                  </a14:m>
                  <a:r>
                    <a:rPr lang="fr-FR" sz="1400" dirty="0">
                      <a:solidFill>
                        <a:srgbClr val="036DBF"/>
                      </a:solidFill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 </a:t>
                  </a:r>
                </a:p>
              </p:txBody>
            </p:sp>
          </mc:Choice>
          <mc:Fallback xmlns="">
            <p:sp>
              <p:nvSpPr>
                <p:cNvPr id="34" name="Zone de texte 1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4443" y="3384824"/>
                  <a:ext cx="301748" cy="274650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  <a:ln w="6350">
                  <a:noFill/>
                  <a:prstDash val="sysDash"/>
                </a:ln>
                <a:effectLst/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1507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26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510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Thermomécanique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rganigramme : Processus 17"/>
          <p:cNvSpPr/>
          <p:nvPr/>
        </p:nvSpPr>
        <p:spPr>
          <a:xfrm>
            <a:off x="2774486" y="461249"/>
            <a:ext cx="528166" cy="463198"/>
          </a:xfrm>
          <a:prstGeom prst="flowChartProcess">
            <a:avLst/>
          </a:prstGeom>
          <a:ln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80" y="562531"/>
            <a:ext cx="506467" cy="269630"/>
          </a:xfrm>
          <a:prstGeom prst="rect">
            <a:avLst/>
          </a:prstGeom>
        </p:spPr>
      </p:pic>
      <p:graphicFrame>
        <p:nvGraphicFramePr>
          <p:cNvPr id="21" name="Tableau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414401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647478" y="1741029"/>
            <a:ext cx="61718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Déplacement de la fibre neutre du rotor après la déformation du rotor</a:t>
            </a:r>
          </a:p>
        </p:txBody>
      </p:sp>
      <p:sp>
        <p:nvSpPr>
          <p:cNvPr id="165" name="Flèche droite 164"/>
          <p:cNvSpPr/>
          <p:nvPr/>
        </p:nvSpPr>
        <p:spPr>
          <a:xfrm>
            <a:off x="5989376" y="1253289"/>
            <a:ext cx="524669" cy="259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73" name="Groupe 172"/>
          <p:cNvGrpSpPr/>
          <p:nvPr/>
        </p:nvGrpSpPr>
        <p:grpSpPr>
          <a:xfrm>
            <a:off x="2162175" y="1139217"/>
            <a:ext cx="3199818" cy="463198"/>
            <a:chOff x="3057061" y="1106480"/>
            <a:chExt cx="3199818" cy="463198"/>
          </a:xfrm>
        </p:grpSpPr>
        <p:grpSp>
          <p:nvGrpSpPr>
            <p:cNvPr id="167" name="Groupe 166"/>
            <p:cNvGrpSpPr/>
            <p:nvPr/>
          </p:nvGrpSpPr>
          <p:grpSpPr>
            <a:xfrm>
              <a:off x="3057061" y="1106480"/>
              <a:ext cx="528166" cy="463198"/>
              <a:chOff x="4120862" y="1084634"/>
              <a:chExt cx="528166" cy="463198"/>
            </a:xfrm>
          </p:grpSpPr>
          <p:sp>
            <p:nvSpPr>
              <p:cNvPr id="163" name="Organigramme : Processus 162"/>
              <p:cNvSpPr/>
              <p:nvPr/>
            </p:nvSpPr>
            <p:spPr>
              <a:xfrm>
                <a:off x="4120862" y="1084634"/>
                <a:ext cx="528166" cy="463198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64" name="Image 16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35756" y="1185916"/>
                <a:ext cx="506467" cy="269630"/>
              </a:xfrm>
              <a:prstGeom prst="rect">
                <a:avLst/>
              </a:prstGeom>
            </p:spPr>
          </p:pic>
        </p:grpSp>
        <p:sp>
          <p:nvSpPr>
            <p:cNvPr id="168" name="ZoneTexte 167"/>
            <p:cNvSpPr txBox="1"/>
            <p:nvPr/>
          </p:nvSpPr>
          <p:spPr>
            <a:xfrm>
              <a:off x="3616413" y="1137741"/>
              <a:ext cx="26404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Modèle thermomécanique 3D</a:t>
              </a:r>
            </a:p>
          </p:txBody>
        </p:sp>
      </p:grpSp>
      <p:grpSp>
        <p:nvGrpSpPr>
          <p:cNvPr id="174" name="Groupe 173"/>
          <p:cNvGrpSpPr/>
          <p:nvPr/>
        </p:nvGrpSpPr>
        <p:grpSpPr>
          <a:xfrm>
            <a:off x="6914146" y="1134385"/>
            <a:ext cx="3443343" cy="479903"/>
            <a:chOff x="7555277" y="1143278"/>
            <a:chExt cx="3443343" cy="479903"/>
          </a:xfrm>
        </p:grpSpPr>
        <p:sp>
          <p:nvSpPr>
            <p:cNvPr id="169" name="ZoneTexte 168"/>
            <p:cNvSpPr txBox="1"/>
            <p:nvPr/>
          </p:nvSpPr>
          <p:spPr>
            <a:xfrm>
              <a:off x="8141748" y="1212798"/>
              <a:ext cx="28568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Modèle dynamique des rotor 1D</a:t>
              </a:r>
            </a:p>
          </p:txBody>
        </p:sp>
        <p:grpSp>
          <p:nvGrpSpPr>
            <p:cNvPr id="172" name="Groupe 171"/>
            <p:cNvGrpSpPr/>
            <p:nvPr/>
          </p:nvGrpSpPr>
          <p:grpSpPr>
            <a:xfrm>
              <a:off x="7555277" y="1143278"/>
              <a:ext cx="528166" cy="479903"/>
              <a:chOff x="6867899" y="1144148"/>
              <a:chExt cx="528166" cy="479903"/>
            </a:xfrm>
          </p:grpSpPr>
          <p:sp>
            <p:nvSpPr>
              <p:cNvPr id="170" name="Organigramme : Processus 169"/>
              <p:cNvSpPr/>
              <p:nvPr/>
            </p:nvSpPr>
            <p:spPr>
              <a:xfrm>
                <a:off x="6867899" y="114414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71" name="Image 17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20115" y="1277656"/>
                <a:ext cx="438239" cy="268247"/>
              </a:xfrm>
              <a:prstGeom prst="rect">
                <a:avLst/>
              </a:prstGeom>
            </p:spPr>
          </p:pic>
        </p:grpSp>
      </p:grpSp>
      <p:grpSp>
        <p:nvGrpSpPr>
          <p:cNvPr id="180" name="Groupe 179"/>
          <p:cNvGrpSpPr/>
          <p:nvPr/>
        </p:nvGrpSpPr>
        <p:grpSpPr>
          <a:xfrm>
            <a:off x="1795258" y="2573255"/>
            <a:ext cx="2972609" cy="584775"/>
            <a:chOff x="1569516" y="2597421"/>
            <a:chExt cx="2972609" cy="584775"/>
          </a:xfrm>
        </p:grpSpPr>
        <p:sp>
          <p:nvSpPr>
            <p:cNvPr id="157" name="ZoneTexte 156"/>
            <p:cNvSpPr txBox="1"/>
            <p:nvPr/>
          </p:nvSpPr>
          <p:spPr>
            <a:xfrm>
              <a:off x="1742809" y="2597421"/>
              <a:ext cx="27993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Nœuds aux </a:t>
              </a:r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sections du modèle </a:t>
              </a: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thermomécanique 3D</a:t>
              </a:r>
              <a:endParaRPr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9" name="Ellipse 178"/>
            <p:cNvSpPr/>
            <p:nvPr/>
          </p:nvSpPr>
          <p:spPr>
            <a:xfrm>
              <a:off x="1569516" y="2883260"/>
              <a:ext cx="117085" cy="86771"/>
            </a:xfrm>
            <a:prstGeom prst="ellipse">
              <a:avLst/>
            </a:prstGeom>
            <a:solidFill>
              <a:srgbClr val="FFA700"/>
            </a:solidFill>
            <a:ln>
              <a:solidFill>
                <a:srgbClr val="FFA7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83" name="Groupe 182"/>
          <p:cNvGrpSpPr/>
          <p:nvPr/>
        </p:nvGrpSpPr>
        <p:grpSpPr>
          <a:xfrm>
            <a:off x="1792990" y="2165766"/>
            <a:ext cx="3280711" cy="338554"/>
            <a:chOff x="1567248" y="2189932"/>
            <a:chExt cx="3280711" cy="338554"/>
          </a:xfrm>
        </p:grpSpPr>
        <p:sp>
          <p:nvSpPr>
            <p:cNvPr id="160" name="ZoneTexte 159"/>
            <p:cNvSpPr txBox="1"/>
            <p:nvPr/>
          </p:nvSpPr>
          <p:spPr>
            <a:xfrm>
              <a:off x="1751615" y="2189932"/>
              <a:ext cx="3096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Nœuds du </a:t>
              </a:r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modèle </a:t>
              </a: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dynamique 1D</a:t>
              </a:r>
              <a:endParaRPr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2" name="Ellipse 181"/>
            <p:cNvSpPr/>
            <p:nvPr/>
          </p:nvSpPr>
          <p:spPr>
            <a:xfrm>
              <a:off x="1567248" y="2345502"/>
              <a:ext cx="110979" cy="822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87" name="Connecteur en arc 186"/>
          <p:cNvCxnSpPr>
            <a:stCxn id="185" idx="2"/>
            <a:endCxn id="190" idx="3"/>
          </p:cNvCxnSpPr>
          <p:nvPr/>
        </p:nvCxnSpPr>
        <p:spPr>
          <a:xfrm rot="10800000" flipV="1">
            <a:off x="3939541" y="3434534"/>
            <a:ext cx="1668187" cy="53929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0" name="Image 189"/>
          <p:cNvPicPr>
            <a:picLocks noChangeAspect="1"/>
          </p:cNvPicPr>
          <p:nvPr/>
        </p:nvPicPr>
        <p:blipFill rotWithShape="1">
          <a:blip r:embed="rId5"/>
          <a:srcRect l="2706" t="5015" r="5389" b="2880"/>
          <a:stretch/>
        </p:blipFill>
        <p:spPr>
          <a:xfrm>
            <a:off x="2468880" y="3307079"/>
            <a:ext cx="1470660" cy="13335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ZoneTexte 198"/>
              <p:cNvSpPr txBox="1"/>
              <p:nvPr/>
            </p:nvSpPr>
            <p:spPr>
              <a:xfrm>
                <a:off x="4820075" y="2079583"/>
                <a:ext cx="42763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Section correspond au nœud </a:t>
                </a: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sur la fibre neutre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9" name="ZoneTexte 1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075" y="2079583"/>
                <a:ext cx="4276300" cy="338554"/>
              </a:xfrm>
              <a:prstGeom prst="rect">
                <a:avLst/>
              </a:prstGeom>
              <a:blipFill rotWithShape="0">
                <a:blip r:embed="rId6"/>
                <a:stretch>
                  <a:fillRect l="-856" t="-5357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4" name="Groupe 183"/>
          <p:cNvGrpSpPr/>
          <p:nvPr/>
        </p:nvGrpSpPr>
        <p:grpSpPr>
          <a:xfrm>
            <a:off x="5673164" y="2362978"/>
            <a:ext cx="2218187" cy="2159890"/>
            <a:chOff x="4405978" y="2397747"/>
            <a:chExt cx="2218187" cy="2159890"/>
          </a:xfrm>
        </p:grpSpPr>
        <p:pic>
          <p:nvPicPr>
            <p:cNvPr id="152" name="Image 15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5978" y="2397747"/>
              <a:ext cx="2218187" cy="2159890"/>
            </a:xfrm>
            <a:prstGeom prst="rect">
              <a:avLst/>
            </a:prstGeom>
          </p:spPr>
        </p:pic>
        <p:sp>
          <p:nvSpPr>
            <p:cNvPr id="158" name="Ellipse 157"/>
            <p:cNvSpPr/>
            <p:nvPr/>
          </p:nvSpPr>
          <p:spPr>
            <a:xfrm>
              <a:off x="5436477" y="3409574"/>
              <a:ext cx="91752" cy="917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85" name="Ellipse 184"/>
          <p:cNvSpPr/>
          <p:nvPr/>
        </p:nvSpPr>
        <p:spPr>
          <a:xfrm>
            <a:off x="5607727" y="3244538"/>
            <a:ext cx="405942" cy="3799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5" name="Groupe 204"/>
          <p:cNvGrpSpPr/>
          <p:nvPr/>
        </p:nvGrpSpPr>
        <p:grpSpPr>
          <a:xfrm>
            <a:off x="1466056" y="4758951"/>
            <a:ext cx="6534726" cy="1637447"/>
            <a:chOff x="1466056" y="4758951"/>
            <a:chExt cx="6534726" cy="1637447"/>
          </a:xfrm>
        </p:grpSpPr>
        <p:grpSp>
          <p:nvGrpSpPr>
            <p:cNvPr id="73" name="Groupe 72"/>
            <p:cNvGrpSpPr/>
            <p:nvPr/>
          </p:nvGrpSpPr>
          <p:grpSpPr>
            <a:xfrm>
              <a:off x="1466056" y="4758951"/>
              <a:ext cx="6534726" cy="1637447"/>
              <a:chOff x="1413803" y="1840515"/>
              <a:chExt cx="6534726" cy="1637447"/>
            </a:xfrm>
          </p:grpSpPr>
          <p:grpSp>
            <p:nvGrpSpPr>
              <p:cNvPr id="74" name="Groupe 73"/>
              <p:cNvGrpSpPr/>
              <p:nvPr/>
            </p:nvGrpSpPr>
            <p:grpSpPr>
              <a:xfrm>
                <a:off x="1413803" y="1840515"/>
                <a:ext cx="6534726" cy="1637447"/>
                <a:chOff x="1530411" y="1884240"/>
                <a:chExt cx="6534726" cy="1637447"/>
              </a:xfrm>
            </p:grpSpPr>
            <p:pic>
              <p:nvPicPr>
                <p:cNvPr id="83" name="Image 82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21722" y="1884240"/>
                  <a:ext cx="5443415" cy="1568077"/>
                </a:xfrm>
                <a:prstGeom prst="rect">
                  <a:avLst/>
                </a:prstGeom>
              </p:spPr>
            </p:pic>
            <p:grpSp>
              <p:nvGrpSpPr>
                <p:cNvPr id="84" name="Groupe 83"/>
                <p:cNvGrpSpPr/>
                <p:nvPr/>
              </p:nvGrpSpPr>
              <p:grpSpPr>
                <a:xfrm>
                  <a:off x="1530411" y="2092196"/>
                  <a:ext cx="1127467" cy="1429491"/>
                  <a:chOff x="986142" y="2446409"/>
                  <a:chExt cx="1127467" cy="1429491"/>
                </a:xfrm>
              </p:grpSpPr>
              <p:grpSp>
                <p:nvGrpSpPr>
                  <p:cNvPr id="85" name="Groupe 84"/>
                  <p:cNvGrpSpPr/>
                  <p:nvPr/>
                </p:nvGrpSpPr>
                <p:grpSpPr>
                  <a:xfrm>
                    <a:off x="986142" y="2446409"/>
                    <a:ext cx="1127467" cy="1429491"/>
                    <a:chOff x="724214" y="2859266"/>
                    <a:chExt cx="1127467" cy="1429491"/>
                  </a:xfrm>
                </p:grpSpPr>
                <p:grpSp>
                  <p:nvGrpSpPr>
                    <p:cNvPr id="90" name="Groupe 89"/>
                    <p:cNvGrpSpPr/>
                    <p:nvPr/>
                  </p:nvGrpSpPr>
                  <p:grpSpPr>
                    <a:xfrm>
                      <a:off x="1053220" y="2859266"/>
                      <a:ext cx="798461" cy="1429491"/>
                      <a:chOff x="1049422" y="2910837"/>
                      <a:chExt cx="798461" cy="1429491"/>
                    </a:xfrm>
                  </p:grpSpPr>
                  <p:cxnSp>
                    <p:nvCxnSpPr>
                      <p:cNvPr id="97" name="Connecteur droit avec flèche 96"/>
                      <p:cNvCxnSpPr/>
                      <p:nvPr/>
                    </p:nvCxnSpPr>
                    <p:spPr>
                      <a:xfrm>
                        <a:off x="1066579" y="3525170"/>
                        <a:ext cx="624466" cy="0"/>
                      </a:xfrm>
                      <a:prstGeom prst="straightConnector1">
                        <a:avLst/>
                      </a:prstGeom>
                      <a:ln w="19050">
                        <a:solidFill>
                          <a:srgbClr val="767171"/>
                        </a:solidFill>
                        <a:prstDash val="solid"/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8" name="Connecteur droit avec flèche 97"/>
                      <p:cNvCxnSpPr/>
                      <p:nvPr/>
                    </p:nvCxnSpPr>
                    <p:spPr>
                      <a:xfrm>
                        <a:off x="1066580" y="3525170"/>
                        <a:ext cx="0" cy="677833"/>
                      </a:xfrm>
                      <a:prstGeom prst="straightConnector1">
                        <a:avLst/>
                      </a:prstGeom>
                      <a:ln w="19050">
                        <a:solidFill>
                          <a:srgbClr val="767171"/>
                        </a:solidFill>
                        <a:prstDash val="solid"/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99" name="Zone de texte 153"/>
                          <p:cNvSpPr txBox="1"/>
                          <p:nvPr/>
                        </p:nvSpPr>
                        <p:spPr>
                          <a:xfrm>
                            <a:off x="1049422" y="4065678"/>
                            <a:ext cx="301748" cy="274650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  <a:prstDash val="sysDash"/>
                          </a:ln>
                          <a:effectLst/>
                        </p:spPr>
                        <p:style>
                          <a:lnRef idx="0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>
                              <a:lnSpc>
                                <a:spcPct val="107000"/>
                              </a:lnSpc>
                              <a:spcAft>
                                <a:spcPts val="800"/>
                              </a:spcAft>
                            </a:pPr>
                            <a14:m>
                              <m:oMath xmlns:m="http://schemas.openxmlformats.org/officeDocument/2006/math">
                                <m:r>
                                  <a:rPr lang="fr-FR" sz="1400" b="1" i="1" smtClean="0">
                                    <a:solidFill>
                                      <a:srgbClr val="76717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𝒓</m:t>
                                </m:r>
                              </m:oMath>
                            </a14:m>
                            <a:r>
                              <a:rPr lang="fr-FR" sz="140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 </a:t>
                            </a: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99" name="Zone de texte 153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049422" y="4065678"/>
                            <a:ext cx="301748" cy="274650"/>
                          </a:xfrm>
                          <a:prstGeom prst="rect">
                            <a:avLst/>
                          </a:prstGeom>
                          <a:blipFill rotWithShape="0">
                            <a:blip r:embed="rId9"/>
                            <a:stretch>
                              <a:fillRect/>
                            </a:stretch>
                          </a:blipFill>
                          <a:ln w="6350">
                            <a:noFill/>
                            <a:prstDash val="sysDash"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r>
                              <a:rPr lang="fr-FR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00" name="Zone de texte 154"/>
                          <p:cNvSpPr txBox="1"/>
                          <p:nvPr/>
                        </p:nvSpPr>
                        <p:spPr>
                          <a:xfrm>
                            <a:off x="1546135" y="3480903"/>
                            <a:ext cx="301748" cy="274650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  <a:prstDash val="sysDash"/>
                          </a:ln>
                          <a:effectLst/>
                        </p:spPr>
                        <p:style>
                          <a:lnRef idx="0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>
                              <a:lnSpc>
                                <a:spcPct val="107000"/>
                              </a:lnSpc>
                              <a:spcAft>
                                <a:spcPts val="800"/>
                              </a:spcAft>
                            </a:pPr>
                            <a14:m>
                              <m:oMath xmlns:m="http://schemas.openxmlformats.org/officeDocument/2006/math">
                                <m:r>
                                  <a:rPr lang="fr-FR" sz="1400" b="1" i="1" dirty="0" smtClean="0">
                                    <a:solidFill>
                                      <a:srgbClr val="76717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𝒁</m:t>
                                </m:r>
                              </m:oMath>
                            </a14:m>
                            <a:r>
                              <a:rPr lang="fr-FR" sz="140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 </a:t>
                            </a: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41" name="Zone de texte 154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546135" y="3480903"/>
                            <a:ext cx="301748" cy="274650"/>
                          </a:xfrm>
                          <a:prstGeom prst="rect">
                            <a:avLst/>
                          </a:prstGeom>
                          <a:blipFill rotWithShape="0">
                            <a:blip r:embed="rId14"/>
                            <a:stretch>
                              <a:fillRect/>
                            </a:stretch>
                          </a:blipFill>
                          <a:ln w="6350">
                            <a:noFill/>
                            <a:prstDash val="sysDash"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r>
                              <a:rPr lang="fr-FR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01" name="Zone de texte 154"/>
                          <p:cNvSpPr txBox="1"/>
                          <p:nvPr/>
                        </p:nvSpPr>
                        <p:spPr>
                          <a:xfrm>
                            <a:off x="1415686" y="2910837"/>
                            <a:ext cx="183498" cy="274250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  <a:prstDash val="sysDash"/>
                          </a:ln>
                          <a:effectLst/>
                        </p:spPr>
                        <p:style>
                          <a:lnRef idx="0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>
                              <a:lnSpc>
                                <a:spcPct val="107000"/>
                              </a:lnSpc>
                              <a:spcAft>
                                <a:spcPts val="800"/>
                              </a:spcAft>
                            </a:pPr>
                            <a14:m>
                              <m:oMath xmlns:m="http://schemas.openxmlformats.org/officeDocument/2006/math">
                                <m:r>
                                  <a:rPr lang="fr-FR" sz="1400" b="1" i="1" dirty="0" smtClean="0">
                                    <a:solidFill>
                                      <a:srgbClr val="76717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𝒕</m:t>
                                </m:r>
                              </m:oMath>
                            </a14:m>
                            <a:r>
                              <a:rPr lang="fr-FR" sz="140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 </a:t>
                            </a: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01" name="Zone de texte 154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415686" y="2910837"/>
                            <a:ext cx="183498" cy="274250"/>
                          </a:xfrm>
                          <a:prstGeom prst="rect">
                            <a:avLst/>
                          </a:prstGeom>
                          <a:blipFill rotWithShape="0">
                            <a:blip r:embed="rId15"/>
                            <a:stretch>
                              <a:fillRect r="-20000"/>
                            </a:stretch>
                          </a:blipFill>
                          <a:ln w="6350">
                            <a:noFill/>
                            <a:prstDash val="sysDash"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r>
                              <a:rPr lang="fr-FR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102" name="Connecteur droit avec flèche 101"/>
                      <p:cNvCxnSpPr/>
                      <p:nvPr/>
                    </p:nvCxnSpPr>
                    <p:spPr>
                      <a:xfrm flipV="1">
                        <a:off x="1066579" y="3125988"/>
                        <a:ext cx="599334" cy="401932"/>
                      </a:xfrm>
                      <a:prstGeom prst="straightConnector1">
                        <a:avLst/>
                      </a:prstGeom>
                      <a:ln w="19050">
                        <a:solidFill>
                          <a:srgbClr val="767171"/>
                        </a:solidFill>
                        <a:prstDash val="solid"/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1" name="Groupe 90"/>
                    <p:cNvGrpSpPr/>
                    <p:nvPr/>
                  </p:nvGrpSpPr>
                  <p:grpSpPr>
                    <a:xfrm>
                      <a:off x="724214" y="3727527"/>
                      <a:ext cx="472729" cy="290512"/>
                      <a:chOff x="724214" y="3727527"/>
                      <a:chExt cx="472729" cy="290512"/>
                    </a:xfrm>
                  </p:grpSpPr>
                  <p:sp>
                    <p:nvSpPr>
                      <p:cNvPr id="95" name="Arc 94"/>
                      <p:cNvSpPr/>
                      <p:nvPr/>
                    </p:nvSpPr>
                    <p:spPr>
                      <a:xfrm rot="7260465">
                        <a:off x="928150" y="3749246"/>
                        <a:ext cx="290512" cy="247074"/>
                      </a:xfrm>
                      <a:prstGeom prst="arc">
                        <a:avLst>
                          <a:gd name="adj1" fmla="val 16200000"/>
                          <a:gd name="adj2" fmla="val 2933405"/>
                        </a:avLst>
                      </a:prstGeom>
                      <a:ln w="12700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fr-FR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96" name="Zone de texte 153"/>
                          <p:cNvSpPr txBox="1"/>
                          <p:nvPr/>
                        </p:nvSpPr>
                        <p:spPr>
                          <a:xfrm>
                            <a:off x="724214" y="3741005"/>
                            <a:ext cx="301748" cy="274650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  <a:prstDash val="sysDash"/>
                          </a:ln>
                          <a:effectLst/>
                        </p:spPr>
                        <p:style>
                          <a:lnRef idx="0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>
                              <a:lnSpc>
                                <a:spcPct val="107000"/>
                              </a:lnSpc>
                              <a:spcAft>
                                <a:spcPts val="800"/>
                              </a:spcAft>
                            </a:pPr>
                            <a14:m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fr-FR" sz="14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oMath>
                            </a14:m>
                            <a:r>
                              <a:rPr lang="fr-FR" sz="140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 </a:t>
                            </a: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96" name="Zone de texte 153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724214" y="3741005"/>
                            <a:ext cx="301748" cy="274650"/>
                          </a:xfrm>
                          <a:prstGeom prst="rect">
                            <a:avLst/>
                          </a:prstGeom>
                          <a:blipFill rotWithShape="0">
                            <a:blip r:embed="rId16"/>
                            <a:stretch>
                              <a:fillRect b="-4444"/>
                            </a:stretch>
                          </a:blipFill>
                          <a:ln w="6350">
                            <a:noFill/>
                            <a:prstDash val="sysDash"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r>
                              <a:rPr lang="fr-FR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grpSp>
                  <p:nvGrpSpPr>
                    <p:cNvPr id="92" name="Groupe 91"/>
                    <p:cNvGrpSpPr/>
                    <p:nvPr/>
                  </p:nvGrpSpPr>
                  <p:grpSpPr>
                    <a:xfrm>
                      <a:off x="1280274" y="3088980"/>
                      <a:ext cx="553070" cy="336536"/>
                      <a:chOff x="1280274" y="3088980"/>
                      <a:chExt cx="553070" cy="336536"/>
                    </a:xfrm>
                  </p:grpSpPr>
                  <p:sp>
                    <p:nvSpPr>
                      <p:cNvPr id="93" name="Arc 92"/>
                      <p:cNvSpPr/>
                      <p:nvPr/>
                    </p:nvSpPr>
                    <p:spPr>
                      <a:xfrm>
                        <a:off x="1280274" y="3088980"/>
                        <a:ext cx="290512" cy="247074"/>
                      </a:xfrm>
                      <a:prstGeom prst="arc">
                        <a:avLst>
                          <a:gd name="adj1" fmla="val 16200000"/>
                          <a:gd name="adj2" fmla="val 2933405"/>
                        </a:avLst>
                      </a:prstGeom>
                      <a:ln w="12700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fr-FR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94" name="Zone de texte 153"/>
                          <p:cNvSpPr txBox="1"/>
                          <p:nvPr/>
                        </p:nvSpPr>
                        <p:spPr>
                          <a:xfrm>
                            <a:off x="1531596" y="3150866"/>
                            <a:ext cx="301748" cy="274650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  <a:prstDash val="sysDash"/>
                          </a:ln>
                          <a:effectLst/>
                        </p:spPr>
                        <p:style>
                          <a:lnRef idx="0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>
                              <a:lnSpc>
                                <a:spcPct val="107000"/>
                              </a:lnSpc>
                              <a:spcAft>
                                <a:spcPts val="800"/>
                              </a:spcAft>
                            </a:pPr>
                            <a14:m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fr-FR" sz="14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𝜓</m:t>
                                    </m:r>
                                  </m:e>
                                </m:acc>
                              </m:oMath>
                            </a14:m>
                            <a:r>
                              <a:rPr lang="fr-FR" sz="140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 </a:t>
                            </a: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94" name="Zone de texte 153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531596" y="3150866"/>
                            <a:ext cx="301748" cy="274650"/>
                          </a:xfrm>
                          <a:prstGeom prst="rect">
                            <a:avLst/>
                          </a:prstGeom>
                          <a:blipFill rotWithShape="0">
                            <a:blip r:embed="rId17"/>
                            <a:stretch>
                              <a:fillRect r="-2041" b="-24444"/>
                            </a:stretch>
                          </a:blipFill>
                          <a:ln w="6350">
                            <a:noFill/>
                            <a:prstDash val="sysDash"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r>
                              <a:rPr lang="fr-FR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</p:grpSp>
              <p:cxnSp>
                <p:nvCxnSpPr>
                  <p:cNvPr id="86" name="Connecteur droit avec flèche 85"/>
                  <p:cNvCxnSpPr/>
                  <p:nvPr/>
                </p:nvCxnSpPr>
                <p:spPr>
                  <a:xfrm>
                    <a:off x="1328751" y="3067308"/>
                    <a:ext cx="0" cy="3343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Connecteur droit avec flèche 86"/>
                  <p:cNvCxnSpPr/>
                  <p:nvPr/>
                </p:nvCxnSpPr>
                <p:spPr>
                  <a:xfrm flipV="1">
                    <a:off x="1328751" y="2875748"/>
                    <a:ext cx="274353" cy="18499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8" name="Zone de texte 153"/>
                      <p:cNvSpPr txBox="1"/>
                      <p:nvPr/>
                    </p:nvSpPr>
                    <p:spPr>
                      <a:xfrm>
                        <a:off x="1068555" y="3115556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acc>
                              <m:accPr>
                                <m:chr m:val="̃"/>
                                <m:ctrlPr>
                                  <a:rPr lang="fr-FR" sz="1400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</m:acc>
                          </m:oMath>
                        </a14:m>
                        <a:r>
                          <a:rPr lang="fr-FR" sz="1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88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68555" y="3115556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8"/>
                        <a:stretch>
                          <a:fillRect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9" name="Zone de texte 153"/>
                      <p:cNvSpPr txBox="1"/>
                      <p:nvPr/>
                    </p:nvSpPr>
                    <p:spPr>
                      <a:xfrm>
                        <a:off x="1338898" y="2648980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acc>
                              <m:accPr>
                                <m:chr m:val="̃"/>
                                <m:ctrlPr>
                                  <a:rPr lang="fr-FR" sz="1400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</m:acc>
                          </m:oMath>
                        </a14:m>
                        <a:r>
                          <a:rPr lang="fr-FR" sz="1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89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338898" y="2648980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9"/>
                        <a:stretch>
                          <a:fillRect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75" name="Ellipse 74"/>
              <p:cNvSpPr/>
              <p:nvPr/>
            </p:nvSpPr>
            <p:spPr>
              <a:xfrm>
                <a:off x="2615105" y="2468728"/>
                <a:ext cx="113062" cy="11306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76" name="Ellipse 75"/>
              <p:cNvSpPr/>
              <p:nvPr/>
            </p:nvSpPr>
            <p:spPr>
              <a:xfrm>
                <a:off x="3321144" y="2528949"/>
                <a:ext cx="113062" cy="11306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77" name="Ellipse 76"/>
              <p:cNvSpPr/>
              <p:nvPr/>
            </p:nvSpPr>
            <p:spPr>
              <a:xfrm>
                <a:off x="4346980" y="2604556"/>
                <a:ext cx="113062" cy="11306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78" name="Ellipse 77"/>
              <p:cNvSpPr/>
              <p:nvPr/>
            </p:nvSpPr>
            <p:spPr>
              <a:xfrm>
                <a:off x="5021448" y="2661087"/>
                <a:ext cx="113062" cy="11306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79" name="Ellipse 78"/>
              <p:cNvSpPr/>
              <p:nvPr/>
            </p:nvSpPr>
            <p:spPr>
              <a:xfrm>
                <a:off x="5796012" y="2705681"/>
                <a:ext cx="113062" cy="11306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6514045" y="2670426"/>
                <a:ext cx="113062" cy="11306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7131982" y="2582846"/>
                <a:ext cx="113062" cy="11306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7601044" y="2399062"/>
                <a:ext cx="113062" cy="11306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Rectangle 203"/>
                <p:cNvSpPr/>
                <p:nvPr/>
              </p:nvSpPr>
              <p:spPr>
                <a:xfrm>
                  <a:off x="4788632" y="5841924"/>
                  <a:ext cx="683200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fr-FR" sz="1200" dirty="0">
                      <a:cs typeface="Times New Roman" panose="02020603050405020304" pitchFamily="18" charset="0"/>
                    </a:rPr>
                    <a:t>nœud </a:t>
                  </a:r>
                  <a14:m>
                    <m:oMath xmlns:m="http://schemas.openxmlformats.org/officeDocument/2006/math">
                      <m:r>
                        <a:rPr lang="fr-FR" sz="12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𝑗</m:t>
                      </m:r>
                    </m:oMath>
                  </a14:m>
                  <a:r>
                    <a:rPr lang="fr-FR" sz="1200" dirty="0"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04" name="Rectangle 20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632" y="5841924"/>
                  <a:ext cx="683200" cy="276999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893" b="-1521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7" name="Connecteur en arc 196"/>
          <p:cNvCxnSpPr>
            <a:stCxn id="158" idx="4"/>
            <a:endCxn id="78" idx="0"/>
          </p:cNvCxnSpPr>
          <p:nvPr/>
        </p:nvCxnSpPr>
        <p:spPr>
          <a:xfrm rot="5400000">
            <a:off x="4883403" y="3713387"/>
            <a:ext cx="2112966" cy="161930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0" name="Ellipse 209"/>
          <p:cNvSpPr/>
          <p:nvPr/>
        </p:nvSpPr>
        <p:spPr>
          <a:xfrm>
            <a:off x="11701494" y="2743315"/>
            <a:ext cx="117085" cy="86771"/>
          </a:xfrm>
          <a:prstGeom prst="ellipse">
            <a:avLst/>
          </a:prstGeom>
          <a:solidFill>
            <a:srgbClr val="FFA700"/>
          </a:solidFill>
          <a:ln>
            <a:solidFill>
              <a:srgbClr val="FFA7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e 18"/>
          <p:cNvGrpSpPr/>
          <p:nvPr/>
        </p:nvGrpSpPr>
        <p:grpSpPr>
          <a:xfrm>
            <a:off x="8198902" y="2610826"/>
            <a:ext cx="3561136" cy="3757378"/>
            <a:chOff x="8198902" y="2610826"/>
            <a:chExt cx="3561136" cy="37573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8998779" y="3592316"/>
                  <a:ext cx="2252644" cy="277588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𝑓𝑛</m:t>
                                </m:r>
                              </m:sub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bSup>
                          </m:e>
                        </m:acc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FR" sz="16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acc>
                              <m:accPr>
                                <m:chr m:val="̃"/>
                                <m:ctrlPr>
                                  <a:rPr lang="fr-F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nary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   </m:t>
                        </m:r>
                      </m:oMath>
                    </m:oMathPara>
                  </a14:m>
                  <a:endParaRPr lang="fr-FR" sz="1600" i="0" dirty="0" smtClean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𝑓𝑛</m:t>
                                </m:r>
                              </m:sub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bSup>
                          </m:e>
                        </m:acc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FR" sz="16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acc>
                              <m:accPr>
                                <m:chr m:val="̃"/>
                                <m:ctrlPr>
                                  <a:rPr lang="fr-F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nary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fr-FR" sz="1600" i="0" dirty="0" smtClean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  </m:t>
                        </m:r>
                        <m:acc>
                          <m:accPr>
                            <m:chr m:val="̃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𝑓𝑛</m:t>
                                </m:r>
                              </m:sub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bSup>
                          </m:e>
                        </m:acc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FR" sz="16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acc>
                              <m:accPr>
                                <m:chr m:val="̃"/>
                                <m:ctrlPr>
                                  <a:rPr lang="fr-F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nary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   </m:t>
                        </m:r>
                      </m:oMath>
                    </m:oMathPara>
                  </a14:m>
                  <a:endParaRPr lang="fr-FR" sz="1600" i="0" dirty="0" smtClean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𝑓𝑛</m:t>
                                </m:r>
                              </m:sub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bSup>
                          </m:e>
                        </m:acc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FR" sz="16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acc>
                              <m:accPr>
                                <m:chr m:val="̃"/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nary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8779" y="3592316"/>
                  <a:ext cx="2252644" cy="2775888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oupe 16"/>
            <p:cNvGrpSpPr/>
            <p:nvPr/>
          </p:nvGrpSpPr>
          <p:grpSpPr>
            <a:xfrm>
              <a:off x="8198902" y="2610826"/>
              <a:ext cx="3561136" cy="888908"/>
              <a:chOff x="8198902" y="2610826"/>
              <a:chExt cx="3561136" cy="888908"/>
            </a:xfrm>
          </p:grpSpPr>
          <p:sp>
            <p:nvSpPr>
              <p:cNvPr id="207" name="Rectangle 206"/>
              <p:cNvSpPr/>
              <p:nvPr/>
            </p:nvSpPr>
            <p:spPr>
              <a:xfrm>
                <a:off x="8198902" y="2610826"/>
                <a:ext cx="3561136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 moyenne des déplacements des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nœuds</a:t>
                </a:r>
              </a:p>
              <a:p>
                <a:pPr algn="ctr"/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d’une section à issu du                  :</a:t>
                </a:r>
                <a:endParaRPr lang="fr-FR" sz="1600" dirty="0"/>
              </a:p>
            </p:txBody>
          </p:sp>
          <p:grpSp>
            <p:nvGrpSpPr>
              <p:cNvPr id="16" name="Groupe 15"/>
              <p:cNvGrpSpPr/>
              <p:nvPr/>
            </p:nvGrpSpPr>
            <p:grpSpPr>
              <a:xfrm>
                <a:off x="10770925" y="3036536"/>
                <a:ext cx="528166" cy="463198"/>
                <a:chOff x="11495954" y="2926431"/>
                <a:chExt cx="528166" cy="463198"/>
              </a:xfrm>
            </p:grpSpPr>
            <p:sp>
              <p:nvSpPr>
                <p:cNvPr id="103" name="Organigramme : Processus 102"/>
                <p:cNvSpPr/>
                <p:nvPr/>
              </p:nvSpPr>
              <p:spPr>
                <a:xfrm>
                  <a:off x="11495954" y="2926431"/>
                  <a:ext cx="528166" cy="463198"/>
                </a:xfrm>
                <a:prstGeom prst="flowChartProcess">
                  <a:avLst/>
                </a:prstGeom>
                <a:ln>
                  <a:solidFill>
                    <a:srgbClr val="2E75B6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104" name="Image 10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510848" y="3027713"/>
                  <a:ext cx="506467" cy="26963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53701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5" grpId="0" animBg="1"/>
      <p:bldP spid="199" grpId="0"/>
      <p:bldP spid="18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27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510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Thermomécanique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rganigramme : Processus 17"/>
          <p:cNvSpPr/>
          <p:nvPr/>
        </p:nvSpPr>
        <p:spPr>
          <a:xfrm>
            <a:off x="2774486" y="461249"/>
            <a:ext cx="528166" cy="463198"/>
          </a:xfrm>
          <a:prstGeom prst="flowChartProcess">
            <a:avLst/>
          </a:prstGeom>
          <a:ln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80" y="562531"/>
            <a:ext cx="506467" cy="269630"/>
          </a:xfrm>
          <a:prstGeom prst="rect">
            <a:avLst/>
          </a:prstGeom>
        </p:spPr>
      </p:pic>
      <p:graphicFrame>
        <p:nvGraphicFramePr>
          <p:cNvPr id="21" name="Tableau 20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03" name="ZoneTexte 102"/>
          <p:cNvSpPr txBox="1"/>
          <p:nvPr/>
        </p:nvSpPr>
        <p:spPr>
          <a:xfrm>
            <a:off x="1664635" y="1124607"/>
            <a:ext cx="9579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Modélisation du balourd thermique (l’influence de la déformation thermique du rotor à la dynamique du rotor)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ZoneTexte 103"/>
          <p:cNvSpPr txBox="1"/>
          <p:nvPr/>
        </p:nvSpPr>
        <p:spPr>
          <a:xfrm>
            <a:off x="1730080" y="2494318"/>
            <a:ext cx="2779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Approche masse concentrée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295847" y="1748922"/>
                <a:ext cx="5312223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𝑴</m:t>
                      </m:r>
                      <m:acc>
                        <m:accPr>
                          <m:chr m:val="̈"/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b="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b="0" i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e>
                      </m:d>
                      <m:acc>
                        <m:accPr>
                          <m:chr m:val="̇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𝑲𝒒</m:t>
                      </m:r>
                      <m:r>
                        <a:rPr lang="fr-FR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sub>
                      </m:sSub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𝒑𝒂𝒍𝒊𝒆𝒓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fr-FR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847" y="1748922"/>
                <a:ext cx="5312223" cy="394210"/>
              </a:xfrm>
              <a:prstGeom prst="rect">
                <a:avLst/>
              </a:prstGeom>
              <a:blipFill rotWithShape="0"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8412822" y="1740178"/>
                <a:ext cx="893706" cy="3944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fr-F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fr-F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𝒕𝒉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822" y="1740178"/>
                <a:ext cx="893706" cy="394403"/>
              </a:xfrm>
              <a:prstGeom prst="rect">
                <a:avLst/>
              </a:prstGeom>
              <a:blipFill rotWithShape="0">
                <a:blip r:embed="rId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ZoneTexte 23"/>
          <p:cNvSpPr txBox="1"/>
          <p:nvPr/>
        </p:nvSpPr>
        <p:spPr>
          <a:xfrm>
            <a:off x="9958944" y="1663321"/>
            <a:ext cx="1285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Forces du balourd thermique </a:t>
            </a:r>
          </a:p>
        </p:txBody>
      </p:sp>
      <p:cxnSp>
        <p:nvCxnSpPr>
          <p:cNvPr id="29" name="Connecteur en arc 28"/>
          <p:cNvCxnSpPr>
            <a:stCxn id="24" idx="1"/>
            <a:endCxn id="2" idx="2"/>
          </p:cNvCxnSpPr>
          <p:nvPr/>
        </p:nvCxnSpPr>
        <p:spPr>
          <a:xfrm rot="10800000" flipV="1">
            <a:off x="8859676" y="2078819"/>
            <a:ext cx="1099269" cy="55761"/>
          </a:xfrm>
          <a:prstGeom prst="curvedConnector4">
            <a:avLst>
              <a:gd name="adj1" fmla="val 29675"/>
              <a:gd name="adj2" fmla="val 62733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ZoneTexte 95"/>
          <p:cNvSpPr txBox="1"/>
          <p:nvPr/>
        </p:nvSpPr>
        <p:spPr>
          <a:xfrm>
            <a:off x="2595727" y="2923395"/>
            <a:ext cx="14138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 simple</a:t>
            </a:r>
          </a:p>
        </p:txBody>
      </p:sp>
      <p:pic>
        <p:nvPicPr>
          <p:cNvPr id="35" name="Image 34"/>
          <p:cNvPicPr/>
          <p:nvPr/>
        </p:nvPicPr>
        <p:blipFill>
          <a:blip r:embed="rId6"/>
          <a:stretch>
            <a:fillRect/>
          </a:stretch>
        </p:blipFill>
        <p:spPr>
          <a:xfrm>
            <a:off x="1730080" y="3607926"/>
            <a:ext cx="4821780" cy="25049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/>
              <p:cNvSpPr/>
              <p:nvPr/>
            </p:nvSpPr>
            <p:spPr>
              <a:xfrm>
                <a:off x="7281599" y="2934829"/>
                <a:ext cx="3702342" cy="28318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sub>
                          </m:sSub>
                        </m:e>
                        <m:sub>
                          <m:r>
                            <a:rPr lang="fr-FR" sz="1600" b="0" i="1"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  <m:r>
                        <a:rPr lang="fr-FR" sz="1600" b="0" i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600" b="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fr-FR" sz="1600" b="0" i="1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</m:sub>
                          </m:sSub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unc>
                                <m:funcPr>
                                  <m:ctrlPr>
                                    <a:rPr lang="fr-FR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fr-FR" sz="1600" b="0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1600" b="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fr-FR" sz="16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1600" b="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fr-FR" sz="16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sz="16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sz="1600" b="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1600" b="0" i="1">
                                                  <a:latin typeface="Cambria Math" panose="02040503050406030204" pitchFamily="18" charset="0"/>
                                                </a:rPr>
                                                <m:t>𝑡h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unc>
                                <m:funcPr>
                                  <m:ctrlPr>
                                    <a:rPr lang="fr-FR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fr-FR" sz="1600" b="0" i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1600" b="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fr-FR" sz="16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1600" b="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fr-FR" sz="16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sz="16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sz="1600" b="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1600" b="0" i="1">
                                                  <a:latin typeface="Cambria Math" panose="02040503050406030204" pitchFamily="18" charset="0"/>
                                                </a:rPr>
                                                <m:t>𝑡h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&amp;0</m:t>
                              </m:r>
                            </m:e>
                            <m:e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&amp;0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sz="1600" b="0" dirty="0" smtClean="0"/>
              </a:p>
              <a:p>
                <a:endParaRPr lang="fr-FR" sz="1600" dirty="0"/>
              </a:p>
              <a:p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avec</a:t>
                </a:r>
                <a:r>
                  <a:rPr lang="fr-FR" sz="1600" b="0" dirty="0" smtClean="0"/>
                  <a:t> </a:t>
                </a:r>
              </a:p>
              <a:p>
                <a:pPr algn="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acc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𝑑𝑖𝑠𝑞𝑢𝑒</m:t>
                                  </m:r>
                                </m:sub>
                              </m:sSub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𝑑𝑖𝑠𝑞𝑢𝑒</m:t>
                                  </m:r>
                                </m:sub>
                              </m:sSub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,0,0</m:t>
                              </m:r>
                            </m:e>
                          </m:d>
                        </m:e>
                        <m:sup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fr-FR" sz="1600" dirty="0" smtClean="0"/>
              </a:p>
              <a:p>
                <a:pPr algn="dist" hangingPunct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</m:sub>
                          </m:sSub>
                        </m:e>
                      </m:acc>
                      <m:r>
                        <a:rPr lang="fr-FR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𝑡h</m:t>
                                  </m:r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fr-FR" sz="1600" dirty="0"/>
              </a:p>
              <a:p>
                <a:pPr algn="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</m:sub>
                          </m:sSub>
                        </m:e>
                      </m:acc>
                      <m:r>
                        <a:rPr lang="fr-FR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𝑎𝑡𝑎𝑛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𝑑𝑖𝑠𝑞𝑢𝑒</m:t>
                                  </m:r>
                                </m:sub>
                              </m:sSub>
                            </m:e>
                          </m:acc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  , </m:t>
                          </m:r>
                          <m:acc>
                            <m:accPr>
                              <m:chr m:val="̃"/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𝑑𝑖𝑠𝑞𝑢𝑒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97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599" y="2934829"/>
                <a:ext cx="3702342" cy="2831865"/>
              </a:xfrm>
              <a:prstGeom prst="rect">
                <a:avLst/>
              </a:prstGeom>
              <a:blipFill rotWithShape="0">
                <a:blip r:embed="rId7"/>
                <a:stretch>
                  <a:fillRect l="-8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/>
              <p:cNvSpPr/>
              <p:nvPr/>
            </p:nvSpPr>
            <p:spPr>
              <a:xfrm>
                <a:off x="4739315" y="3132853"/>
                <a:ext cx="198531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masse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 disque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 porte à faux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8" name="Rectangle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315" y="3132853"/>
                <a:ext cx="1985315" cy="584775"/>
              </a:xfrm>
              <a:prstGeom prst="rect">
                <a:avLst/>
              </a:prstGeom>
              <a:blipFill rotWithShape="0">
                <a:blip r:embed="rId8"/>
                <a:stretch>
                  <a:fillRect l="-1534" t="-3125" r="-2761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28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9" grpId="0"/>
      <p:bldP spid="2" grpId="0"/>
      <p:bldP spid="24" grpId="0"/>
      <p:bldP spid="96" grpId="0"/>
      <p:bldP spid="97" grpId="0"/>
      <p:bldP spid="9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28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510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Thermomécanique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rganigramme : Processus 17"/>
          <p:cNvSpPr/>
          <p:nvPr/>
        </p:nvSpPr>
        <p:spPr>
          <a:xfrm>
            <a:off x="2774486" y="461249"/>
            <a:ext cx="528166" cy="463198"/>
          </a:xfrm>
          <a:prstGeom prst="flowChartProcess">
            <a:avLst/>
          </a:prstGeom>
          <a:ln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80" y="562531"/>
            <a:ext cx="506467" cy="269630"/>
          </a:xfrm>
          <a:prstGeom prst="rect">
            <a:avLst/>
          </a:prstGeom>
        </p:spPr>
      </p:pic>
      <p:graphicFrame>
        <p:nvGraphicFramePr>
          <p:cNvPr id="21" name="Tableau 20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03" name="ZoneTexte 102"/>
          <p:cNvSpPr txBox="1"/>
          <p:nvPr/>
        </p:nvSpPr>
        <p:spPr>
          <a:xfrm>
            <a:off x="1664635" y="1124607"/>
            <a:ext cx="9579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Modélisation du balourd thermique (l’influence de la déformation thermique du rotor à la dynamique du rotor)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ZoneTexte 103"/>
          <p:cNvSpPr txBox="1"/>
          <p:nvPr/>
        </p:nvSpPr>
        <p:spPr>
          <a:xfrm>
            <a:off x="1730080" y="2494318"/>
            <a:ext cx="2779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Approche masse concentrée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295847" y="1748922"/>
                <a:ext cx="5312223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𝑴</m:t>
                      </m:r>
                      <m:acc>
                        <m:accPr>
                          <m:chr m:val="̈"/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b="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b="0" i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e>
                      </m:d>
                      <m:acc>
                        <m:accPr>
                          <m:chr m:val="̇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𝑲𝒒</m:t>
                      </m:r>
                      <m:r>
                        <a:rPr lang="fr-FR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sub>
                      </m:sSub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𝒑𝒂𝒍𝒊𝒆𝒓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fr-FR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847" y="1748922"/>
                <a:ext cx="5312223" cy="394210"/>
              </a:xfrm>
              <a:prstGeom prst="rect">
                <a:avLst/>
              </a:prstGeom>
              <a:blipFill rotWithShape="0"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8412822" y="1740178"/>
                <a:ext cx="893706" cy="3944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fr-F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fr-F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𝒕𝒉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822" y="1740178"/>
                <a:ext cx="893706" cy="394403"/>
              </a:xfrm>
              <a:prstGeom prst="rect">
                <a:avLst/>
              </a:prstGeom>
              <a:blipFill rotWithShape="0">
                <a:blip r:embed="rId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ZoneTexte 23"/>
          <p:cNvSpPr txBox="1"/>
          <p:nvPr/>
        </p:nvSpPr>
        <p:spPr>
          <a:xfrm>
            <a:off x="9958944" y="1663321"/>
            <a:ext cx="1285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Forces du balourd thermique </a:t>
            </a:r>
          </a:p>
        </p:txBody>
      </p:sp>
      <p:cxnSp>
        <p:nvCxnSpPr>
          <p:cNvPr id="29" name="Connecteur en arc 28"/>
          <p:cNvCxnSpPr>
            <a:stCxn id="24" idx="1"/>
            <a:endCxn id="2" idx="2"/>
          </p:cNvCxnSpPr>
          <p:nvPr/>
        </p:nvCxnSpPr>
        <p:spPr>
          <a:xfrm rot="10800000" flipV="1">
            <a:off x="8859676" y="2078819"/>
            <a:ext cx="1099269" cy="55761"/>
          </a:xfrm>
          <a:prstGeom prst="curvedConnector4">
            <a:avLst>
              <a:gd name="adj1" fmla="val 29675"/>
              <a:gd name="adj2" fmla="val 62733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ZoneTexte 95"/>
          <p:cNvSpPr txBox="1"/>
          <p:nvPr/>
        </p:nvSpPr>
        <p:spPr>
          <a:xfrm>
            <a:off x="2595727" y="2923395"/>
            <a:ext cx="1619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 </a:t>
            </a:r>
            <a:r>
              <a:rPr kumimoji="1" lang="fr-FR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complète</a:t>
            </a:r>
            <a:endParaRPr kumimoji="1" lang="fr-FR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" name="Image 37"/>
          <p:cNvPicPr/>
          <p:nvPr/>
        </p:nvPicPr>
        <p:blipFill>
          <a:blip r:embed="rId6"/>
          <a:stretch>
            <a:fillRect/>
          </a:stretch>
        </p:blipFill>
        <p:spPr>
          <a:xfrm>
            <a:off x="1730080" y="3864029"/>
            <a:ext cx="5967295" cy="16917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/>
              <p:cNvSpPr/>
              <p:nvPr/>
            </p:nvSpPr>
            <p:spPr>
              <a:xfrm>
                <a:off x="8195657" y="3206365"/>
                <a:ext cx="3337388" cy="2799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fr-FR" sz="1600" b="1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sub>
                          </m:sSub>
                        </m:e>
                        <m:sub>
                          <m:r>
                            <a:rPr lang="fr-FR" sz="1600" b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fr-FR" sz="1600" b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fr-FR" sz="1600" b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600" b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fr-FR" sz="1600" b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𝑡h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fr-FR" sz="1600" b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fr-FR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sz="16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r-FR" sz="16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FR" sz="1600" b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FR" sz="1600" b="1">
                                                      <a:latin typeface="Cambria Math" panose="02040503050406030204" pitchFamily="18" charset="0"/>
                                                    </a:rPr>
                                                    <m:t>𝑡h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a:rPr lang="fr-FR" sz="1600" b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fr-FR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sz="16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r-FR" sz="16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FR" sz="1600" b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FR" sz="1600" b="1">
                                                      <a:latin typeface="Cambria Math" panose="02040503050406030204" pitchFamily="18" charset="0"/>
                                                    </a:rPr>
                                                    <m:t>𝑡h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a:rPr lang="fr-FR" sz="1600" b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fr-FR" sz="1600" b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sz="1600" b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sz="1600" b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vec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 hangingPunct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sSub>
                                <m:sSubPr>
                                  <m:ctrlPr>
                                    <a:rPr lang="fr-FR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fr-FR" sz="1600" b="1" i="1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acc>
                      <m:r>
                        <a:rPr lang="fr-FR" sz="16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,0,0</m:t>
                              </m:r>
                            </m:e>
                          </m:d>
                        </m:e>
                        <m:sup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fr-FR" sz="1600" b="1" dirty="0" smtClean="0">
                  <a:latin typeface="Cambria Math" panose="02040503050406030204" pitchFamily="18" charset="0"/>
                </a:endParaRPr>
              </a:p>
              <a:p>
                <a:pPr algn="ctr" hangingPunct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𝑡h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fr-FR" sz="1600" b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fr-FR" sz="1600" b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1600" b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sSub>
                                    <m:sSubPr>
                                      <m:ctrlPr>
                                        <a:rPr lang="fr-FR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acc>
                          <m:r>
                            <a:rPr lang="fr-FR" sz="1600" b="1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</m:oMath>
                  </m:oMathPara>
                </a14:m>
                <a:endParaRPr lang="fr-FR" sz="1600" b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1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fr-FR" sz="1600" b="1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e>
                          <m:sub>
                            <m:r>
                              <a:rPr lang="fr-FR" sz="1600" b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fr-FR" sz="1600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600" b="1">
                        <a:latin typeface="Cambria Math" panose="02040503050406030204" pitchFamily="18" charset="0"/>
                      </a:rPr>
                      <m:t>𝑎𝑡𝑎𝑛</m:t>
                    </m:r>
                    <m:r>
                      <a:rPr lang="fr-FR" sz="1600" b="1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1">
                                        <a:latin typeface="Cambria Math" panose="02040503050406030204" pitchFamily="18" charset="0"/>
                                      </a:rPr>
                                      <m:t>𝑡h</m:t>
                                    </m:r>
                                  </m:sub>
                                </m:sSub>
                              </m:e>
                              <m:sub>
                                <m:r>
                                  <a:rPr lang="fr-FR" sz="1600" b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  <m:r>
                          <a:rPr lang="fr-FR" sz="1600" b="1">
                            <a:latin typeface="Cambria Math" panose="02040503050406030204" pitchFamily="18" charset="0"/>
                          </a:rPr>
                          <m:t>  , </m:t>
                        </m:r>
                        <m:acc>
                          <m:accPr>
                            <m:chr m:val="̃"/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sz="1600" b="1">
                                        <a:latin typeface="Cambria Math" panose="02040503050406030204" pitchFamily="18" charset="0"/>
                                      </a:rPr>
                                      <m:t>𝑡h</m:t>
                                    </m:r>
                                  </m:sub>
                                </m:sSub>
                              </m:e>
                              <m:sub>
                                <m:r>
                                  <a:rPr lang="fr-FR" sz="1600" b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fr-FR" sz="1600" b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9" name="Rectangle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657" y="3206365"/>
                <a:ext cx="3337388" cy="2799549"/>
              </a:xfrm>
              <a:prstGeom prst="rect">
                <a:avLst/>
              </a:prstGeom>
              <a:blipFill rotWithShape="0">
                <a:blip r:embed="rId7"/>
                <a:stretch>
                  <a:fillRect l="-912" r="-158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67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29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510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Thermomécanique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rganigramme : Processus 17"/>
          <p:cNvSpPr/>
          <p:nvPr/>
        </p:nvSpPr>
        <p:spPr>
          <a:xfrm>
            <a:off x="2774486" y="461249"/>
            <a:ext cx="528166" cy="463198"/>
          </a:xfrm>
          <a:prstGeom prst="flowChartProcess">
            <a:avLst/>
          </a:prstGeom>
          <a:ln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80" y="562531"/>
            <a:ext cx="506467" cy="269630"/>
          </a:xfrm>
          <a:prstGeom prst="rect">
            <a:avLst/>
          </a:prstGeom>
        </p:spPr>
      </p:pic>
      <p:graphicFrame>
        <p:nvGraphicFramePr>
          <p:cNvPr id="21" name="Tableau 20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03" name="ZoneTexte 102"/>
          <p:cNvSpPr txBox="1"/>
          <p:nvPr/>
        </p:nvSpPr>
        <p:spPr>
          <a:xfrm>
            <a:off x="1664635" y="1124607"/>
            <a:ext cx="9579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Modélisation du balourd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thermique (l’influence de la déformation thermique du rotor à la dynamique du rotor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ZoneTexte 103"/>
          <p:cNvSpPr txBox="1"/>
          <p:nvPr/>
        </p:nvSpPr>
        <p:spPr>
          <a:xfrm>
            <a:off x="1687465" y="2280627"/>
            <a:ext cx="3300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Approche défaut de la fibre neutre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079506" y="3281931"/>
                <a:ext cx="3447393" cy="196784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 hangingPunct="0"/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Bilan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d’énergie sans force extérieures au rotor: </a:t>
                </a:r>
                <a:endParaRPr lang="fr-FR" sz="1600" b="1" i="1" dirty="0" smtClean="0"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 hangingPunct="0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é</m:t>
                          </m:r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𝒍𝒂𝒔</m:t>
                          </m:r>
                        </m:sub>
                      </m:sSub>
                      <m:r>
                        <a:rPr lang="fr-FR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  <m: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𝒕𝒉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sz="16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𝑲</m:t>
                      </m:r>
                      <m:d>
                        <m:dPr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𝒕𝒉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16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 hangingPunct="0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𝒄𝒊𝒏</m:t>
                          </m:r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é</m:t>
                          </m:r>
                        </m:sub>
                      </m:sSub>
                      <m:r>
                        <a:rPr lang="fr-FR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  <m: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sz="16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𝑴</m:t>
                      </m:r>
                      <m:acc>
                        <m:accPr>
                          <m:chr m:val="̇"/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</m:e>
                      </m:acc>
                    </m:oMath>
                  </m:oMathPara>
                </a14:m>
                <a:endParaRPr lang="fr-FR" sz="16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𝒅𝒊𝒔𝒔</m:t>
                          </m:r>
                        </m:sub>
                      </m:sSub>
                      <m:r>
                        <a:rPr lang="fr-FR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  <m: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𝑪</m:t>
                          </m:r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𝑮</m:t>
                          </m:r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𝛀</m:t>
                          </m:r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  <m:acc>
                        <m:accPr>
                          <m:chr m:val="̇"/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506" y="3281931"/>
                <a:ext cx="3447393" cy="1967846"/>
              </a:xfrm>
              <a:prstGeom prst="rect">
                <a:avLst/>
              </a:prstGeom>
              <a:blipFill rotWithShape="0">
                <a:blip r:embed="rId4"/>
                <a:stretch>
                  <a:fillRect t="-6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966134" y="2742985"/>
                <a:ext cx="337066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600" dirty="0" smtClean="0">
                    <a:latin typeface="Cambria Math" panose="02040503050406030204" pitchFamily="18" charset="0"/>
                  </a:rPr>
                  <a:t>Déplacement total : </a:t>
                </a:r>
                <a14:m>
                  <m:oMath xmlns:m="http://schemas.openxmlformats.org/officeDocument/2006/math">
                    <m:r>
                      <a:rPr lang="fr-FR" sz="160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1600" b="1" i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fr-FR" sz="1600" b="0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fr-FR" sz="1600" b="0" i="0">
                            <a:latin typeface="Cambria Math" panose="02040503050406030204" pitchFamily="18" charset="0"/>
                          </a:rPr>
                          <m:t>é</m:t>
                        </m:r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𝒍𝒂𝒔</m:t>
                        </m:r>
                      </m:sub>
                    </m:sSub>
                    <m:r>
                      <a:rPr lang="fr-FR" sz="1600" b="0" i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𝒕𝒉</m:t>
                        </m:r>
                      </m:sub>
                    </m:sSub>
                  </m:oMath>
                </a14:m>
                <a:endParaRPr lang="fr-FR" sz="16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134" y="2742985"/>
                <a:ext cx="3370666" cy="338554"/>
              </a:xfrm>
              <a:prstGeom prst="rect">
                <a:avLst/>
              </a:prstGeom>
              <a:blipFill rotWithShape="0">
                <a:blip r:embed="rId5"/>
                <a:stretch>
                  <a:fillRect l="-1087" t="-8929" b="-178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953785" y="5378564"/>
                <a:ext cx="3559501" cy="1233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Application de l’équation de Lagrange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fr-FR" sz="1600" b="1" i="1" dirty="0" smtClean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𝑴</m:t>
                      </m:r>
                      <m:acc>
                        <m:accPr>
                          <m:chr m:val="̈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sz="1600" b="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600" b="1" i="0">
                                  <a:latin typeface="Cambria Math" panose="02040503050406030204" pitchFamily="18" charset="0"/>
                                </a:rPr>
                                <m:t>𝛀</m:t>
                              </m:r>
                            </m:e>
                          </m:d>
                        </m:e>
                      </m:d>
                      <m:acc>
                        <m:accPr>
                          <m:chr m:val="̇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sz="1600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1600" b="1" i="1">
                          <a:latin typeface="Cambria Math" panose="02040503050406030204" pitchFamily="18" charset="0"/>
                        </a:rPr>
                        <m:t>𝑲𝒒</m:t>
                      </m:r>
                      <m:r>
                        <a:rPr lang="fr-FR" sz="16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1600" b="1" i="1">
                          <a:latin typeface="Cambria Math" panose="02040503050406030204" pitchFamily="18" charset="0"/>
                        </a:rPr>
                        <m:t>𝑲</m:t>
                      </m:r>
                      <m:sSub>
                        <m:sSub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𝒕𝒉</m:t>
                          </m:r>
                        </m:sub>
                      </m:sSub>
                      <m:r>
                        <a:rPr lang="fr-FR" sz="16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600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fr-FR" sz="1600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fr-FR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fr-FR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𝒕𝒉</m:t>
                              </m:r>
                            </m:sub>
                          </m:sSub>
                        </m:sub>
                      </m:sSub>
                      <m:r>
                        <a:rPr lang="fr-FR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600" b="1" i="1">
                          <a:latin typeface="Cambria Math" panose="02040503050406030204" pitchFamily="18" charset="0"/>
                        </a:rPr>
                        <m:t>𝑲</m:t>
                      </m:r>
                      <m:sSub>
                        <m:sSub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𝒕𝒉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785" y="5378564"/>
                <a:ext cx="3559501" cy="1233736"/>
              </a:xfrm>
              <a:prstGeom prst="rect">
                <a:avLst/>
              </a:prstGeom>
              <a:blipFill rotWithShape="0">
                <a:blip r:embed="rId6"/>
                <a:stretch>
                  <a:fillRect l="-10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3295847" y="1748922"/>
                <a:ext cx="5312223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𝑴</m:t>
                      </m:r>
                      <m:acc>
                        <m:accPr>
                          <m:chr m:val="̈"/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b="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b="0" i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e>
                      </m:d>
                      <m:acc>
                        <m:accPr>
                          <m:chr m:val="̇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𝑲𝒒</m:t>
                      </m:r>
                      <m:r>
                        <a:rPr lang="fr-FR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sub>
                      </m:sSub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𝒑𝒂𝒍𝒊𝒆𝒓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fr-FR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847" y="1748922"/>
                <a:ext cx="5312223" cy="394210"/>
              </a:xfrm>
              <a:prstGeom prst="rect">
                <a:avLst/>
              </a:prstGeom>
              <a:blipFill rotWithShape="0">
                <a:blip r:embed="rId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8412822" y="1740178"/>
                <a:ext cx="893706" cy="3944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fr-F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fr-F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𝒕𝒉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822" y="1740178"/>
                <a:ext cx="893706" cy="394403"/>
              </a:xfrm>
              <a:prstGeom prst="rect">
                <a:avLst/>
              </a:prstGeom>
              <a:blipFill rotWithShape="0">
                <a:blip r:embed="rId8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ZoneTexte 25"/>
          <p:cNvSpPr txBox="1"/>
          <p:nvPr/>
        </p:nvSpPr>
        <p:spPr>
          <a:xfrm>
            <a:off x="9958944" y="1663321"/>
            <a:ext cx="1285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Forces du balourd thermique </a:t>
            </a:r>
          </a:p>
        </p:txBody>
      </p:sp>
      <p:cxnSp>
        <p:nvCxnSpPr>
          <p:cNvPr id="27" name="Connecteur en arc 26"/>
          <p:cNvCxnSpPr>
            <a:stCxn id="26" idx="1"/>
            <a:endCxn id="25" idx="2"/>
          </p:cNvCxnSpPr>
          <p:nvPr/>
        </p:nvCxnSpPr>
        <p:spPr>
          <a:xfrm rot="10800000" flipV="1">
            <a:off x="8859676" y="2078819"/>
            <a:ext cx="1099269" cy="55761"/>
          </a:xfrm>
          <a:prstGeom prst="curvedConnector4">
            <a:avLst>
              <a:gd name="adj1" fmla="val 29675"/>
              <a:gd name="adj2" fmla="val 62733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en arc 30"/>
          <p:cNvCxnSpPr>
            <a:stCxn id="99" idx="1"/>
            <a:endCxn id="14" idx="3"/>
          </p:cNvCxnSpPr>
          <p:nvPr/>
        </p:nvCxnSpPr>
        <p:spPr>
          <a:xfrm rot="10800000" flipV="1">
            <a:off x="5336800" y="2908010"/>
            <a:ext cx="407738" cy="425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ZoneTexte 98"/>
              <p:cNvSpPr txBox="1"/>
              <p:nvPr/>
            </p:nvSpPr>
            <p:spPr>
              <a:xfrm>
                <a:off x="5744538" y="2615623"/>
                <a:ext cx="571173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Déplacement des nœuds sur la fibre neutre après la déformation thermique du rotor dans le repère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9" name="ZoneTexte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538" y="2615623"/>
                <a:ext cx="5711738" cy="584775"/>
              </a:xfrm>
              <a:prstGeom prst="rect">
                <a:avLst/>
              </a:prstGeom>
              <a:blipFill rotWithShape="0">
                <a:blip r:embed="rId9"/>
                <a:stretch>
                  <a:fillRect l="-534" t="-3125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6845886" y="3448597"/>
                <a:ext cx="4027577" cy="7117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Déplacement du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nœud </a:t>
                </a:r>
                <a14:m>
                  <m:oMath xmlns:m="http://schemas.openxmlformats.org/officeDocument/2006/math">
                    <m:r>
                      <a:rPr kumimoji="1" lang="fr-FR" sz="16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exprimé au repère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kumimoji="1"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fr-FR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fr-FR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fr-FR" sz="1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kumimoji="1" lang="fr-FR" sz="1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𝒕</m:t>
                              </m:r>
                              <m:sSub>
                                <m:sSubPr>
                                  <m:ctrlPr>
                                    <a:rPr kumimoji="1" lang="fr-FR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fr-FR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kumimoji="1" lang="fr-FR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sub>
                          </m:sSub>
                        </m:e>
                      </m:acc>
                      <m:r>
                        <a:rPr kumimoji="1" lang="fr-FR" sz="16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fr-FR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fr-FR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kumimoji="1" lang="fr-FR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fr-FR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e>
                              </m:acc>
                              <m:r>
                                <a:rPr kumimoji="1" lang="fr-FR" sz="1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kumimoji="1" lang="fr-FR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fr-FR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r>
                                <a:rPr kumimoji="1" lang="fr-FR" sz="1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kumimoji="1" lang="fr-FR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fr-FR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kumimoji="1" lang="fr-FR" sz="1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kumimoji="1" lang="fr-FR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fr-FR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𝜓</m:t>
                                  </m:r>
                                </m:e>
                              </m:acc>
                              <m:r>
                                <a:rPr kumimoji="1" lang="fr-FR" sz="1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kumimoji="1" lang="fr-FR" sz="16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5886" y="3448597"/>
                <a:ext cx="4027577" cy="711733"/>
              </a:xfrm>
              <a:prstGeom prst="rect">
                <a:avLst/>
              </a:prstGeom>
              <a:blipFill rotWithShape="0">
                <a:blip r:embed="rId10"/>
                <a:stretch>
                  <a:fillRect l="-756" t="-25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5744538" y="5187225"/>
                <a:ext cx="6096000" cy="115223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sSub>
                                <m:sSubPr>
                                  <m:ctrlPr>
                                    <a:rPr lang="fr-FR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fr-FR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sub>
                          </m:sSub>
                        </m:sub>
                      </m:sSub>
                      <m:r>
                        <a:rPr lang="fr-FR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𝑲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fr-F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b="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</m:acc>
                                    </m:e>
                                  </m:mr>
                                  <m:m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fr-F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b="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acc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fr-FR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fr-FR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func>
                        <m:func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fr-FR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fr-FR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𝑲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fr-FR" b="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fr-FR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b="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acc>
                                    </m:e>
                                  </m:mr>
                                  <m:m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fr-FR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b="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</m:acc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fr-FR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func>
                        <m:func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fr-FR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fr-FR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538" y="5187225"/>
                <a:ext cx="6096000" cy="115223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7164142" y="4352300"/>
                <a:ext cx="3235629" cy="640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Changement des repères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fr-FR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sSub>
                            <m:sSubPr>
                              <m:ctrlP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sub>
                      </m:sSub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kumimoji="1" lang="fr-FR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fr-FR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fr-FR" sz="1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kumimoji="1" lang="fr-FR" sz="1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𝒕</m:t>
                              </m:r>
                              <m:sSub>
                                <m:sSubPr>
                                  <m:ctrlPr>
                                    <a:rPr kumimoji="1" lang="fr-FR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fr-FR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kumimoji="1" lang="fr-FR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sub>
                          </m:sSub>
                        </m:e>
                      </m:acc>
                    </m:oMath>
                  </m:oMathPara>
                </a14:m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142" y="4352300"/>
                <a:ext cx="3235629" cy="640368"/>
              </a:xfrm>
              <a:prstGeom prst="rect">
                <a:avLst/>
              </a:prstGeom>
              <a:blipFill rotWithShape="0">
                <a:blip r:embed="rId12"/>
                <a:stretch>
                  <a:fillRect l="-942" t="-2857" r="-43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187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647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de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l’effet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Morton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22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64969" y="2164048"/>
            <a:ext cx="30704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Modélisation </a:t>
            </a: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&amp; 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Validation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du modèle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EM 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3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30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97AAFEB6-ACF0-46D8-B8AF-CA96A8F19F73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4246988" y="2726378"/>
            <a:ext cx="2522045" cy="642861"/>
            <a:chOff x="1824495" y="2980477"/>
            <a:chExt cx="2522045" cy="642861"/>
          </a:xfrm>
        </p:grpSpPr>
        <p:sp>
          <p:nvSpPr>
            <p:cNvPr id="18" name="Rounded Rectangle 30"/>
            <p:cNvSpPr/>
            <p:nvPr/>
          </p:nvSpPr>
          <p:spPr>
            <a:xfrm>
              <a:off x="1824495" y="2980477"/>
              <a:ext cx="1964093" cy="642861"/>
            </a:xfrm>
            <a:prstGeom prst="roundRect">
              <a:avLst>
                <a:gd name="adj" fmla="val 12991"/>
              </a:avLst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Dynamique des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rotors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12" name="Groupe 11"/>
            <p:cNvGrpSpPr/>
            <p:nvPr/>
          </p:nvGrpSpPr>
          <p:grpSpPr>
            <a:xfrm>
              <a:off x="3818374" y="3047068"/>
              <a:ext cx="528166" cy="479903"/>
              <a:chOff x="3818374" y="3047068"/>
              <a:chExt cx="528166" cy="479903"/>
            </a:xfrm>
          </p:grpSpPr>
          <p:sp>
            <p:nvSpPr>
              <p:cNvPr id="13" name="Organigramme : Processus 12"/>
              <p:cNvSpPr/>
              <p:nvPr/>
            </p:nvSpPr>
            <p:spPr>
              <a:xfrm>
                <a:off x="3818374" y="304706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70590" y="3180576"/>
                <a:ext cx="438239" cy="268247"/>
              </a:xfrm>
              <a:prstGeom prst="rect">
                <a:avLst/>
              </a:prstGeom>
            </p:spPr>
          </p:pic>
        </p:grpSp>
      </p:grpSp>
      <p:grpSp>
        <p:nvGrpSpPr>
          <p:cNvPr id="31" name="Groupe 30"/>
          <p:cNvGrpSpPr/>
          <p:nvPr/>
        </p:nvGrpSpPr>
        <p:grpSpPr>
          <a:xfrm>
            <a:off x="4246988" y="4258590"/>
            <a:ext cx="2507151" cy="642861"/>
            <a:chOff x="1824495" y="4976298"/>
            <a:chExt cx="2507151" cy="642861"/>
          </a:xfrm>
        </p:grpSpPr>
        <p:sp>
          <p:nvSpPr>
            <p:cNvPr id="37" name="Rounded Rectangle 30"/>
            <p:cNvSpPr/>
            <p:nvPr/>
          </p:nvSpPr>
          <p:spPr>
            <a:xfrm>
              <a:off x="1824495" y="4976298"/>
              <a:ext cx="1883705" cy="642861"/>
            </a:xfrm>
            <a:prstGeom prst="roundRect">
              <a:avLst>
                <a:gd name="adj" fmla="val 12991"/>
              </a:avLst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T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hermomécanique </a:t>
              </a:r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du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3803480" y="5083492"/>
              <a:ext cx="528166" cy="463198"/>
              <a:chOff x="3803480" y="5083492"/>
              <a:chExt cx="528166" cy="463198"/>
            </a:xfrm>
          </p:grpSpPr>
          <p:sp>
            <p:nvSpPr>
              <p:cNvPr id="34" name="Organigramme : Processus 33"/>
              <p:cNvSpPr/>
              <p:nvPr/>
            </p:nvSpPr>
            <p:spPr>
              <a:xfrm>
                <a:off x="3803480" y="5083492"/>
                <a:ext cx="528166" cy="463198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5" name="Image 3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8374" y="5184774"/>
                <a:ext cx="506467" cy="269630"/>
              </a:xfrm>
              <a:prstGeom prst="rect">
                <a:avLst/>
              </a:prstGeom>
            </p:spPr>
          </p:pic>
        </p:grpSp>
      </p:grpSp>
      <p:sp>
        <p:nvSpPr>
          <p:cNvPr id="3" name="Accolade fermante 2"/>
          <p:cNvSpPr/>
          <p:nvPr/>
        </p:nvSpPr>
        <p:spPr>
          <a:xfrm>
            <a:off x="6869460" y="1360609"/>
            <a:ext cx="602567" cy="3468373"/>
          </a:xfrm>
          <a:prstGeom prst="rightBrace">
            <a:avLst>
              <a:gd name="adj1" fmla="val 58838"/>
              <a:gd name="adj2" fmla="val 48625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7703246" y="2619055"/>
            <a:ext cx="1610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Algorithme de </a:t>
            </a: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couplage</a:t>
            </a:r>
          </a:p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(modèle de EM)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lèche droite 5"/>
          <p:cNvSpPr/>
          <p:nvPr/>
        </p:nvSpPr>
        <p:spPr>
          <a:xfrm>
            <a:off x="9409738" y="2890690"/>
            <a:ext cx="524669" cy="259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10120497" y="2605132"/>
            <a:ext cx="1579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par les données expérimentales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e 26"/>
          <p:cNvGrpSpPr/>
          <p:nvPr/>
        </p:nvGrpSpPr>
        <p:grpSpPr>
          <a:xfrm>
            <a:off x="4279256" y="1215629"/>
            <a:ext cx="2492260" cy="642862"/>
            <a:chOff x="1854281" y="1019981"/>
            <a:chExt cx="2492260" cy="642862"/>
          </a:xfrm>
        </p:grpSpPr>
        <p:grpSp>
          <p:nvGrpSpPr>
            <p:cNvPr id="29" name="Groupe 28"/>
            <p:cNvGrpSpPr/>
            <p:nvPr/>
          </p:nvGrpSpPr>
          <p:grpSpPr>
            <a:xfrm>
              <a:off x="1854281" y="1019981"/>
              <a:ext cx="2492260" cy="642862"/>
              <a:chOff x="1854281" y="1019981"/>
              <a:chExt cx="2492260" cy="642862"/>
            </a:xfrm>
          </p:grpSpPr>
          <p:sp>
            <p:nvSpPr>
              <p:cNvPr id="36" name="Rounded Rectangle 30"/>
              <p:cNvSpPr/>
              <p:nvPr/>
            </p:nvSpPr>
            <p:spPr>
              <a:xfrm>
                <a:off x="1854281" y="1019981"/>
                <a:ext cx="1964093" cy="642861"/>
              </a:xfrm>
              <a:prstGeom prst="roundRect">
                <a:avLst>
                  <a:gd name="adj" fmla="val 12991"/>
                </a:avLst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Palier </a:t>
                </a:r>
                <a:r>
                  <a:rPr lang="fr-FR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hydrodynamique</a:t>
                </a:r>
                <a:endPara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8" name="Organigramme : Processus 37"/>
              <p:cNvSpPr/>
              <p:nvPr/>
            </p:nvSpPr>
            <p:spPr>
              <a:xfrm>
                <a:off x="3933695" y="1019982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1109" y="1092916"/>
              <a:ext cx="320473" cy="524834"/>
            </a:xfrm>
            <a:prstGeom prst="rect">
              <a:avLst/>
            </a:prstGeom>
          </p:spPr>
        </p:pic>
      </p:grpSp>
      <p:sp>
        <p:nvSpPr>
          <p:cNvPr id="28" name="Freeform 123">
            <a:extLst>
              <a:ext uri="{FF2B5EF4-FFF2-40B4-BE49-F238E27FC236}">
                <a16:creationId xmlns:a16="http://schemas.microsoft.com/office/drawing/2014/main" xmlns="" id="{402A1139-C7D6-4537-AFBF-9254000B9FA6}"/>
              </a:ext>
            </a:extLst>
          </p:cNvPr>
          <p:cNvSpPr>
            <a:spLocks noEditPoints="1"/>
          </p:cNvSpPr>
          <p:nvPr/>
        </p:nvSpPr>
        <p:spPr bwMode="auto">
          <a:xfrm>
            <a:off x="3395779" y="4390272"/>
            <a:ext cx="731520" cy="457200"/>
          </a:xfrm>
          <a:custGeom>
            <a:avLst/>
            <a:gdLst/>
            <a:ahLst/>
            <a:cxnLst>
              <a:cxn ang="0">
                <a:pos x="1179" y="92"/>
              </a:cxn>
              <a:cxn ang="0">
                <a:pos x="1259" y="275"/>
              </a:cxn>
              <a:cxn ang="0">
                <a:pos x="1607" y="202"/>
              </a:cxn>
              <a:cxn ang="0">
                <a:pos x="1753" y="130"/>
              </a:cxn>
              <a:cxn ang="0">
                <a:pos x="1857" y="304"/>
              </a:cxn>
              <a:cxn ang="0">
                <a:pos x="2021" y="567"/>
              </a:cxn>
              <a:cxn ang="0">
                <a:pos x="1753" y="1262"/>
              </a:cxn>
              <a:cxn ang="0">
                <a:pos x="877" y="1371"/>
              </a:cxn>
              <a:cxn ang="0">
                <a:pos x="11" y="1411"/>
              </a:cxn>
              <a:cxn ang="0">
                <a:pos x="24" y="1101"/>
              </a:cxn>
              <a:cxn ang="0">
                <a:pos x="182" y="802"/>
              </a:cxn>
              <a:cxn ang="0">
                <a:pos x="595" y="409"/>
              </a:cxn>
              <a:cxn ang="0">
                <a:pos x="1073" y="700"/>
              </a:cxn>
              <a:cxn ang="0">
                <a:pos x="1155" y="187"/>
              </a:cxn>
              <a:cxn ang="0">
                <a:pos x="896" y="703"/>
              </a:cxn>
              <a:cxn ang="0">
                <a:pos x="1038" y="796"/>
              </a:cxn>
              <a:cxn ang="0">
                <a:pos x="1167" y="547"/>
              </a:cxn>
              <a:cxn ang="0">
                <a:pos x="1033" y="1090"/>
              </a:cxn>
              <a:cxn ang="0">
                <a:pos x="1684" y="283"/>
              </a:cxn>
              <a:cxn ang="0">
                <a:pos x="1558" y="660"/>
              </a:cxn>
              <a:cxn ang="0">
                <a:pos x="940" y="1250"/>
              </a:cxn>
              <a:cxn ang="0">
                <a:pos x="961" y="1290"/>
              </a:cxn>
              <a:cxn ang="0">
                <a:pos x="1656" y="456"/>
              </a:cxn>
              <a:cxn ang="0">
                <a:pos x="1781" y="577"/>
              </a:cxn>
              <a:cxn ang="0">
                <a:pos x="1813" y="253"/>
              </a:cxn>
              <a:cxn ang="0">
                <a:pos x="1756" y="300"/>
              </a:cxn>
              <a:cxn ang="0">
                <a:pos x="1631" y="706"/>
              </a:cxn>
              <a:cxn ang="0">
                <a:pos x="1722" y="409"/>
              </a:cxn>
              <a:cxn ang="0">
                <a:pos x="1697" y="707"/>
              </a:cxn>
              <a:cxn ang="0">
                <a:pos x="1737" y="743"/>
              </a:cxn>
              <a:cxn ang="0">
                <a:pos x="1221" y="1099"/>
              </a:cxn>
              <a:cxn ang="0">
                <a:pos x="1797" y="683"/>
              </a:cxn>
              <a:cxn ang="0">
                <a:pos x="1788" y="561"/>
              </a:cxn>
              <a:cxn ang="0">
                <a:pos x="342" y="594"/>
              </a:cxn>
              <a:cxn ang="0">
                <a:pos x="403" y="1094"/>
              </a:cxn>
              <a:cxn ang="0">
                <a:pos x="899" y="803"/>
              </a:cxn>
              <a:cxn ang="0">
                <a:pos x="1881" y="451"/>
              </a:cxn>
              <a:cxn ang="0">
                <a:pos x="1776" y="1127"/>
              </a:cxn>
              <a:cxn ang="0">
                <a:pos x="1227" y="1221"/>
              </a:cxn>
              <a:cxn ang="0">
                <a:pos x="1396" y="1251"/>
              </a:cxn>
              <a:cxn ang="0">
                <a:pos x="1799" y="1250"/>
              </a:cxn>
              <a:cxn ang="0">
                <a:pos x="2009" y="560"/>
              </a:cxn>
              <a:cxn ang="0">
                <a:pos x="1736" y="999"/>
              </a:cxn>
              <a:cxn ang="0">
                <a:pos x="991" y="1301"/>
              </a:cxn>
              <a:cxn ang="0">
                <a:pos x="1858" y="766"/>
              </a:cxn>
              <a:cxn ang="0">
                <a:pos x="1458" y="864"/>
              </a:cxn>
              <a:cxn ang="0">
                <a:pos x="1300" y="1031"/>
              </a:cxn>
              <a:cxn ang="0">
                <a:pos x="1489" y="913"/>
              </a:cxn>
              <a:cxn ang="0">
                <a:pos x="1464" y="896"/>
              </a:cxn>
              <a:cxn ang="0">
                <a:pos x="107" y="1088"/>
              </a:cxn>
              <a:cxn ang="0">
                <a:pos x="156" y="1111"/>
              </a:cxn>
              <a:cxn ang="0">
                <a:pos x="710" y="1240"/>
              </a:cxn>
              <a:cxn ang="0">
                <a:pos x="91" y="1159"/>
              </a:cxn>
              <a:cxn ang="0">
                <a:pos x="430" y="1205"/>
              </a:cxn>
              <a:cxn ang="0">
                <a:pos x="399" y="1216"/>
              </a:cxn>
              <a:cxn ang="0">
                <a:pos x="116" y="1207"/>
              </a:cxn>
              <a:cxn ang="0">
                <a:pos x="641" y="1373"/>
              </a:cxn>
              <a:cxn ang="0">
                <a:pos x="368" y="1369"/>
              </a:cxn>
              <a:cxn ang="0">
                <a:pos x="88" y="1337"/>
              </a:cxn>
              <a:cxn ang="0">
                <a:pos x="120" y="1331"/>
              </a:cxn>
              <a:cxn ang="0">
                <a:pos x="686" y="1288"/>
              </a:cxn>
              <a:cxn ang="0">
                <a:pos x="877" y="1358"/>
              </a:cxn>
            </a:cxnLst>
            <a:rect l="0" t="0" r="r" b="b"/>
            <a:pathLst>
              <a:path w="2040" h="1427">
                <a:moveTo>
                  <a:pt x="1079" y="278"/>
                </a:moveTo>
                <a:lnTo>
                  <a:pt x="1079" y="278"/>
                </a:lnTo>
                <a:lnTo>
                  <a:pt x="1079" y="276"/>
                </a:lnTo>
                <a:lnTo>
                  <a:pt x="1077" y="275"/>
                </a:lnTo>
                <a:lnTo>
                  <a:pt x="1077" y="275"/>
                </a:lnTo>
                <a:lnTo>
                  <a:pt x="1077" y="278"/>
                </a:lnTo>
                <a:lnTo>
                  <a:pt x="1076" y="278"/>
                </a:lnTo>
                <a:lnTo>
                  <a:pt x="1076" y="275"/>
                </a:lnTo>
                <a:lnTo>
                  <a:pt x="1076" y="274"/>
                </a:lnTo>
                <a:lnTo>
                  <a:pt x="1077" y="273"/>
                </a:lnTo>
                <a:lnTo>
                  <a:pt x="1077" y="273"/>
                </a:lnTo>
                <a:lnTo>
                  <a:pt x="1078" y="271"/>
                </a:lnTo>
                <a:lnTo>
                  <a:pt x="1080" y="271"/>
                </a:lnTo>
                <a:lnTo>
                  <a:pt x="1081" y="271"/>
                </a:lnTo>
                <a:lnTo>
                  <a:pt x="1082" y="271"/>
                </a:lnTo>
                <a:lnTo>
                  <a:pt x="1082" y="270"/>
                </a:lnTo>
                <a:lnTo>
                  <a:pt x="1082" y="270"/>
                </a:lnTo>
                <a:lnTo>
                  <a:pt x="1081" y="269"/>
                </a:lnTo>
                <a:lnTo>
                  <a:pt x="1081" y="267"/>
                </a:lnTo>
                <a:lnTo>
                  <a:pt x="1084" y="263"/>
                </a:lnTo>
                <a:lnTo>
                  <a:pt x="1088" y="261"/>
                </a:lnTo>
                <a:lnTo>
                  <a:pt x="1091" y="259"/>
                </a:lnTo>
                <a:lnTo>
                  <a:pt x="1091" y="259"/>
                </a:lnTo>
                <a:lnTo>
                  <a:pt x="1093" y="253"/>
                </a:lnTo>
                <a:lnTo>
                  <a:pt x="1096" y="245"/>
                </a:lnTo>
                <a:lnTo>
                  <a:pt x="1105" y="231"/>
                </a:lnTo>
                <a:lnTo>
                  <a:pt x="1115" y="218"/>
                </a:lnTo>
                <a:lnTo>
                  <a:pt x="1125" y="206"/>
                </a:lnTo>
                <a:lnTo>
                  <a:pt x="1125" y="206"/>
                </a:lnTo>
                <a:lnTo>
                  <a:pt x="1127" y="198"/>
                </a:lnTo>
                <a:lnTo>
                  <a:pt x="1130" y="191"/>
                </a:lnTo>
                <a:lnTo>
                  <a:pt x="1133" y="183"/>
                </a:lnTo>
                <a:lnTo>
                  <a:pt x="1137" y="176"/>
                </a:lnTo>
                <a:lnTo>
                  <a:pt x="1147" y="162"/>
                </a:lnTo>
                <a:lnTo>
                  <a:pt x="1156" y="147"/>
                </a:lnTo>
                <a:lnTo>
                  <a:pt x="1166" y="133"/>
                </a:lnTo>
                <a:lnTo>
                  <a:pt x="1170" y="125"/>
                </a:lnTo>
                <a:lnTo>
                  <a:pt x="1173" y="117"/>
                </a:lnTo>
                <a:lnTo>
                  <a:pt x="1177" y="109"/>
                </a:lnTo>
                <a:lnTo>
                  <a:pt x="1178" y="101"/>
                </a:lnTo>
                <a:lnTo>
                  <a:pt x="1179" y="92"/>
                </a:lnTo>
                <a:lnTo>
                  <a:pt x="1179" y="84"/>
                </a:lnTo>
                <a:lnTo>
                  <a:pt x="1179" y="84"/>
                </a:lnTo>
                <a:lnTo>
                  <a:pt x="1181" y="82"/>
                </a:lnTo>
                <a:lnTo>
                  <a:pt x="1184" y="81"/>
                </a:lnTo>
                <a:lnTo>
                  <a:pt x="1186" y="78"/>
                </a:lnTo>
                <a:lnTo>
                  <a:pt x="1188" y="75"/>
                </a:lnTo>
                <a:lnTo>
                  <a:pt x="1190" y="71"/>
                </a:lnTo>
                <a:lnTo>
                  <a:pt x="1190" y="67"/>
                </a:lnTo>
                <a:lnTo>
                  <a:pt x="1190" y="63"/>
                </a:lnTo>
                <a:lnTo>
                  <a:pt x="1187" y="60"/>
                </a:lnTo>
                <a:lnTo>
                  <a:pt x="1187" y="60"/>
                </a:lnTo>
                <a:lnTo>
                  <a:pt x="1191" y="58"/>
                </a:lnTo>
                <a:lnTo>
                  <a:pt x="1193" y="56"/>
                </a:lnTo>
                <a:lnTo>
                  <a:pt x="1196" y="48"/>
                </a:lnTo>
                <a:lnTo>
                  <a:pt x="1199" y="39"/>
                </a:lnTo>
                <a:lnTo>
                  <a:pt x="1201" y="29"/>
                </a:lnTo>
                <a:lnTo>
                  <a:pt x="1203" y="19"/>
                </a:lnTo>
                <a:lnTo>
                  <a:pt x="1207" y="11"/>
                </a:lnTo>
                <a:lnTo>
                  <a:pt x="1210" y="3"/>
                </a:lnTo>
                <a:lnTo>
                  <a:pt x="1212" y="1"/>
                </a:lnTo>
                <a:lnTo>
                  <a:pt x="1214" y="0"/>
                </a:lnTo>
                <a:lnTo>
                  <a:pt x="1214" y="0"/>
                </a:lnTo>
                <a:lnTo>
                  <a:pt x="1221" y="5"/>
                </a:lnTo>
                <a:lnTo>
                  <a:pt x="1225" y="13"/>
                </a:lnTo>
                <a:lnTo>
                  <a:pt x="1228" y="21"/>
                </a:lnTo>
                <a:lnTo>
                  <a:pt x="1231" y="30"/>
                </a:lnTo>
                <a:lnTo>
                  <a:pt x="1235" y="50"/>
                </a:lnTo>
                <a:lnTo>
                  <a:pt x="1238" y="70"/>
                </a:lnTo>
                <a:lnTo>
                  <a:pt x="1238" y="70"/>
                </a:lnTo>
                <a:lnTo>
                  <a:pt x="1240" y="80"/>
                </a:lnTo>
                <a:lnTo>
                  <a:pt x="1244" y="91"/>
                </a:lnTo>
                <a:lnTo>
                  <a:pt x="1247" y="102"/>
                </a:lnTo>
                <a:lnTo>
                  <a:pt x="1250" y="111"/>
                </a:lnTo>
                <a:lnTo>
                  <a:pt x="1250" y="111"/>
                </a:lnTo>
                <a:lnTo>
                  <a:pt x="1252" y="128"/>
                </a:lnTo>
                <a:lnTo>
                  <a:pt x="1253" y="147"/>
                </a:lnTo>
                <a:lnTo>
                  <a:pt x="1254" y="186"/>
                </a:lnTo>
                <a:lnTo>
                  <a:pt x="1254" y="186"/>
                </a:lnTo>
                <a:lnTo>
                  <a:pt x="1255" y="236"/>
                </a:lnTo>
                <a:lnTo>
                  <a:pt x="1256" y="257"/>
                </a:lnTo>
                <a:lnTo>
                  <a:pt x="1259" y="275"/>
                </a:lnTo>
                <a:lnTo>
                  <a:pt x="1259" y="275"/>
                </a:lnTo>
                <a:lnTo>
                  <a:pt x="1252" y="320"/>
                </a:lnTo>
                <a:lnTo>
                  <a:pt x="1244" y="365"/>
                </a:lnTo>
                <a:lnTo>
                  <a:pt x="1233" y="408"/>
                </a:lnTo>
                <a:lnTo>
                  <a:pt x="1228" y="429"/>
                </a:lnTo>
                <a:lnTo>
                  <a:pt x="1222" y="450"/>
                </a:lnTo>
                <a:lnTo>
                  <a:pt x="1222" y="450"/>
                </a:lnTo>
                <a:lnTo>
                  <a:pt x="1250" y="424"/>
                </a:lnTo>
                <a:lnTo>
                  <a:pt x="1278" y="398"/>
                </a:lnTo>
                <a:lnTo>
                  <a:pt x="1308" y="373"/>
                </a:lnTo>
                <a:lnTo>
                  <a:pt x="1338" y="348"/>
                </a:lnTo>
                <a:lnTo>
                  <a:pt x="1338" y="348"/>
                </a:lnTo>
                <a:lnTo>
                  <a:pt x="1356" y="334"/>
                </a:lnTo>
                <a:lnTo>
                  <a:pt x="1364" y="327"/>
                </a:lnTo>
                <a:lnTo>
                  <a:pt x="1373" y="320"/>
                </a:lnTo>
                <a:lnTo>
                  <a:pt x="1373" y="320"/>
                </a:lnTo>
                <a:lnTo>
                  <a:pt x="1382" y="314"/>
                </a:lnTo>
                <a:lnTo>
                  <a:pt x="1393" y="309"/>
                </a:lnTo>
                <a:lnTo>
                  <a:pt x="1397" y="306"/>
                </a:lnTo>
                <a:lnTo>
                  <a:pt x="1403" y="304"/>
                </a:lnTo>
                <a:lnTo>
                  <a:pt x="1407" y="300"/>
                </a:lnTo>
                <a:lnTo>
                  <a:pt x="1410" y="294"/>
                </a:lnTo>
                <a:lnTo>
                  <a:pt x="1410" y="294"/>
                </a:lnTo>
                <a:lnTo>
                  <a:pt x="1411" y="296"/>
                </a:lnTo>
                <a:lnTo>
                  <a:pt x="1413" y="297"/>
                </a:lnTo>
                <a:lnTo>
                  <a:pt x="1415" y="296"/>
                </a:lnTo>
                <a:lnTo>
                  <a:pt x="1417" y="294"/>
                </a:lnTo>
                <a:lnTo>
                  <a:pt x="1417" y="294"/>
                </a:lnTo>
                <a:lnTo>
                  <a:pt x="1428" y="287"/>
                </a:lnTo>
                <a:lnTo>
                  <a:pt x="1439" y="281"/>
                </a:lnTo>
                <a:lnTo>
                  <a:pt x="1462" y="269"/>
                </a:lnTo>
                <a:lnTo>
                  <a:pt x="1484" y="258"/>
                </a:lnTo>
                <a:lnTo>
                  <a:pt x="1495" y="251"/>
                </a:lnTo>
                <a:lnTo>
                  <a:pt x="1505" y="243"/>
                </a:lnTo>
                <a:lnTo>
                  <a:pt x="1505" y="243"/>
                </a:lnTo>
                <a:lnTo>
                  <a:pt x="1519" y="239"/>
                </a:lnTo>
                <a:lnTo>
                  <a:pt x="1532" y="233"/>
                </a:lnTo>
                <a:lnTo>
                  <a:pt x="1557" y="223"/>
                </a:lnTo>
                <a:lnTo>
                  <a:pt x="1581" y="212"/>
                </a:lnTo>
                <a:lnTo>
                  <a:pt x="1593" y="207"/>
                </a:lnTo>
                <a:lnTo>
                  <a:pt x="1607" y="202"/>
                </a:lnTo>
                <a:lnTo>
                  <a:pt x="1607" y="202"/>
                </a:lnTo>
                <a:lnTo>
                  <a:pt x="1610" y="199"/>
                </a:lnTo>
                <a:lnTo>
                  <a:pt x="1615" y="196"/>
                </a:lnTo>
                <a:lnTo>
                  <a:pt x="1623" y="190"/>
                </a:lnTo>
                <a:lnTo>
                  <a:pt x="1623" y="190"/>
                </a:lnTo>
                <a:lnTo>
                  <a:pt x="1626" y="186"/>
                </a:lnTo>
                <a:lnTo>
                  <a:pt x="1630" y="182"/>
                </a:lnTo>
                <a:lnTo>
                  <a:pt x="1633" y="178"/>
                </a:lnTo>
                <a:lnTo>
                  <a:pt x="1636" y="173"/>
                </a:lnTo>
                <a:lnTo>
                  <a:pt x="1636" y="173"/>
                </a:lnTo>
                <a:lnTo>
                  <a:pt x="1639" y="171"/>
                </a:lnTo>
                <a:lnTo>
                  <a:pt x="1644" y="170"/>
                </a:lnTo>
                <a:lnTo>
                  <a:pt x="1647" y="169"/>
                </a:lnTo>
                <a:lnTo>
                  <a:pt x="1650" y="167"/>
                </a:lnTo>
                <a:lnTo>
                  <a:pt x="1650" y="167"/>
                </a:lnTo>
                <a:lnTo>
                  <a:pt x="1656" y="161"/>
                </a:lnTo>
                <a:lnTo>
                  <a:pt x="1662" y="154"/>
                </a:lnTo>
                <a:lnTo>
                  <a:pt x="1666" y="146"/>
                </a:lnTo>
                <a:lnTo>
                  <a:pt x="1670" y="137"/>
                </a:lnTo>
                <a:lnTo>
                  <a:pt x="1680" y="120"/>
                </a:lnTo>
                <a:lnTo>
                  <a:pt x="1688" y="103"/>
                </a:lnTo>
                <a:lnTo>
                  <a:pt x="1688" y="103"/>
                </a:lnTo>
                <a:lnTo>
                  <a:pt x="1688" y="96"/>
                </a:lnTo>
                <a:lnTo>
                  <a:pt x="1687" y="91"/>
                </a:lnTo>
                <a:lnTo>
                  <a:pt x="1687" y="86"/>
                </a:lnTo>
                <a:lnTo>
                  <a:pt x="1688" y="84"/>
                </a:lnTo>
                <a:lnTo>
                  <a:pt x="1691" y="81"/>
                </a:lnTo>
                <a:lnTo>
                  <a:pt x="1691" y="81"/>
                </a:lnTo>
                <a:lnTo>
                  <a:pt x="1696" y="82"/>
                </a:lnTo>
                <a:lnTo>
                  <a:pt x="1698" y="82"/>
                </a:lnTo>
                <a:lnTo>
                  <a:pt x="1701" y="81"/>
                </a:lnTo>
                <a:lnTo>
                  <a:pt x="1701" y="81"/>
                </a:lnTo>
                <a:lnTo>
                  <a:pt x="1705" y="97"/>
                </a:lnTo>
                <a:lnTo>
                  <a:pt x="1710" y="112"/>
                </a:lnTo>
                <a:lnTo>
                  <a:pt x="1714" y="127"/>
                </a:lnTo>
                <a:lnTo>
                  <a:pt x="1715" y="135"/>
                </a:lnTo>
                <a:lnTo>
                  <a:pt x="1715" y="142"/>
                </a:lnTo>
                <a:lnTo>
                  <a:pt x="1715" y="142"/>
                </a:lnTo>
                <a:lnTo>
                  <a:pt x="1730" y="138"/>
                </a:lnTo>
                <a:lnTo>
                  <a:pt x="1742" y="134"/>
                </a:lnTo>
                <a:lnTo>
                  <a:pt x="1753" y="130"/>
                </a:lnTo>
                <a:lnTo>
                  <a:pt x="1766" y="126"/>
                </a:lnTo>
                <a:lnTo>
                  <a:pt x="1766" y="126"/>
                </a:lnTo>
                <a:lnTo>
                  <a:pt x="1781" y="147"/>
                </a:lnTo>
                <a:lnTo>
                  <a:pt x="1787" y="157"/>
                </a:lnTo>
                <a:lnTo>
                  <a:pt x="1793" y="169"/>
                </a:lnTo>
                <a:lnTo>
                  <a:pt x="1793" y="169"/>
                </a:lnTo>
                <a:lnTo>
                  <a:pt x="1797" y="168"/>
                </a:lnTo>
                <a:lnTo>
                  <a:pt x="1800" y="167"/>
                </a:lnTo>
                <a:lnTo>
                  <a:pt x="1804" y="164"/>
                </a:lnTo>
                <a:lnTo>
                  <a:pt x="1809" y="161"/>
                </a:lnTo>
                <a:lnTo>
                  <a:pt x="1812" y="161"/>
                </a:lnTo>
                <a:lnTo>
                  <a:pt x="1814" y="162"/>
                </a:lnTo>
                <a:lnTo>
                  <a:pt x="1814" y="162"/>
                </a:lnTo>
                <a:lnTo>
                  <a:pt x="1816" y="163"/>
                </a:lnTo>
                <a:lnTo>
                  <a:pt x="1818" y="164"/>
                </a:lnTo>
                <a:lnTo>
                  <a:pt x="1820" y="167"/>
                </a:lnTo>
                <a:lnTo>
                  <a:pt x="1822" y="172"/>
                </a:lnTo>
                <a:lnTo>
                  <a:pt x="1823" y="179"/>
                </a:lnTo>
                <a:lnTo>
                  <a:pt x="1823" y="184"/>
                </a:lnTo>
                <a:lnTo>
                  <a:pt x="1824" y="190"/>
                </a:lnTo>
                <a:lnTo>
                  <a:pt x="1828" y="195"/>
                </a:lnTo>
                <a:lnTo>
                  <a:pt x="1829" y="196"/>
                </a:lnTo>
                <a:lnTo>
                  <a:pt x="1831" y="197"/>
                </a:lnTo>
                <a:lnTo>
                  <a:pt x="1831" y="197"/>
                </a:lnTo>
                <a:lnTo>
                  <a:pt x="1839" y="194"/>
                </a:lnTo>
                <a:lnTo>
                  <a:pt x="1847" y="191"/>
                </a:lnTo>
                <a:lnTo>
                  <a:pt x="1856" y="190"/>
                </a:lnTo>
                <a:lnTo>
                  <a:pt x="1860" y="191"/>
                </a:lnTo>
                <a:lnTo>
                  <a:pt x="1863" y="192"/>
                </a:lnTo>
                <a:lnTo>
                  <a:pt x="1863" y="192"/>
                </a:lnTo>
                <a:lnTo>
                  <a:pt x="1866" y="198"/>
                </a:lnTo>
                <a:lnTo>
                  <a:pt x="1867" y="206"/>
                </a:lnTo>
                <a:lnTo>
                  <a:pt x="1869" y="212"/>
                </a:lnTo>
                <a:lnTo>
                  <a:pt x="1869" y="219"/>
                </a:lnTo>
                <a:lnTo>
                  <a:pt x="1869" y="233"/>
                </a:lnTo>
                <a:lnTo>
                  <a:pt x="1867" y="248"/>
                </a:lnTo>
                <a:lnTo>
                  <a:pt x="1864" y="263"/>
                </a:lnTo>
                <a:lnTo>
                  <a:pt x="1861" y="278"/>
                </a:lnTo>
                <a:lnTo>
                  <a:pt x="1852" y="305"/>
                </a:lnTo>
                <a:lnTo>
                  <a:pt x="1852" y="305"/>
                </a:lnTo>
                <a:lnTo>
                  <a:pt x="1857" y="304"/>
                </a:lnTo>
                <a:lnTo>
                  <a:pt x="1862" y="304"/>
                </a:lnTo>
                <a:lnTo>
                  <a:pt x="1873" y="303"/>
                </a:lnTo>
                <a:lnTo>
                  <a:pt x="1884" y="303"/>
                </a:lnTo>
                <a:lnTo>
                  <a:pt x="1895" y="302"/>
                </a:lnTo>
                <a:lnTo>
                  <a:pt x="1895" y="302"/>
                </a:lnTo>
                <a:lnTo>
                  <a:pt x="1902" y="299"/>
                </a:lnTo>
                <a:lnTo>
                  <a:pt x="1908" y="296"/>
                </a:lnTo>
                <a:lnTo>
                  <a:pt x="1914" y="292"/>
                </a:lnTo>
                <a:lnTo>
                  <a:pt x="1917" y="292"/>
                </a:lnTo>
                <a:lnTo>
                  <a:pt x="1920" y="293"/>
                </a:lnTo>
                <a:lnTo>
                  <a:pt x="1920" y="293"/>
                </a:lnTo>
                <a:lnTo>
                  <a:pt x="1922" y="297"/>
                </a:lnTo>
                <a:lnTo>
                  <a:pt x="1922" y="301"/>
                </a:lnTo>
                <a:lnTo>
                  <a:pt x="1922" y="305"/>
                </a:lnTo>
                <a:lnTo>
                  <a:pt x="1921" y="309"/>
                </a:lnTo>
                <a:lnTo>
                  <a:pt x="1914" y="327"/>
                </a:lnTo>
                <a:lnTo>
                  <a:pt x="1914" y="327"/>
                </a:lnTo>
                <a:lnTo>
                  <a:pt x="1908" y="349"/>
                </a:lnTo>
                <a:lnTo>
                  <a:pt x="1902" y="372"/>
                </a:lnTo>
                <a:lnTo>
                  <a:pt x="1890" y="415"/>
                </a:lnTo>
                <a:lnTo>
                  <a:pt x="1890" y="415"/>
                </a:lnTo>
                <a:lnTo>
                  <a:pt x="1923" y="415"/>
                </a:lnTo>
                <a:lnTo>
                  <a:pt x="1954" y="413"/>
                </a:lnTo>
                <a:lnTo>
                  <a:pt x="2016" y="407"/>
                </a:lnTo>
                <a:lnTo>
                  <a:pt x="2016" y="407"/>
                </a:lnTo>
                <a:lnTo>
                  <a:pt x="2023" y="415"/>
                </a:lnTo>
                <a:lnTo>
                  <a:pt x="2029" y="423"/>
                </a:lnTo>
                <a:lnTo>
                  <a:pt x="2033" y="430"/>
                </a:lnTo>
                <a:lnTo>
                  <a:pt x="2036" y="438"/>
                </a:lnTo>
                <a:lnTo>
                  <a:pt x="2039" y="446"/>
                </a:lnTo>
                <a:lnTo>
                  <a:pt x="2040" y="456"/>
                </a:lnTo>
                <a:lnTo>
                  <a:pt x="2039" y="467"/>
                </a:lnTo>
                <a:lnTo>
                  <a:pt x="2038" y="480"/>
                </a:lnTo>
                <a:lnTo>
                  <a:pt x="2038" y="480"/>
                </a:lnTo>
                <a:lnTo>
                  <a:pt x="2034" y="494"/>
                </a:lnTo>
                <a:lnTo>
                  <a:pt x="2030" y="510"/>
                </a:lnTo>
                <a:lnTo>
                  <a:pt x="2027" y="526"/>
                </a:lnTo>
                <a:lnTo>
                  <a:pt x="2024" y="542"/>
                </a:lnTo>
                <a:lnTo>
                  <a:pt x="2024" y="542"/>
                </a:lnTo>
                <a:lnTo>
                  <a:pt x="2021" y="555"/>
                </a:lnTo>
                <a:lnTo>
                  <a:pt x="2021" y="567"/>
                </a:lnTo>
                <a:lnTo>
                  <a:pt x="2020" y="580"/>
                </a:lnTo>
                <a:lnTo>
                  <a:pt x="2019" y="593"/>
                </a:lnTo>
                <a:lnTo>
                  <a:pt x="2019" y="593"/>
                </a:lnTo>
                <a:lnTo>
                  <a:pt x="2017" y="603"/>
                </a:lnTo>
                <a:lnTo>
                  <a:pt x="2014" y="612"/>
                </a:lnTo>
                <a:lnTo>
                  <a:pt x="2011" y="622"/>
                </a:lnTo>
                <a:lnTo>
                  <a:pt x="2009" y="631"/>
                </a:lnTo>
                <a:lnTo>
                  <a:pt x="2009" y="631"/>
                </a:lnTo>
                <a:lnTo>
                  <a:pt x="2005" y="647"/>
                </a:lnTo>
                <a:lnTo>
                  <a:pt x="2002" y="661"/>
                </a:lnTo>
                <a:lnTo>
                  <a:pt x="1993" y="693"/>
                </a:lnTo>
                <a:lnTo>
                  <a:pt x="1993" y="693"/>
                </a:lnTo>
                <a:lnTo>
                  <a:pt x="1974" y="768"/>
                </a:lnTo>
                <a:lnTo>
                  <a:pt x="1956" y="844"/>
                </a:lnTo>
                <a:lnTo>
                  <a:pt x="1937" y="919"/>
                </a:lnTo>
                <a:lnTo>
                  <a:pt x="1919" y="991"/>
                </a:lnTo>
                <a:lnTo>
                  <a:pt x="1919" y="991"/>
                </a:lnTo>
                <a:lnTo>
                  <a:pt x="1911" y="1014"/>
                </a:lnTo>
                <a:lnTo>
                  <a:pt x="1905" y="1036"/>
                </a:lnTo>
                <a:lnTo>
                  <a:pt x="1898" y="1058"/>
                </a:lnTo>
                <a:lnTo>
                  <a:pt x="1895" y="1069"/>
                </a:lnTo>
                <a:lnTo>
                  <a:pt x="1893" y="1079"/>
                </a:lnTo>
                <a:lnTo>
                  <a:pt x="1893" y="1079"/>
                </a:lnTo>
                <a:lnTo>
                  <a:pt x="1886" y="1126"/>
                </a:lnTo>
                <a:lnTo>
                  <a:pt x="1881" y="1149"/>
                </a:lnTo>
                <a:lnTo>
                  <a:pt x="1877" y="1170"/>
                </a:lnTo>
                <a:lnTo>
                  <a:pt x="1872" y="1192"/>
                </a:lnTo>
                <a:lnTo>
                  <a:pt x="1865" y="1212"/>
                </a:lnTo>
                <a:lnTo>
                  <a:pt x="1859" y="1232"/>
                </a:lnTo>
                <a:lnTo>
                  <a:pt x="1850" y="1252"/>
                </a:lnTo>
                <a:lnTo>
                  <a:pt x="1850" y="1252"/>
                </a:lnTo>
                <a:lnTo>
                  <a:pt x="1846" y="1254"/>
                </a:lnTo>
                <a:lnTo>
                  <a:pt x="1841" y="1257"/>
                </a:lnTo>
                <a:lnTo>
                  <a:pt x="1834" y="1259"/>
                </a:lnTo>
                <a:lnTo>
                  <a:pt x="1830" y="1262"/>
                </a:lnTo>
                <a:lnTo>
                  <a:pt x="1830" y="1262"/>
                </a:lnTo>
                <a:lnTo>
                  <a:pt x="1812" y="1265"/>
                </a:lnTo>
                <a:lnTo>
                  <a:pt x="1792" y="1265"/>
                </a:lnTo>
                <a:lnTo>
                  <a:pt x="1773" y="1263"/>
                </a:lnTo>
                <a:lnTo>
                  <a:pt x="1753" y="1262"/>
                </a:lnTo>
                <a:lnTo>
                  <a:pt x="1753" y="1262"/>
                </a:lnTo>
                <a:lnTo>
                  <a:pt x="1733" y="1261"/>
                </a:lnTo>
                <a:lnTo>
                  <a:pt x="1715" y="1262"/>
                </a:lnTo>
                <a:lnTo>
                  <a:pt x="1697" y="1265"/>
                </a:lnTo>
                <a:lnTo>
                  <a:pt x="1679" y="1268"/>
                </a:lnTo>
                <a:lnTo>
                  <a:pt x="1642" y="1274"/>
                </a:lnTo>
                <a:lnTo>
                  <a:pt x="1624" y="1276"/>
                </a:lnTo>
                <a:lnTo>
                  <a:pt x="1607" y="1278"/>
                </a:lnTo>
                <a:lnTo>
                  <a:pt x="1607" y="1278"/>
                </a:lnTo>
                <a:lnTo>
                  <a:pt x="1593" y="1277"/>
                </a:lnTo>
                <a:lnTo>
                  <a:pt x="1579" y="1277"/>
                </a:lnTo>
                <a:lnTo>
                  <a:pt x="1573" y="1277"/>
                </a:lnTo>
                <a:lnTo>
                  <a:pt x="1568" y="1280"/>
                </a:lnTo>
                <a:lnTo>
                  <a:pt x="1561" y="1282"/>
                </a:lnTo>
                <a:lnTo>
                  <a:pt x="1556" y="1285"/>
                </a:lnTo>
                <a:lnTo>
                  <a:pt x="1556" y="1285"/>
                </a:lnTo>
                <a:lnTo>
                  <a:pt x="1428" y="1293"/>
                </a:lnTo>
                <a:lnTo>
                  <a:pt x="1294" y="1301"/>
                </a:lnTo>
                <a:lnTo>
                  <a:pt x="1294" y="1301"/>
                </a:lnTo>
                <a:lnTo>
                  <a:pt x="1224" y="1306"/>
                </a:lnTo>
                <a:lnTo>
                  <a:pt x="1188" y="1311"/>
                </a:lnTo>
                <a:lnTo>
                  <a:pt x="1153" y="1315"/>
                </a:lnTo>
                <a:lnTo>
                  <a:pt x="1118" y="1320"/>
                </a:lnTo>
                <a:lnTo>
                  <a:pt x="1084" y="1328"/>
                </a:lnTo>
                <a:lnTo>
                  <a:pt x="1050" y="1335"/>
                </a:lnTo>
                <a:lnTo>
                  <a:pt x="1018" y="1344"/>
                </a:lnTo>
                <a:lnTo>
                  <a:pt x="1018" y="1344"/>
                </a:lnTo>
                <a:lnTo>
                  <a:pt x="1012" y="1347"/>
                </a:lnTo>
                <a:lnTo>
                  <a:pt x="1012" y="1347"/>
                </a:lnTo>
                <a:lnTo>
                  <a:pt x="999" y="1354"/>
                </a:lnTo>
                <a:lnTo>
                  <a:pt x="987" y="1362"/>
                </a:lnTo>
                <a:lnTo>
                  <a:pt x="975" y="1369"/>
                </a:lnTo>
                <a:lnTo>
                  <a:pt x="969" y="1373"/>
                </a:lnTo>
                <a:lnTo>
                  <a:pt x="961" y="1374"/>
                </a:lnTo>
                <a:lnTo>
                  <a:pt x="961" y="1374"/>
                </a:lnTo>
                <a:lnTo>
                  <a:pt x="947" y="1376"/>
                </a:lnTo>
                <a:lnTo>
                  <a:pt x="929" y="1377"/>
                </a:lnTo>
                <a:lnTo>
                  <a:pt x="912" y="1377"/>
                </a:lnTo>
                <a:lnTo>
                  <a:pt x="896" y="1376"/>
                </a:lnTo>
                <a:lnTo>
                  <a:pt x="896" y="1376"/>
                </a:lnTo>
                <a:lnTo>
                  <a:pt x="887" y="1374"/>
                </a:lnTo>
                <a:lnTo>
                  <a:pt x="877" y="1371"/>
                </a:lnTo>
                <a:lnTo>
                  <a:pt x="867" y="1367"/>
                </a:lnTo>
                <a:lnTo>
                  <a:pt x="861" y="1367"/>
                </a:lnTo>
                <a:lnTo>
                  <a:pt x="861" y="1367"/>
                </a:lnTo>
                <a:lnTo>
                  <a:pt x="839" y="1368"/>
                </a:lnTo>
                <a:lnTo>
                  <a:pt x="817" y="1369"/>
                </a:lnTo>
                <a:lnTo>
                  <a:pt x="772" y="1371"/>
                </a:lnTo>
                <a:lnTo>
                  <a:pt x="772" y="1371"/>
                </a:lnTo>
                <a:lnTo>
                  <a:pt x="741" y="1372"/>
                </a:lnTo>
                <a:lnTo>
                  <a:pt x="712" y="1375"/>
                </a:lnTo>
                <a:lnTo>
                  <a:pt x="649" y="1384"/>
                </a:lnTo>
                <a:lnTo>
                  <a:pt x="649" y="1384"/>
                </a:lnTo>
                <a:lnTo>
                  <a:pt x="614" y="1389"/>
                </a:lnTo>
                <a:lnTo>
                  <a:pt x="578" y="1392"/>
                </a:lnTo>
                <a:lnTo>
                  <a:pt x="542" y="1394"/>
                </a:lnTo>
                <a:lnTo>
                  <a:pt x="506" y="1397"/>
                </a:lnTo>
                <a:lnTo>
                  <a:pt x="506" y="1397"/>
                </a:lnTo>
                <a:lnTo>
                  <a:pt x="448" y="1404"/>
                </a:lnTo>
                <a:lnTo>
                  <a:pt x="388" y="1410"/>
                </a:lnTo>
                <a:lnTo>
                  <a:pt x="328" y="1415"/>
                </a:lnTo>
                <a:lnTo>
                  <a:pt x="298" y="1418"/>
                </a:lnTo>
                <a:lnTo>
                  <a:pt x="267" y="1419"/>
                </a:lnTo>
                <a:lnTo>
                  <a:pt x="267" y="1419"/>
                </a:lnTo>
                <a:lnTo>
                  <a:pt x="252" y="1418"/>
                </a:lnTo>
                <a:lnTo>
                  <a:pt x="244" y="1417"/>
                </a:lnTo>
                <a:lnTo>
                  <a:pt x="237" y="1417"/>
                </a:lnTo>
                <a:lnTo>
                  <a:pt x="237" y="1417"/>
                </a:lnTo>
                <a:lnTo>
                  <a:pt x="216" y="1419"/>
                </a:lnTo>
                <a:lnTo>
                  <a:pt x="196" y="1422"/>
                </a:lnTo>
                <a:lnTo>
                  <a:pt x="177" y="1425"/>
                </a:lnTo>
                <a:lnTo>
                  <a:pt x="156" y="1427"/>
                </a:lnTo>
                <a:lnTo>
                  <a:pt x="156" y="1427"/>
                </a:lnTo>
                <a:lnTo>
                  <a:pt x="134" y="1427"/>
                </a:lnTo>
                <a:lnTo>
                  <a:pt x="110" y="1425"/>
                </a:lnTo>
                <a:lnTo>
                  <a:pt x="87" y="1423"/>
                </a:lnTo>
                <a:lnTo>
                  <a:pt x="64" y="1422"/>
                </a:lnTo>
                <a:lnTo>
                  <a:pt x="64" y="1422"/>
                </a:lnTo>
                <a:lnTo>
                  <a:pt x="50" y="1421"/>
                </a:lnTo>
                <a:lnTo>
                  <a:pt x="36" y="1419"/>
                </a:lnTo>
                <a:lnTo>
                  <a:pt x="24" y="1415"/>
                </a:lnTo>
                <a:lnTo>
                  <a:pt x="11" y="1411"/>
                </a:lnTo>
                <a:lnTo>
                  <a:pt x="11" y="1411"/>
                </a:lnTo>
                <a:lnTo>
                  <a:pt x="9" y="1404"/>
                </a:lnTo>
                <a:lnTo>
                  <a:pt x="6" y="1394"/>
                </a:lnTo>
                <a:lnTo>
                  <a:pt x="4" y="1386"/>
                </a:lnTo>
                <a:lnTo>
                  <a:pt x="2" y="1382"/>
                </a:lnTo>
                <a:lnTo>
                  <a:pt x="0" y="1379"/>
                </a:lnTo>
                <a:lnTo>
                  <a:pt x="0" y="1379"/>
                </a:lnTo>
                <a:lnTo>
                  <a:pt x="21" y="1335"/>
                </a:lnTo>
                <a:lnTo>
                  <a:pt x="43" y="1291"/>
                </a:lnTo>
                <a:lnTo>
                  <a:pt x="66" y="1250"/>
                </a:lnTo>
                <a:lnTo>
                  <a:pt x="89" y="1210"/>
                </a:lnTo>
                <a:lnTo>
                  <a:pt x="89" y="1210"/>
                </a:lnTo>
                <a:lnTo>
                  <a:pt x="71" y="1211"/>
                </a:lnTo>
                <a:lnTo>
                  <a:pt x="52" y="1213"/>
                </a:lnTo>
                <a:lnTo>
                  <a:pt x="35" y="1215"/>
                </a:lnTo>
                <a:lnTo>
                  <a:pt x="18" y="1215"/>
                </a:lnTo>
                <a:lnTo>
                  <a:pt x="18" y="1215"/>
                </a:lnTo>
                <a:lnTo>
                  <a:pt x="16" y="1208"/>
                </a:lnTo>
                <a:lnTo>
                  <a:pt x="17" y="1199"/>
                </a:lnTo>
                <a:lnTo>
                  <a:pt x="19" y="1192"/>
                </a:lnTo>
                <a:lnTo>
                  <a:pt x="22" y="1183"/>
                </a:lnTo>
                <a:lnTo>
                  <a:pt x="30" y="1168"/>
                </a:lnTo>
                <a:lnTo>
                  <a:pt x="37" y="1153"/>
                </a:lnTo>
                <a:lnTo>
                  <a:pt x="37" y="1153"/>
                </a:lnTo>
                <a:lnTo>
                  <a:pt x="32" y="1151"/>
                </a:lnTo>
                <a:lnTo>
                  <a:pt x="27" y="1150"/>
                </a:lnTo>
                <a:lnTo>
                  <a:pt x="21" y="1151"/>
                </a:lnTo>
                <a:lnTo>
                  <a:pt x="16" y="1151"/>
                </a:lnTo>
                <a:lnTo>
                  <a:pt x="12" y="1152"/>
                </a:lnTo>
                <a:lnTo>
                  <a:pt x="7" y="1152"/>
                </a:lnTo>
                <a:lnTo>
                  <a:pt x="4" y="1151"/>
                </a:lnTo>
                <a:lnTo>
                  <a:pt x="0" y="1148"/>
                </a:lnTo>
                <a:lnTo>
                  <a:pt x="0" y="1148"/>
                </a:lnTo>
                <a:lnTo>
                  <a:pt x="0" y="1140"/>
                </a:lnTo>
                <a:lnTo>
                  <a:pt x="2" y="1134"/>
                </a:lnTo>
                <a:lnTo>
                  <a:pt x="5" y="1129"/>
                </a:lnTo>
                <a:lnTo>
                  <a:pt x="10" y="1123"/>
                </a:lnTo>
                <a:lnTo>
                  <a:pt x="19" y="1112"/>
                </a:lnTo>
                <a:lnTo>
                  <a:pt x="24" y="1107"/>
                </a:lnTo>
                <a:lnTo>
                  <a:pt x="27" y="1101"/>
                </a:lnTo>
                <a:lnTo>
                  <a:pt x="27" y="1101"/>
                </a:lnTo>
                <a:lnTo>
                  <a:pt x="24" y="1101"/>
                </a:lnTo>
                <a:lnTo>
                  <a:pt x="19" y="1101"/>
                </a:lnTo>
                <a:lnTo>
                  <a:pt x="14" y="1099"/>
                </a:lnTo>
                <a:lnTo>
                  <a:pt x="12" y="1097"/>
                </a:lnTo>
                <a:lnTo>
                  <a:pt x="11" y="1095"/>
                </a:lnTo>
                <a:lnTo>
                  <a:pt x="11" y="1095"/>
                </a:lnTo>
                <a:lnTo>
                  <a:pt x="14" y="1086"/>
                </a:lnTo>
                <a:lnTo>
                  <a:pt x="17" y="1078"/>
                </a:lnTo>
                <a:lnTo>
                  <a:pt x="27" y="1064"/>
                </a:lnTo>
                <a:lnTo>
                  <a:pt x="36" y="1051"/>
                </a:lnTo>
                <a:lnTo>
                  <a:pt x="41" y="1044"/>
                </a:lnTo>
                <a:lnTo>
                  <a:pt x="45" y="1036"/>
                </a:lnTo>
                <a:lnTo>
                  <a:pt x="45" y="1036"/>
                </a:lnTo>
                <a:lnTo>
                  <a:pt x="36" y="1036"/>
                </a:lnTo>
                <a:lnTo>
                  <a:pt x="29" y="1036"/>
                </a:lnTo>
                <a:lnTo>
                  <a:pt x="25" y="1035"/>
                </a:lnTo>
                <a:lnTo>
                  <a:pt x="21" y="1034"/>
                </a:lnTo>
                <a:lnTo>
                  <a:pt x="18" y="1031"/>
                </a:lnTo>
                <a:lnTo>
                  <a:pt x="16" y="1027"/>
                </a:lnTo>
                <a:lnTo>
                  <a:pt x="16" y="1027"/>
                </a:lnTo>
                <a:lnTo>
                  <a:pt x="19" y="1020"/>
                </a:lnTo>
                <a:lnTo>
                  <a:pt x="22" y="1014"/>
                </a:lnTo>
                <a:lnTo>
                  <a:pt x="33" y="1004"/>
                </a:lnTo>
                <a:lnTo>
                  <a:pt x="37" y="999"/>
                </a:lnTo>
                <a:lnTo>
                  <a:pt x="42" y="994"/>
                </a:lnTo>
                <a:lnTo>
                  <a:pt x="46" y="987"/>
                </a:lnTo>
                <a:lnTo>
                  <a:pt x="48" y="980"/>
                </a:lnTo>
                <a:lnTo>
                  <a:pt x="48" y="980"/>
                </a:lnTo>
                <a:lnTo>
                  <a:pt x="51" y="980"/>
                </a:lnTo>
                <a:lnTo>
                  <a:pt x="54" y="979"/>
                </a:lnTo>
                <a:lnTo>
                  <a:pt x="55" y="976"/>
                </a:lnTo>
                <a:lnTo>
                  <a:pt x="57" y="975"/>
                </a:lnTo>
                <a:lnTo>
                  <a:pt x="57" y="975"/>
                </a:lnTo>
                <a:lnTo>
                  <a:pt x="72" y="953"/>
                </a:lnTo>
                <a:lnTo>
                  <a:pt x="87" y="932"/>
                </a:lnTo>
                <a:lnTo>
                  <a:pt x="119" y="891"/>
                </a:lnTo>
                <a:lnTo>
                  <a:pt x="135" y="869"/>
                </a:lnTo>
                <a:lnTo>
                  <a:pt x="151" y="849"/>
                </a:lnTo>
                <a:lnTo>
                  <a:pt x="166" y="827"/>
                </a:lnTo>
                <a:lnTo>
                  <a:pt x="180" y="803"/>
                </a:lnTo>
                <a:lnTo>
                  <a:pt x="180" y="803"/>
                </a:lnTo>
                <a:lnTo>
                  <a:pt x="182" y="802"/>
                </a:lnTo>
                <a:lnTo>
                  <a:pt x="184" y="800"/>
                </a:lnTo>
                <a:lnTo>
                  <a:pt x="186" y="799"/>
                </a:lnTo>
                <a:lnTo>
                  <a:pt x="191" y="798"/>
                </a:lnTo>
                <a:lnTo>
                  <a:pt x="191" y="798"/>
                </a:lnTo>
                <a:lnTo>
                  <a:pt x="210" y="766"/>
                </a:lnTo>
                <a:lnTo>
                  <a:pt x="215" y="757"/>
                </a:lnTo>
                <a:lnTo>
                  <a:pt x="221" y="751"/>
                </a:lnTo>
                <a:lnTo>
                  <a:pt x="227" y="743"/>
                </a:lnTo>
                <a:lnTo>
                  <a:pt x="234" y="738"/>
                </a:lnTo>
                <a:lnTo>
                  <a:pt x="234" y="738"/>
                </a:lnTo>
                <a:lnTo>
                  <a:pt x="252" y="708"/>
                </a:lnTo>
                <a:lnTo>
                  <a:pt x="269" y="681"/>
                </a:lnTo>
                <a:lnTo>
                  <a:pt x="304" y="630"/>
                </a:lnTo>
                <a:lnTo>
                  <a:pt x="321" y="603"/>
                </a:lnTo>
                <a:lnTo>
                  <a:pt x="337" y="576"/>
                </a:lnTo>
                <a:lnTo>
                  <a:pt x="353" y="546"/>
                </a:lnTo>
                <a:lnTo>
                  <a:pt x="368" y="514"/>
                </a:lnTo>
                <a:lnTo>
                  <a:pt x="368" y="514"/>
                </a:lnTo>
                <a:lnTo>
                  <a:pt x="372" y="512"/>
                </a:lnTo>
                <a:lnTo>
                  <a:pt x="374" y="511"/>
                </a:lnTo>
                <a:lnTo>
                  <a:pt x="380" y="512"/>
                </a:lnTo>
                <a:lnTo>
                  <a:pt x="380" y="512"/>
                </a:lnTo>
                <a:lnTo>
                  <a:pt x="398" y="484"/>
                </a:lnTo>
                <a:lnTo>
                  <a:pt x="417" y="456"/>
                </a:lnTo>
                <a:lnTo>
                  <a:pt x="436" y="429"/>
                </a:lnTo>
                <a:lnTo>
                  <a:pt x="453" y="402"/>
                </a:lnTo>
                <a:lnTo>
                  <a:pt x="453" y="402"/>
                </a:lnTo>
                <a:lnTo>
                  <a:pt x="456" y="402"/>
                </a:lnTo>
                <a:lnTo>
                  <a:pt x="458" y="403"/>
                </a:lnTo>
                <a:lnTo>
                  <a:pt x="460" y="406"/>
                </a:lnTo>
                <a:lnTo>
                  <a:pt x="464" y="409"/>
                </a:lnTo>
                <a:lnTo>
                  <a:pt x="465" y="410"/>
                </a:lnTo>
                <a:lnTo>
                  <a:pt x="468" y="410"/>
                </a:lnTo>
                <a:lnTo>
                  <a:pt x="468" y="410"/>
                </a:lnTo>
                <a:lnTo>
                  <a:pt x="482" y="408"/>
                </a:lnTo>
                <a:lnTo>
                  <a:pt x="497" y="406"/>
                </a:lnTo>
                <a:lnTo>
                  <a:pt x="513" y="405"/>
                </a:lnTo>
                <a:lnTo>
                  <a:pt x="529" y="405"/>
                </a:lnTo>
                <a:lnTo>
                  <a:pt x="562" y="406"/>
                </a:lnTo>
                <a:lnTo>
                  <a:pt x="595" y="409"/>
                </a:lnTo>
                <a:lnTo>
                  <a:pt x="595" y="409"/>
                </a:lnTo>
                <a:lnTo>
                  <a:pt x="647" y="412"/>
                </a:lnTo>
                <a:lnTo>
                  <a:pt x="698" y="413"/>
                </a:lnTo>
                <a:lnTo>
                  <a:pt x="748" y="415"/>
                </a:lnTo>
                <a:lnTo>
                  <a:pt x="797" y="420"/>
                </a:lnTo>
                <a:lnTo>
                  <a:pt x="797" y="420"/>
                </a:lnTo>
                <a:lnTo>
                  <a:pt x="815" y="424"/>
                </a:lnTo>
                <a:lnTo>
                  <a:pt x="834" y="428"/>
                </a:lnTo>
                <a:lnTo>
                  <a:pt x="878" y="436"/>
                </a:lnTo>
                <a:lnTo>
                  <a:pt x="902" y="440"/>
                </a:lnTo>
                <a:lnTo>
                  <a:pt x="924" y="444"/>
                </a:lnTo>
                <a:lnTo>
                  <a:pt x="948" y="450"/>
                </a:lnTo>
                <a:lnTo>
                  <a:pt x="969" y="456"/>
                </a:lnTo>
                <a:lnTo>
                  <a:pt x="969" y="456"/>
                </a:lnTo>
                <a:lnTo>
                  <a:pt x="985" y="429"/>
                </a:lnTo>
                <a:lnTo>
                  <a:pt x="993" y="414"/>
                </a:lnTo>
                <a:lnTo>
                  <a:pt x="999" y="399"/>
                </a:lnTo>
                <a:lnTo>
                  <a:pt x="999" y="399"/>
                </a:lnTo>
                <a:lnTo>
                  <a:pt x="1002" y="399"/>
                </a:lnTo>
                <a:lnTo>
                  <a:pt x="1004" y="399"/>
                </a:lnTo>
                <a:lnTo>
                  <a:pt x="1005" y="399"/>
                </a:lnTo>
                <a:lnTo>
                  <a:pt x="1008" y="398"/>
                </a:lnTo>
                <a:lnTo>
                  <a:pt x="1008" y="398"/>
                </a:lnTo>
                <a:lnTo>
                  <a:pt x="1026" y="368"/>
                </a:lnTo>
                <a:lnTo>
                  <a:pt x="1043" y="338"/>
                </a:lnTo>
                <a:lnTo>
                  <a:pt x="1061" y="308"/>
                </a:lnTo>
                <a:lnTo>
                  <a:pt x="1079" y="278"/>
                </a:lnTo>
                <a:lnTo>
                  <a:pt x="1079" y="278"/>
                </a:lnTo>
                <a:close/>
                <a:moveTo>
                  <a:pt x="1042" y="789"/>
                </a:moveTo>
                <a:lnTo>
                  <a:pt x="1042" y="789"/>
                </a:lnTo>
                <a:lnTo>
                  <a:pt x="1046" y="778"/>
                </a:lnTo>
                <a:lnTo>
                  <a:pt x="1049" y="769"/>
                </a:lnTo>
                <a:lnTo>
                  <a:pt x="1056" y="748"/>
                </a:lnTo>
                <a:lnTo>
                  <a:pt x="1056" y="748"/>
                </a:lnTo>
                <a:lnTo>
                  <a:pt x="1063" y="726"/>
                </a:lnTo>
                <a:lnTo>
                  <a:pt x="1066" y="714"/>
                </a:lnTo>
                <a:lnTo>
                  <a:pt x="1067" y="710"/>
                </a:lnTo>
                <a:lnTo>
                  <a:pt x="1066" y="709"/>
                </a:lnTo>
                <a:lnTo>
                  <a:pt x="1066" y="709"/>
                </a:lnTo>
                <a:lnTo>
                  <a:pt x="1069" y="708"/>
                </a:lnTo>
                <a:lnTo>
                  <a:pt x="1070" y="706"/>
                </a:lnTo>
                <a:lnTo>
                  <a:pt x="1073" y="700"/>
                </a:lnTo>
                <a:lnTo>
                  <a:pt x="1075" y="692"/>
                </a:lnTo>
                <a:lnTo>
                  <a:pt x="1076" y="684"/>
                </a:lnTo>
                <a:lnTo>
                  <a:pt x="1076" y="684"/>
                </a:lnTo>
                <a:lnTo>
                  <a:pt x="1114" y="609"/>
                </a:lnTo>
                <a:lnTo>
                  <a:pt x="1152" y="535"/>
                </a:lnTo>
                <a:lnTo>
                  <a:pt x="1152" y="535"/>
                </a:lnTo>
                <a:lnTo>
                  <a:pt x="1156" y="533"/>
                </a:lnTo>
                <a:lnTo>
                  <a:pt x="1160" y="532"/>
                </a:lnTo>
                <a:lnTo>
                  <a:pt x="1163" y="531"/>
                </a:lnTo>
                <a:lnTo>
                  <a:pt x="1166" y="528"/>
                </a:lnTo>
                <a:lnTo>
                  <a:pt x="1166" y="528"/>
                </a:lnTo>
                <a:lnTo>
                  <a:pt x="1176" y="511"/>
                </a:lnTo>
                <a:lnTo>
                  <a:pt x="1185" y="495"/>
                </a:lnTo>
                <a:lnTo>
                  <a:pt x="1207" y="464"/>
                </a:lnTo>
                <a:lnTo>
                  <a:pt x="1207" y="464"/>
                </a:lnTo>
                <a:lnTo>
                  <a:pt x="1220" y="412"/>
                </a:lnTo>
                <a:lnTo>
                  <a:pt x="1229" y="359"/>
                </a:lnTo>
                <a:lnTo>
                  <a:pt x="1233" y="332"/>
                </a:lnTo>
                <a:lnTo>
                  <a:pt x="1238" y="304"/>
                </a:lnTo>
                <a:lnTo>
                  <a:pt x="1240" y="277"/>
                </a:lnTo>
                <a:lnTo>
                  <a:pt x="1242" y="249"/>
                </a:lnTo>
                <a:lnTo>
                  <a:pt x="1243" y="223"/>
                </a:lnTo>
                <a:lnTo>
                  <a:pt x="1243" y="195"/>
                </a:lnTo>
                <a:lnTo>
                  <a:pt x="1241" y="168"/>
                </a:lnTo>
                <a:lnTo>
                  <a:pt x="1239" y="142"/>
                </a:lnTo>
                <a:lnTo>
                  <a:pt x="1236" y="116"/>
                </a:lnTo>
                <a:lnTo>
                  <a:pt x="1230" y="90"/>
                </a:lnTo>
                <a:lnTo>
                  <a:pt x="1224" y="65"/>
                </a:lnTo>
                <a:lnTo>
                  <a:pt x="1216" y="41"/>
                </a:lnTo>
                <a:lnTo>
                  <a:pt x="1216" y="41"/>
                </a:lnTo>
                <a:lnTo>
                  <a:pt x="1210" y="54"/>
                </a:lnTo>
                <a:lnTo>
                  <a:pt x="1205" y="66"/>
                </a:lnTo>
                <a:lnTo>
                  <a:pt x="1196" y="92"/>
                </a:lnTo>
                <a:lnTo>
                  <a:pt x="1188" y="119"/>
                </a:lnTo>
                <a:lnTo>
                  <a:pt x="1181" y="143"/>
                </a:lnTo>
                <a:lnTo>
                  <a:pt x="1181" y="143"/>
                </a:lnTo>
                <a:lnTo>
                  <a:pt x="1176" y="154"/>
                </a:lnTo>
                <a:lnTo>
                  <a:pt x="1169" y="164"/>
                </a:lnTo>
                <a:lnTo>
                  <a:pt x="1157" y="183"/>
                </a:lnTo>
                <a:lnTo>
                  <a:pt x="1157" y="183"/>
                </a:lnTo>
                <a:lnTo>
                  <a:pt x="1155" y="187"/>
                </a:lnTo>
                <a:lnTo>
                  <a:pt x="1154" y="192"/>
                </a:lnTo>
                <a:lnTo>
                  <a:pt x="1153" y="196"/>
                </a:lnTo>
                <a:lnTo>
                  <a:pt x="1152" y="199"/>
                </a:lnTo>
                <a:lnTo>
                  <a:pt x="1152" y="199"/>
                </a:lnTo>
                <a:lnTo>
                  <a:pt x="1147" y="206"/>
                </a:lnTo>
                <a:lnTo>
                  <a:pt x="1141" y="212"/>
                </a:lnTo>
                <a:lnTo>
                  <a:pt x="1136" y="217"/>
                </a:lnTo>
                <a:lnTo>
                  <a:pt x="1131" y="224"/>
                </a:lnTo>
                <a:lnTo>
                  <a:pt x="1131" y="224"/>
                </a:lnTo>
                <a:lnTo>
                  <a:pt x="1101" y="270"/>
                </a:lnTo>
                <a:lnTo>
                  <a:pt x="1101" y="270"/>
                </a:lnTo>
                <a:lnTo>
                  <a:pt x="1091" y="285"/>
                </a:lnTo>
                <a:lnTo>
                  <a:pt x="1082" y="301"/>
                </a:lnTo>
                <a:lnTo>
                  <a:pt x="1074" y="316"/>
                </a:lnTo>
                <a:lnTo>
                  <a:pt x="1066" y="332"/>
                </a:lnTo>
                <a:lnTo>
                  <a:pt x="1066" y="332"/>
                </a:lnTo>
                <a:lnTo>
                  <a:pt x="1053" y="349"/>
                </a:lnTo>
                <a:lnTo>
                  <a:pt x="1041" y="366"/>
                </a:lnTo>
                <a:lnTo>
                  <a:pt x="1029" y="384"/>
                </a:lnTo>
                <a:lnTo>
                  <a:pt x="1017" y="404"/>
                </a:lnTo>
                <a:lnTo>
                  <a:pt x="996" y="442"/>
                </a:lnTo>
                <a:lnTo>
                  <a:pt x="984" y="461"/>
                </a:lnTo>
                <a:lnTo>
                  <a:pt x="972" y="480"/>
                </a:lnTo>
                <a:lnTo>
                  <a:pt x="972" y="480"/>
                </a:lnTo>
                <a:lnTo>
                  <a:pt x="973" y="482"/>
                </a:lnTo>
                <a:lnTo>
                  <a:pt x="973" y="484"/>
                </a:lnTo>
                <a:lnTo>
                  <a:pt x="972" y="487"/>
                </a:lnTo>
                <a:lnTo>
                  <a:pt x="971" y="490"/>
                </a:lnTo>
                <a:lnTo>
                  <a:pt x="970" y="493"/>
                </a:lnTo>
                <a:lnTo>
                  <a:pt x="971" y="496"/>
                </a:lnTo>
                <a:lnTo>
                  <a:pt x="971" y="496"/>
                </a:lnTo>
                <a:lnTo>
                  <a:pt x="947" y="533"/>
                </a:lnTo>
                <a:lnTo>
                  <a:pt x="922" y="572"/>
                </a:lnTo>
                <a:lnTo>
                  <a:pt x="910" y="591"/>
                </a:lnTo>
                <a:lnTo>
                  <a:pt x="899" y="610"/>
                </a:lnTo>
                <a:lnTo>
                  <a:pt x="889" y="631"/>
                </a:lnTo>
                <a:lnTo>
                  <a:pt x="880" y="650"/>
                </a:lnTo>
                <a:lnTo>
                  <a:pt x="880" y="650"/>
                </a:lnTo>
                <a:lnTo>
                  <a:pt x="884" y="669"/>
                </a:lnTo>
                <a:lnTo>
                  <a:pt x="890" y="686"/>
                </a:lnTo>
                <a:lnTo>
                  <a:pt x="896" y="703"/>
                </a:lnTo>
                <a:lnTo>
                  <a:pt x="902" y="720"/>
                </a:lnTo>
                <a:lnTo>
                  <a:pt x="902" y="720"/>
                </a:lnTo>
                <a:lnTo>
                  <a:pt x="909" y="752"/>
                </a:lnTo>
                <a:lnTo>
                  <a:pt x="913" y="783"/>
                </a:lnTo>
                <a:lnTo>
                  <a:pt x="917" y="814"/>
                </a:lnTo>
                <a:lnTo>
                  <a:pt x="919" y="845"/>
                </a:lnTo>
                <a:lnTo>
                  <a:pt x="919" y="877"/>
                </a:lnTo>
                <a:lnTo>
                  <a:pt x="918" y="908"/>
                </a:lnTo>
                <a:lnTo>
                  <a:pt x="914" y="971"/>
                </a:lnTo>
                <a:lnTo>
                  <a:pt x="910" y="1036"/>
                </a:lnTo>
                <a:lnTo>
                  <a:pt x="908" y="1069"/>
                </a:lnTo>
                <a:lnTo>
                  <a:pt x="907" y="1103"/>
                </a:lnTo>
                <a:lnTo>
                  <a:pt x="907" y="1136"/>
                </a:lnTo>
                <a:lnTo>
                  <a:pt x="908" y="1171"/>
                </a:lnTo>
                <a:lnTo>
                  <a:pt x="910" y="1207"/>
                </a:lnTo>
                <a:lnTo>
                  <a:pt x="913" y="1242"/>
                </a:lnTo>
                <a:lnTo>
                  <a:pt x="913" y="1242"/>
                </a:lnTo>
                <a:lnTo>
                  <a:pt x="936" y="1140"/>
                </a:lnTo>
                <a:lnTo>
                  <a:pt x="947" y="1091"/>
                </a:lnTo>
                <a:lnTo>
                  <a:pt x="958" y="1043"/>
                </a:lnTo>
                <a:lnTo>
                  <a:pt x="971" y="996"/>
                </a:lnTo>
                <a:lnTo>
                  <a:pt x="985" y="950"/>
                </a:lnTo>
                <a:lnTo>
                  <a:pt x="999" y="903"/>
                </a:lnTo>
                <a:lnTo>
                  <a:pt x="1015" y="857"/>
                </a:lnTo>
                <a:lnTo>
                  <a:pt x="1015" y="857"/>
                </a:lnTo>
                <a:lnTo>
                  <a:pt x="1017" y="854"/>
                </a:lnTo>
                <a:lnTo>
                  <a:pt x="1016" y="852"/>
                </a:lnTo>
                <a:lnTo>
                  <a:pt x="1014" y="850"/>
                </a:lnTo>
                <a:lnTo>
                  <a:pt x="1014" y="849"/>
                </a:lnTo>
                <a:lnTo>
                  <a:pt x="1013" y="848"/>
                </a:lnTo>
                <a:lnTo>
                  <a:pt x="1013" y="848"/>
                </a:lnTo>
                <a:lnTo>
                  <a:pt x="1018" y="849"/>
                </a:lnTo>
                <a:lnTo>
                  <a:pt x="1020" y="848"/>
                </a:lnTo>
                <a:lnTo>
                  <a:pt x="1020" y="844"/>
                </a:lnTo>
                <a:lnTo>
                  <a:pt x="1020" y="844"/>
                </a:lnTo>
                <a:lnTo>
                  <a:pt x="1030" y="821"/>
                </a:lnTo>
                <a:lnTo>
                  <a:pt x="1034" y="809"/>
                </a:lnTo>
                <a:lnTo>
                  <a:pt x="1039" y="798"/>
                </a:lnTo>
                <a:lnTo>
                  <a:pt x="1039" y="798"/>
                </a:lnTo>
                <a:lnTo>
                  <a:pt x="1038" y="797"/>
                </a:lnTo>
                <a:lnTo>
                  <a:pt x="1038" y="796"/>
                </a:lnTo>
                <a:lnTo>
                  <a:pt x="1036" y="798"/>
                </a:lnTo>
                <a:lnTo>
                  <a:pt x="1035" y="800"/>
                </a:lnTo>
                <a:lnTo>
                  <a:pt x="1035" y="800"/>
                </a:lnTo>
                <a:lnTo>
                  <a:pt x="1034" y="798"/>
                </a:lnTo>
                <a:lnTo>
                  <a:pt x="1034" y="798"/>
                </a:lnTo>
                <a:lnTo>
                  <a:pt x="1034" y="796"/>
                </a:lnTo>
                <a:lnTo>
                  <a:pt x="1035" y="794"/>
                </a:lnTo>
                <a:lnTo>
                  <a:pt x="1039" y="793"/>
                </a:lnTo>
                <a:lnTo>
                  <a:pt x="1042" y="792"/>
                </a:lnTo>
                <a:lnTo>
                  <a:pt x="1042" y="791"/>
                </a:lnTo>
                <a:lnTo>
                  <a:pt x="1042" y="789"/>
                </a:lnTo>
                <a:lnTo>
                  <a:pt x="1042" y="789"/>
                </a:lnTo>
                <a:close/>
                <a:moveTo>
                  <a:pt x="1666" y="178"/>
                </a:moveTo>
                <a:lnTo>
                  <a:pt x="1666" y="178"/>
                </a:lnTo>
                <a:lnTo>
                  <a:pt x="1650" y="190"/>
                </a:lnTo>
                <a:lnTo>
                  <a:pt x="1634" y="201"/>
                </a:lnTo>
                <a:lnTo>
                  <a:pt x="1617" y="212"/>
                </a:lnTo>
                <a:lnTo>
                  <a:pt x="1599" y="222"/>
                </a:lnTo>
                <a:lnTo>
                  <a:pt x="1599" y="222"/>
                </a:lnTo>
                <a:lnTo>
                  <a:pt x="1572" y="231"/>
                </a:lnTo>
                <a:lnTo>
                  <a:pt x="1545" y="242"/>
                </a:lnTo>
                <a:lnTo>
                  <a:pt x="1520" y="254"/>
                </a:lnTo>
                <a:lnTo>
                  <a:pt x="1496" y="264"/>
                </a:lnTo>
                <a:lnTo>
                  <a:pt x="1471" y="277"/>
                </a:lnTo>
                <a:lnTo>
                  <a:pt x="1449" y="290"/>
                </a:lnTo>
                <a:lnTo>
                  <a:pt x="1426" y="303"/>
                </a:lnTo>
                <a:lnTo>
                  <a:pt x="1405" y="316"/>
                </a:lnTo>
                <a:lnTo>
                  <a:pt x="1405" y="316"/>
                </a:lnTo>
                <a:lnTo>
                  <a:pt x="1374" y="337"/>
                </a:lnTo>
                <a:lnTo>
                  <a:pt x="1344" y="360"/>
                </a:lnTo>
                <a:lnTo>
                  <a:pt x="1287" y="407"/>
                </a:lnTo>
                <a:lnTo>
                  <a:pt x="1287" y="407"/>
                </a:lnTo>
                <a:lnTo>
                  <a:pt x="1259" y="431"/>
                </a:lnTo>
                <a:lnTo>
                  <a:pt x="1245" y="443"/>
                </a:lnTo>
                <a:lnTo>
                  <a:pt x="1232" y="457"/>
                </a:lnTo>
                <a:lnTo>
                  <a:pt x="1221" y="470"/>
                </a:lnTo>
                <a:lnTo>
                  <a:pt x="1209" y="485"/>
                </a:lnTo>
                <a:lnTo>
                  <a:pt x="1198" y="500"/>
                </a:lnTo>
                <a:lnTo>
                  <a:pt x="1187" y="515"/>
                </a:lnTo>
                <a:lnTo>
                  <a:pt x="1187" y="515"/>
                </a:lnTo>
                <a:lnTo>
                  <a:pt x="1167" y="547"/>
                </a:lnTo>
                <a:lnTo>
                  <a:pt x="1147" y="577"/>
                </a:lnTo>
                <a:lnTo>
                  <a:pt x="1147" y="577"/>
                </a:lnTo>
                <a:lnTo>
                  <a:pt x="1139" y="589"/>
                </a:lnTo>
                <a:lnTo>
                  <a:pt x="1133" y="602"/>
                </a:lnTo>
                <a:lnTo>
                  <a:pt x="1120" y="629"/>
                </a:lnTo>
                <a:lnTo>
                  <a:pt x="1099" y="681"/>
                </a:lnTo>
                <a:lnTo>
                  <a:pt x="1099" y="681"/>
                </a:lnTo>
                <a:lnTo>
                  <a:pt x="1087" y="710"/>
                </a:lnTo>
                <a:lnTo>
                  <a:pt x="1075" y="740"/>
                </a:lnTo>
                <a:lnTo>
                  <a:pt x="1055" y="799"/>
                </a:lnTo>
                <a:lnTo>
                  <a:pt x="1033" y="858"/>
                </a:lnTo>
                <a:lnTo>
                  <a:pt x="1012" y="918"/>
                </a:lnTo>
                <a:lnTo>
                  <a:pt x="1012" y="918"/>
                </a:lnTo>
                <a:lnTo>
                  <a:pt x="999" y="952"/>
                </a:lnTo>
                <a:lnTo>
                  <a:pt x="988" y="986"/>
                </a:lnTo>
                <a:lnTo>
                  <a:pt x="978" y="1021"/>
                </a:lnTo>
                <a:lnTo>
                  <a:pt x="968" y="1058"/>
                </a:lnTo>
                <a:lnTo>
                  <a:pt x="950" y="1130"/>
                </a:lnTo>
                <a:lnTo>
                  <a:pt x="932" y="1203"/>
                </a:lnTo>
                <a:lnTo>
                  <a:pt x="932" y="1203"/>
                </a:lnTo>
                <a:lnTo>
                  <a:pt x="933" y="1209"/>
                </a:lnTo>
                <a:lnTo>
                  <a:pt x="933" y="1215"/>
                </a:lnTo>
                <a:lnTo>
                  <a:pt x="930" y="1227"/>
                </a:lnTo>
                <a:lnTo>
                  <a:pt x="929" y="1233"/>
                </a:lnTo>
                <a:lnTo>
                  <a:pt x="928" y="1239"/>
                </a:lnTo>
                <a:lnTo>
                  <a:pt x="928" y="1244"/>
                </a:lnTo>
                <a:lnTo>
                  <a:pt x="929" y="1250"/>
                </a:lnTo>
                <a:lnTo>
                  <a:pt x="929" y="1250"/>
                </a:lnTo>
                <a:lnTo>
                  <a:pt x="935" y="1236"/>
                </a:lnTo>
                <a:lnTo>
                  <a:pt x="939" y="1222"/>
                </a:lnTo>
                <a:lnTo>
                  <a:pt x="942" y="1215"/>
                </a:lnTo>
                <a:lnTo>
                  <a:pt x="947" y="1210"/>
                </a:lnTo>
                <a:lnTo>
                  <a:pt x="951" y="1206"/>
                </a:lnTo>
                <a:lnTo>
                  <a:pt x="956" y="1201"/>
                </a:lnTo>
                <a:lnTo>
                  <a:pt x="956" y="1201"/>
                </a:lnTo>
                <a:lnTo>
                  <a:pt x="974" y="1172"/>
                </a:lnTo>
                <a:lnTo>
                  <a:pt x="993" y="1142"/>
                </a:lnTo>
                <a:lnTo>
                  <a:pt x="1013" y="1115"/>
                </a:lnTo>
                <a:lnTo>
                  <a:pt x="1023" y="1102"/>
                </a:lnTo>
                <a:lnTo>
                  <a:pt x="1033" y="1090"/>
                </a:lnTo>
                <a:lnTo>
                  <a:pt x="1033" y="1090"/>
                </a:lnTo>
                <a:lnTo>
                  <a:pt x="1045" y="1077"/>
                </a:lnTo>
                <a:lnTo>
                  <a:pt x="1057" y="1065"/>
                </a:lnTo>
                <a:lnTo>
                  <a:pt x="1071" y="1053"/>
                </a:lnTo>
                <a:lnTo>
                  <a:pt x="1082" y="1040"/>
                </a:lnTo>
                <a:lnTo>
                  <a:pt x="1082" y="1040"/>
                </a:lnTo>
                <a:lnTo>
                  <a:pt x="1105" y="1013"/>
                </a:lnTo>
                <a:lnTo>
                  <a:pt x="1117" y="1000"/>
                </a:lnTo>
                <a:lnTo>
                  <a:pt x="1129" y="988"/>
                </a:lnTo>
                <a:lnTo>
                  <a:pt x="1129" y="988"/>
                </a:lnTo>
                <a:lnTo>
                  <a:pt x="1168" y="956"/>
                </a:lnTo>
                <a:lnTo>
                  <a:pt x="1210" y="924"/>
                </a:lnTo>
                <a:lnTo>
                  <a:pt x="1230" y="909"/>
                </a:lnTo>
                <a:lnTo>
                  <a:pt x="1253" y="895"/>
                </a:lnTo>
                <a:lnTo>
                  <a:pt x="1275" y="881"/>
                </a:lnTo>
                <a:lnTo>
                  <a:pt x="1298" y="868"/>
                </a:lnTo>
                <a:lnTo>
                  <a:pt x="1321" y="857"/>
                </a:lnTo>
                <a:lnTo>
                  <a:pt x="1347" y="846"/>
                </a:lnTo>
                <a:lnTo>
                  <a:pt x="1372" y="837"/>
                </a:lnTo>
                <a:lnTo>
                  <a:pt x="1398" y="829"/>
                </a:lnTo>
                <a:lnTo>
                  <a:pt x="1426" y="822"/>
                </a:lnTo>
                <a:lnTo>
                  <a:pt x="1454" y="818"/>
                </a:lnTo>
                <a:lnTo>
                  <a:pt x="1484" y="815"/>
                </a:lnTo>
                <a:lnTo>
                  <a:pt x="1515" y="814"/>
                </a:lnTo>
                <a:lnTo>
                  <a:pt x="1515" y="814"/>
                </a:lnTo>
                <a:lnTo>
                  <a:pt x="1518" y="783"/>
                </a:lnTo>
                <a:lnTo>
                  <a:pt x="1524" y="753"/>
                </a:lnTo>
                <a:lnTo>
                  <a:pt x="1529" y="723"/>
                </a:lnTo>
                <a:lnTo>
                  <a:pt x="1535" y="693"/>
                </a:lnTo>
                <a:lnTo>
                  <a:pt x="1542" y="664"/>
                </a:lnTo>
                <a:lnTo>
                  <a:pt x="1550" y="634"/>
                </a:lnTo>
                <a:lnTo>
                  <a:pt x="1568" y="572"/>
                </a:lnTo>
                <a:lnTo>
                  <a:pt x="1568" y="572"/>
                </a:lnTo>
                <a:lnTo>
                  <a:pt x="1579" y="536"/>
                </a:lnTo>
                <a:lnTo>
                  <a:pt x="1592" y="501"/>
                </a:lnTo>
                <a:lnTo>
                  <a:pt x="1618" y="431"/>
                </a:lnTo>
                <a:lnTo>
                  <a:pt x="1618" y="431"/>
                </a:lnTo>
                <a:lnTo>
                  <a:pt x="1625" y="413"/>
                </a:lnTo>
                <a:lnTo>
                  <a:pt x="1633" y="394"/>
                </a:lnTo>
                <a:lnTo>
                  <a:pt x="1650" y="358"/>
                </a:lnTo>
                <a:lnTo>
                  <a:pt x="1668" y="320"/>
                </a:lnTo>
                <a:lnTo>
                  <a:pt x="1684" y="283"/>
                </a:lnTo>
                <a:lnTo>
                  <a:pt x="1691" y="263"/>
                </a:lnTo>
                <a:lnTo>
                  <a:pt x="1697" y="244"/>
                </a:lnTo>
                <a:lnTo>
                  <a:pt x="1701" y="225"/>
                </a:lnTo>
                <a:lnTo>
                  <a:pt x="1705" y="206"/>
                </a:lnTo>
                <a:lnTo>
                  <a:pt x="1707" y="186"/>
                </a:lnTo>
                <a:lnTo>
                  <a:pt x="1707" y="166"/>
                </a:lnTo>
                <a:lnTo>
                  <a:pt x="1705" y="147"/>
                </a:lnTo>
                <a:lnTo>
                  <a:pt x="1699" y="126"/>
                </a:lnTo>
                <a:lnTo>
                  <a:pt x="1699" y="126"/>
                </a:lnTo>
                <a:lnTo>
                  <a:pt x="1699" y="124"/>
                </a:lnTo>
                <a:lnTo>
                  <a:pt x="1698" y="124"/>
                </a:lnTo>
                <a:lnTo>
                  <a:pt x="1698" y="124"/>
                </a:lnTo>
                <a:lnTo>
                  <a:pt x="1695" y="132"/>
                </a:lnTo>
                <a:lnTo>
                  <a:pt x="1691" y="139"/>
                </a:lnTo>
                <a:lnTo>
                  <a:pt x="1682" y="151"/>
                </a:lnTo>
                <a:lnTo>
                  <a:pt x="1674" y="164"/>
                </a:lnTo>
                <a:lnTo>
                  <a:pt x="1669" y="170"/>
                </a:lnTo>
                <a:lnTo>
                  <a:pt x="1666" y="178"/>
                </a:lnTo>
                <a:lnTo>
                  <a:pt x="1666" y="178"/>
                </a:lnTo>
                <a:close/>
                <a:moveTo>
                  <a:pt x="1717" y="151"/>
                </a:moveTo>
                <a:lnTo>
                  <a:pt x="1717" y="151"/>
                </a:lnTo>
                <a:lnTo>
                  <a:pt x="1720" y="170"/>
                </a:lnTo>
                <a:lnTo>
                  <a:pt x="1720" y="188"/>
                </a:lnTo>
                <a:lnTo>
                  <a:pt x="1718" y="206"/>
                </a:lnTo>
                <a:lnTo>
                  <a:pt x="1716" y="223"/>
                </a:lnTo>
                <a:lnTo>
                  <a:pt x="1713" y="240"/>
                </a:lnTo>
                <a:lnTo>
                  <a:pt x="1709" y="256"/>
                </a:lnTo>
                <a:lnTo>
                  <a:pt x="1703" y="272"/>
                </a:lnTo>
                <a:lnTo>
                  <a:pt x="1698" y="287"/>
                </a:lnTo>
                <a:lnTo>
                  <a:pt x="1685" y="318"/>
                </a:lnTo>
                <a:lnTo>
                  <a:pt x="1670" y="347"/>
                </a:lnTo>
                <a:lnTo>
                  <a:pt x="1655" y="377"/>
                </a:lnTo>
                <a:lnTo>
                  <a:pt x="1641" y="407"/>
                </a:lnTo>
                <a:lnTo>
                  <a:pt x="1641" y="407"/>
                </a:lnTo>
                <a:lnTo>
                  <a:pt x="1632" y="430"/>
                </a:lnTo>
                <a:lnTo>
                  <a:pt x="1623" y="454"/>
                </a:lnTo>
                <a:lnTo>
                  <a:pt x="1607" y="503"/>
                </a:lnTo>
                <a:lnTo>
                  <a:pt x="1607" y="503"/>
                </a:lnTo>
                <a:lnTo>
                  <a:pt x="1581" y="580"/>
                </a:lnTo>
                <a:lnTo>
                  <a:pt x="1570" y="620"/>
                </a:lnTo>
                <a:lnTo>
                  <a:pt x="1558" y="660"/>
                </a:lnTo>
                <a:lnTo>
                  <a:pt x="1547" y="700"/>
                </a:lnTo>
                <a:lnTo>
                  <a:pt x="1539" y="742"/>
                </a:lnTo>
                <a:lnTo>
                  <a:pt x="1531" y="785"/>
                </a:lnTo>
                <a:lnTo>
                  <a:pt x="1526" y="829"/>
                </a:lnTo>
                <a:lnTo>
                  <a:pt x="1526" y="829"/>
                </a:lnTo>
                <a:lnTo>
                  <a:pt x="1498" y="830"/>
                </a:lnTo>
                <a:lnTo>
                  <a:pt x="1470" y="831"/>
                </a:lnTo>
                <a:lnTo>
                  <a:pt x="1417" y="833"/>
                </a:lnTo>
                <a:lnTo>
                  <a:pt x="1417" y="833"/>
                </a:lnTo>
                <a:lnTo>
                  <a:pt x="1391" y="842"/>
                </a:lnTo>
                <a:lnTo>
                  <a:pt x="1365" y="851"/>
                </a:lnTo>
                <a:lnTo>
                  <a:pt x="1339" y="862"/>
                </a:lnTo>
                <a:lnTo>
                  <a:pt x="1315" y="874"/>
                </a:lnTo>
                <a:lnTo>
                  <a:pt x="1291" y="887"/>
                </a:lnTo>
                <a:lnTo>
                  <a:pt x="1268" y="899"/>
                </a:lnTo>
                <a:lnTo>
                  <a:pt x="1245" y="913"/>
                </a:lnTo>
                <a:lnTo>
                  <a:pt x="1223" y="927"/>
                </a:lnTo>
                <a:lnTo>
                  <a:pt x="1223" y="927"/>
                </a:lnTo>
                <a:lnTo>
                  <a:pt x="1207" y="940"/>
                </a:lnTo>
                <a:lnTo>
                  <a:pt x="1192" y="954"/>
                </a:lnTo>
                <a:lnTo>
                  <a:pt x="1165" y="980"/>
                </a:lnTo>
                <a:lnTo>
                  <a:pt x="1165" y="980"/>
                </a:lnTo>
                <a:lnTo>
                  <a:pt x="1154" y="987"/>
                </a:lnTo>
                <a:lnTo>
                  <a:pt x="1145" y="995"/>
                </a:lnTo>
                <a:lnTo>
                  <a:pt x="1135" y="1001"/>
                </a:lnTo>
                <a:lnTo>
                  <a:pt x="1125" y="1010"/>
                </a:lnTo>
                <a:lnTo>
                  <a:pt x="1125" y="1010"/>
                </a:lnTo>
                <a:lnTo>
                  <a:pt x="1117" y="1018"/>
                </a:lnTo>
                <a:lnTo>
                  <a:pt x="1108" y="1028"/>
                </a:lnTo>
                <a:lnTo>
                  <a:pt x="1091" y="1047"/>
                </a:lnTo>
                <a:lnTo>
                  <a:pt x="1091" y="1047"/>
                </a:lnTo>
                <a:lnTo>
                  <a:pt x="1056" y="1082"/>
                </a:lnTo>
                <a:lnTo>
                  <a:pt x="1039" y="1101"/>
                </a:lnTo>
                <a:lnTo>
                  <a:pt x="1023" y="1120"/>
                </a:lnTo>
                <a:lnTo>
                  <a:pt x="1023" y="1120"/>
                </a:lnTo>
                <a:lnTo>
                  <a:pt x="1008" y="1140"/>
                </a:lnTo>
                <a:lnTo>
                  <a:pt x="993" y="1161"/>
                </a:lnTo>
                <a:lnTo>
                  <a:pt x="979" y="1182"/>
                </a:lnTo>
                <a:lnTo>
                  <a:pt x="965" y="1205"/>
                </a:lnTo>
                <a:lnTo>
                  <a:pt x="952" y="1226"/>
                </a:lnTo>
                <a:lnTo>
                  <a:pt x="940" y="1250"/>
                </a:lnTo>
                <a:lnTo>
                  <a:pt x="928" y="1272"/>
                </a:lnTo>
                <a:lnTo>
                  <a:pt x="918" y="1296"/>
                </a:lnTo>
                <a:lnTo>
                  <a:pt x="918" y="1296"/>
                </a:lnTo>
                <a:lnTo>
                  <a:pt x="923" y="1290"/>
                </a:lnTo>
                <a:lnTo>
                  <a:pt x="928" y="1284"/>
                </a:lnTo>
                <a:lnTo>
                  <a:pt x="933" y="1275"/>
                </a:lnTo>
                <a:lnTo>
                  <a:pt x="937" y="1268"/>
                </a:lnTo>
                <a:lnTo>
                  <a:pt x="944" y="1251"/>
                </a:lnTo>
                <a:lnTo>
                  <a:pt x="953" y="1233"/>
                </a:lnTo>
                <a:lnTo>
                  <a:pt x="953" y="1233"/>
                </a:lnTo>
                <a:lnTo>
                  <a:pt x="959" y="1225"/>
                </a:lnTo>
                <a:lnTo>
                  <a:pt x="967" y="1216"/>
                </a:lnTo>
                <a:lnTo>
                  <a:pt x="975" y="1208"/>
                </a:lnTo>
                <a:lnTo>
                  <a:pt x="983" y="1200"/>
                </a:lnTo>
                <a:lnTo>
                  <a:pt x="983" y="1200"/>
                </a:lnTo>
                <a:lnTo>
                  <a:pt x="998" y="1179"/>
                </a:lnTo>
                <a:lnTo>
                  <a:pt x="1013" y="1157"/>
                </a:lnTo>
                <a:lnTo>
                  <a:pt x="1013" y="1157"/>
                </a:lnTo>
                <a:lnTo>
                  <a:pt x="1020" y="1147"/>
                </a:lnTo>
                <a:lnTo>
                  <a:pt x="1028" y="1136"/>
                </a:lnTo>
                <a:lnTo>
                  <a:pt x="1032" y="1131"/>
                </a:lnTo>
                <a:lnTo>
                  <a:pt x="1036" y="1126"/>
                </a:lnTo>
                <a:lnTo>
                  <a:pt x="1042" y="1123"/>
                </a:lnTo>
                <a:lnTo>
                  <a:pt x="1047" y="1121"/>
                </a:lnTo>
                <a:lnTo>
                  <a:pt x="1047" y="1121"/>
                </a:lnTo>
                <a:lnTo>
                  <a:pt x="1038" y="1138"/>
                </a:lnTo>
                <a:lnTo>
                  <a:pt x="1027" y="1153"/>
                </a:lnTo>
                <a:lnTo>
                  <a:pt x="1003" y="1184"/>
                </a:lnTo>
                <a:lnTo>
                  <a:pt x="980" y="1214"/>
                </a:lnTo>
                <a:lnTo>
                  <a:pt x="969" y="1230"/>
                </a:lnTo>
                <a:lnTo>
                  <a:pt x="960" y="1246"/>
                </a:lnTo>
                <a:lnTo>
                  <a:pt x="960" y="1246"/>
                </a:lnTo>
                <a:lnTo>
                  <a:pt x="954" y="1257"/>
                </a:lnTo>
                <a:lnTo>
                  <a:pt x="949" y="1270"/>
                </a:lnTo>
                <a:lnTo>
                  <a:pt x="943" y="1282"/>
                </a:lnTo>
                <a:lnTo>
                  <a:pt x="940" y="1294"/>
                </a:lnTo>
                <a:lnTo>
                  <a:pt x="940" y="1294"/>
                </a:lnTo>
                <a:lnTo>
                  <a:pt x="945" y="1293"/>
                </a:lnTo>
                <a:lnTo>
                  <a:pt x="951" y="1292"/>
                </a:lnTo>
                <a:lnTo>
                  <a:pt x="956" y="1291"/>
                </a:lnTo>
                <a:lnTo>
                  <a:pt x="961" y="1290"/>
                </a:lnTo>
                <a:lnTo>
                  <a:pt x="961" y="1290"/>
                </a:lnTo>
                <a:lnTo>
                  <a:pt x="1012" y="1221"/>
                </a:lnTo>
                <a:lnTo>
                  <a:pt x="1038" y="1186"/>
                </a:lnTo>
                <a:lnTo>
                  <a:pt x="1064" y="1152"/>
                </a:lnTo>
                <a:lnTo>
                  <a:pt x="1091" y="1118"/>
                </a:lnTo>
                <a:lnTo>
                  <a:pt x="1119" y="1086"/>
                </a:lnTo>
                <a:lnTo>
                  <a:pt x="1147" y="1055"/>
                </a:lnTo>
                <a:lnTo>
                  <a:pt x="1177" y="1024"/>
                </a:lnTo>
                <a:lnTo>
                  <a:pt x="1177" y="1024"/>
                </a:lnTo>
                <a:lnTo>
                  <a:pt x="1181" y="1024"/>
                </a:lnTo>
                <a:lnTo>
                  <a:pt x="1184" y="1023"/>
                </a:lnTo>
                <a:lnTo>
                  <a:pt x="1190" y="1020"/>
                </a:lnTo>
                <a:lnTo>
                  <a:pt x="1190" y="1020"/>
                </a:lnTo>
                <a:lnTo>
                  <a:pt x="1220" y="995"/>
                </a:lnTo>
                <a:lnTo>
                  <a:pt x="1251" y="969"/>
                </a:lnTo>
                <a:lnTo>
                  <a:pt x="1284" y="943"/>
                </a:lnTo>
                <a:lnTo>
                  <a:pt x="1317" y="919"/>
                </a:lnTo>
                <a:lnTo>
                  <a:pt x="1317" y="919"/>
                </a:lnTo>
                <a:lnTo>
                  <a:pt x="1338" y="905"/>
                </a:lnTo>
                <a:lnTo>
                  <a:pt x="1360" y="892"/>
                </a:lnTo>
                <a:lnTo>
                  <a:pt x="1381" y="880"/>
                </a:lnTo>
                <a:lnTo>
                  <a:pt x="1404" y="869"/>
                </a:lnTo>
                <a:lnTo>
                  <a:pt x="1428" y="861"/>
                </a:lnTo>
                <a:lnTo>
                  <a:pt x="1441" y="858"/>
                </a:lnTo>
                <a:lnTo>
                  <a:pt x="1454" y="854"/>
                </a:lnTo>
                <a:lnTo>
                  <a:pt x="1468" y="851"/>
                </a:lnTo>
                <a:lnTo>
                  <a:pt x="1482" y="850"/>
                </a:lnTo>
                <a:lnTo>
                  <a:pt x="1496" y="848"/>
                </a:lnTo>
                <a:lnTo>
                  <a:pt x="1511" y="848"/>
                </a:lnTo>
                <a:lnTo>
                  <a:pt x="1511" y="848"/>
                </a:lnTo>
                <a:lnTo>
                  <a:pt x="1524" y="848"/>
                </a:lnTo>
                <a:lnTo>
                  <a:pt x="1532" y="849"/>
                </a:lnTo>
                <a:lnTo>
                  <a:pt x="1541" y="849"/>
                </a:lnTo>
                <a:lnTo>
                  <a:pt x="1553" y="848"/>
                </a:lnTo>
                <a:lnTo>
                  <a:pt x="1553" y="848"/>
                </a:lnTo>
                <a:lnTo>
                  <a:pt x="1580" y="752"/>
                </a:lnTo>
                <a:lnTo>
                  <a:pt x="1609" y="656"/>
                </a:lnTo>
                <a:lnTo>
                  <a:pt x="1622" y="607"/>
                </a:lnTo>
                <a:lnTo>
                  <a:pt x="1635" y="559"/>
                </a:lnTo>
                <a:lnTo>
                  <a:pt x="1647" y="509"/>
                </a:lnTo>
                <a:lnTo>
                  <a:pt x="1656" y="456"/>
                </a:lnTo>
                <a:lnTo>
                  <a:pt x="1656" y="456"/>
                </a:lnTo>
                <a:lnTo>
                  <a:pt x="1659" y="453"/>
                </a:lnTo>
                <a:lnTo>
                  <a:pt x="1662" y="450"/>
                </a:lnTo>
                <a:lnTo>
                  <a:pt x="1664" y="446"/>
                </a:lnTo>
                <a:lnTo>
                  <a:pt x="1666" y="442"/>
                </a:lnTo>
                <a:lnTo>
                  <a:pt x="1666" y="442"/>
                </a:lnTo>
                <a:lnTo>
                  <a:pt x="1672" y="424"/>
                </a:lnTo>
                <a:lnTo>
                  <a:pt x="1678" y="406"/>
                </a:lnTo>
                <a:lnTo>
                  <a:pt x="1682" y="387"/>
                </a:lnTo>
                <a:lnTo>
                  <a:pt x="1685" y="368"/>
                </a:lnTo>
                <a:lnTo>
                  <a:pt x="1694" y="330"/>
                </a:lnTo>
                <a:lnTo>
                  <a:pt x="1699" y="313"/>
                </a:lnTo>
                <a:lnTo>
                  <a:pt x="1705" y="294"/>
                </a:lnTo>
                <a:lnTo>
                  <a:pt x="1705" y="294"/>
                </a:lnTo>
                <a:lnTo>
                  <a:pt x="1707" y="291"/>
                </a:lnTo>
                <a:lnTo>
                  <a:pt x="1710" y="289"/>
                </a:lnTo>
                <a:lnTo>
                  <a:pt x="1712" y="286"/>
                </a:lnTo>
                <a:lnTo>
                  <a:pt x="1714" y="283"/>
                </a:lnTo>
                <a:lnTo>
                  <a:pt x="1714" y="283"/>
                </a:lnTo>
                <a:lnTo>
                  <a:pt x="1723" y="256"/>
                </a:lnTo>
                <a:lnTo>
                  <a:pt x="1730" y="229"/>
                </a:lnTo>
                <a:lnTo>
                  <a:pt x="1737" y="202"/>
                </a:lnTo>
                <a:lnTo>
                  <a:pt x="1744" y="178"/>
                </a:lnTo>
                <a:lnTo>
                  <a:pt x="1744" y="178"/>
                </a:lnTo>
                <a:lnTo>
                  <a:pt x="1751" y="162"/>
                </a:lnTo>
                <a:lnTo>
                  <a:pt x="1753" y="154"/>
                </a:lnTo>
                <a:lnTo>
                  <a:pt x="1753" y="150"/>
                </a:lnTo>
                <a:lnTo>
                  <a:pt x="1751" y="146"/>
                </a:lnTo>
                <a:lnTo>
                  <a:pt x="1751" y="146"/>
                </a:lnTo>
                <a:lnTo>
                  <a:pt x="1742" y="148"/>
                </a:lnTo>
                <a:lnTo>
                  <a:pt x="1735" y="150"/>
                </a:lnTo>
                <a:lnTo>
                  <a:pt x="1727" y="152"/>
                </a:lnTo>
                <a:lnTo>
                  <a:pt x="1723" y="152"/>
                </a:lnTo>
                <a:lnTo>
                  <a:pt x="1717" y="151"/>
                </a:lnTo>
                <a:lnTo>
                  <a:pt x="1717" y="151"/>
                </a:lnTo>
                <a:close/>
                <a:moveTo>
                  <a:pt x="1785" y="576"/>
                </a:moveTo>
                <a:lnTo>
                  <a:pt x="1785" y="576"/>
                </a:lnTo>
                <a:lnTo>
                  <a:pt x="1783" y="575"/>
                </a:lnTo>
                <a:lnTo>
                  <a:pt x="1782" y="575"/>
                </a:lnTo>
                <a:lnTo>
                  <a:pt x="1781" y="576"/>
                </a:lnTo>
                <a:lnTo>
                  <a:pt x="1781" y="577"/>
                </a:lnTo>
                <a:lnTo>
                  <a:pt x="1778" y="581"/>
                </a:lnTo>
                <a:lnTo>
                  <a:pt x="1776" y="587"/>
                </a:lnTo>
                <a:lnTo>
                  <a:pt x="1776" y="587"/>
                </a:lnTo>
                <a:lnTo>
                  <a:pt x="1781" y="556"/>
                </a:lnTo>
                <a:lnTo>
                  <a:pt x="1785" y="526"/>
                </a:lnTo>
                <a:lnTo>
                  <a:pt x="1798" y="464"/>
                </a:lnTo>
                <a:lnTo>
                  <a:pt x="1811" y="399"/>
                </a:lnTo>
                <a:lnTo>
                  <a:pt x="1822" y="334"/>
                </a:lnTo>
                <a:lnTo>
                  <a:pt x="1822" y="334"/>
                </a:lnTo>
                <a:lnTo>
                  <a:pt x="1827" y="327"/>
                </a:lnTo>
                <a:lnTo>
                  <a:pt x="1831" y="320"/>
                </a:lnTo>
                <a:lnTo>
                  <a:pt x="1831" y="320"/>
                </a:lnTo>
                <a:lnTo>
                  <a:pt x="1831" y="312"/>
                </a:lnTo>
                <a:lnTo>
                  <a:pt x="1833" y="303"/>
                </a:lnTo>
                <a:lnTo>
                  <a:pt x="1838" y="282"/>
                </a:lnTo>
                <a:lnTo>
                  <a:pt x="1844" y="260"/>
                </a:lnTo>
                <a:lnTo>
                  <a:pt x="1849" y="240"/>
                </a:lnTo>
                <a:lnTo>
                  <a:pt x="1849" y="240"/>
                </a:lnTo>
                <a:lnTo>
                  <a:pt x="1852" y="237"/>
                </a:lnTo>
                <a:lnTo>
                  <a:pt x="1854" y="232"/>
                </a:lnTo>
                <a:lnTo>
                  <a:pt x="1857" y="227"/>
                </a:lnTo>
                <a:lnTo>
                  <a:pt x="1858" y="222"/>
                </a:lnTo>
                <a:lnTo>
                  <a:pt x="1858" y="222"/>
                </a:lnTo>
                <a:lnTo>
                  <a:pt x="1853" y="217"/>
                </a:lnTo>
                <a:lnTo>
                  <a:pt x="1849" y="213"/>
                </a:lnTo>
                <a:lnTo>
                  <a:pt x="1844" y="211"/>
                </a:lnTo>
                <a:lnTo>
                  <a:pt x="1838" y="210"/>
                </a:lnTo>
                <a:lnTo>
                  <a:pt x="1838" y="210"/>
                </a:lnTo>
                <a:lnTo>
                  <a:pt x="1835" y="213"/>
                </a:lnTo>
                <a:lnTo>
                  <a:pt x="1832" y="216"/>
                </a:lnTo>
                <a:lnTo>
                  <a:pt x="1828" y="225"/>
                </a:lnTo>
                <a:lnTo>
                  <a:pt x="1824" y="236"/>
                </a:lnTo>
                <a:lnTo>
                  <a:pt x="1822" y="246"/>
                </a:lnTo>
                <a:lnTo>
                  <a:pt x="1820" y="257"/>
                </a:lnTo>
                <a:lnTo>
                  <a:pt x="1818" y="268"/>
                </a:lnTo>
                <a:lnTo>
                  <a:pt x="1815" y="277"/>
                </a:lnTo>
                <a:lnTo>
                  <a:pt x="1809" y="286"/>
                </a:lnTo>
                <a:lnTo>
                  <a:pt x="1809" y="286"/>
                </a:lnTo>
                <a:lnTo>
                  <a:pt x="1809" y="278"/>
                </a:lnTo>
                <a:lnTo>
                  <a:pt x="1809" y="271"/>
                </a:lnTo>
                <a:lnTo>
                  <a:pt x="1813" y="253"/>
                </a:lnTo>
                <a:lnTo>
                  <a:pt x="1817" y="233"/>
                </a:lnTo>
                <a:lnTo>
                  <a:pt x="1820" y="215"/>
                </a:lnTo>
                <a:lnTo>
                  <a:pt x="1820" y="215"/>
                </a:lnTo>
                <a:lnTo>
                  <a:pt x="1818" y="212"/>
                </a:lnTo>
                <a:lnTo>
                  <a:pt x="1816" y="209"/>
                </a:lnTo>
                <a:lnTo>
                  <a:pt x="1814" y="201"/>
                </a:lnTo>
                <a:lnTo>
                  <a:pt x="1813" y="194"/>
                </a:lnTo>
                <a:lnTo>
                  <a:pt x="1809" y="186"/>
                </a:lnTo>
                <a:lnTo>
                  <a:pt x="1809" y="186"/>
                </a:lnTo>
                <a:lnTo>
                  <a:pt x="1804" y="204"/>
                </a:lnTo>
                <a:lnTo>
                  <a:pt x="1800" y="223"/>
                </a:lnTo>
                <a:lnTo>
                  <a:pt x="1794" y="241"/>
                </a:lnTo>
                <a:lnTo>
                  <a:pt x="1791" y="248"/>
                </a:lnTo>
                <a:lnTo>
                  <a:pt x="1787" y="256"/>
                </a:lnTo>
                <a:lnTo>
                  <a:pt x="1787" y="256"/>
                </a:lnTo>
                <a:lnTo>
                  <a:pt x="1787" y="246"/>
                </a:lnTo>
                <a:lnTo>
                  <a:pt x="1788" y="237"/>
                </a:lnTo>
                <a:lnTo>
                  <a:pt x="1792" y="219"/>
                </a:lnTo>
                <a:lnTo>
                  <a:pt x="1796" y="202"/>
                </a:lnTo>
                <a:lnTo>
                  <a:pt x="1797" y="194"/>
                </a:lnTo>
                <a:lnTo>
                  <a:pt x="1798" y="186"/>
                </a:lnTo>
                <a:lnTo>
                  <a:pt x="1798" y="186"/>
                </a:lnTo>
                <a:lnTo>
                  <a:pt x="1794" y="191"/>
                </a:lnTo>
                <a:lnTo>
                  <a:pt x="1791" y="196"/>
                </a:lnTo>
                <a:lnTo>
                  <a:pt x="1789" y="207"/>
                </a:lnTo>
                <a:lnTo>
                  <a:pt x="1787" y="217"/>
                </a:lnTo>
                <a:lnTo>
                  <a:pt x="1785" y="229"/>
                </a:lnTo>
                <a:lnTo>
                  <a:pt x="1785" y="229"/>
                </a:lnTo>
                <a:lnTo>
                  <a:pt x="1771" y="272"/>
                </a:lnTo>
                <a:lnTo>
                  <a:pt x="1765" y="293"/>
                </a:lnTo>
                <a:lnTo>
                  <a:pt x="1760" y="315"/>
                </a:lnTo>
                <a:lnTo>
                  <a:pt x="1760" y="315"/>
                </a:lnTo>
                <a:lnTo>
                  <a:pt x="1758" y="324"/>
                </a:lnTo>
                <a:lnTo>
                  <a:pt x="1757" y="333"/>
                </a:lnTo>
                <a:lnTo>
                  <a:pt x="1756" y="336"/>
                </a:lnTo>
                <a:lnTo>
                  <a:pt x="1754" y="339"/>
                </a:lnTo>
                <a:lnTo>
                  <a:pt x="1752" y="342"/>
                </a:lnTo>
                <a:lnTo>
                  <a:pt x="1750" y="343"/>
                </a:lnTo>
                <a:lnTo>
                  <a:pt x="1750" y="343"/>
                </a:lnTo>
                <a:lnTo>
                  <a:pt x="1752" y="321"/>
                </a:lnTo>
                <a:lnTo>
                  <a:pt x="1756" y="300"/>
                </a:lnTo>
                <a:lnTo>
                  <a:pt x="1765" y="259"/>
                </a:lnTo>
                <a:lnTo>
                  <a:pt x="1775" y="217"/>
                </a:lnTo>
                <a:lnTo>
                  <a:pt x="1780" y="196"/>
                </a:lnTo>
                <a:lnTo>
                  <a:pt x="1783" y="173"/>
                </a:lnTo>
                <a:lnTo>
                  <a:pt x="1783" y="173"/>
                </a:lnTo>
                <a:lnTo>
                  <a:pt x="1776" y="164"/>
                </a:lnTo>
                <a:lnTo>
                  <a:pt x="1772" y="160"/>
                </a:lnTo>
                <a:lnTo>
                  <a:pt x="1767" y="156"/>
                </a:lnTo>
                <a:lnTo>
                  <a:pt x="1767" y="156"/>
                </a:lnTo>
                <a:lnTo>
                  <a:pt x="1753" y="197"/>
                </a:lnTo>
                <a:lnTo>
                  <a:pt x="1740" y="239"/>
                </a:lnTo>
                <a:lnTo>
                  <a:pt x="1714" y="323"/>
                </a:lnTo>
                <a:lnTo>
                  <a:pt x="1690" y="410"/>
                </a:lnTo>
                <a:lnTo>
                  <a:pt x="1666" y="497"/>
                </a:lnTo>
                <a:lnTo>
                  <a:pt x="1641" y="584"/>
                </a:lnTo>
                <a:lnTo>
                  <a:pt x="1617" y="670"/>
                </a:lnTo>
                <a:lnTo>
                  <a:pt x="1592" y="756"/>
                </a:lnTo>
                <a:lnTo>
                  <a:pt x="1578" y="799"/>
                </a:lnTo>
                <a:lnTo>
                  <a:pt x="1564" y="841"/>
                </a:lnTo>
                <a:lnTo>
                  <a:pt x="1564" y="841"/>
                </a:lnTo>
                <a:lnTo>
                  <a:pt x="1569" y="847"/>
                </a:lnTo>
                <a:lnTo>
                  <a:pt x="1574" y="851"/>
                </a:lnTo>
                <a:lnTo>
                  <a:pt x="1577" y="853"/>
                </a:lnTo>
                <a:lnTo>
                  <a:pt x="1581" y="854"/>
                </a:lnTo>
                <a:lnTo>
                  <a:pt x="1586" y="855"/>
                </a:lnTo>
                <a:lnTo>
                  <a:pt x="1591" y="854"/>
                </a:lnTo>
                <a:lnTo>
                  <a:pt x="1591" y="854"/>
                </a:lnTo>
                <a:lnTo>
                  <a:pt x="1592" y="842"/>
                </a:lnTo>
                <a:lnTo>
                  <a:pt x="1595" y="830"/>
                </a:lnTo>
                <a:lnTo>
                  <a:pt x="1599" y="817"/>
                </a:lnTo>
                <a:lnTo>
                  <a:pt x="1602" y="805"/>
                </a:lnTo>
                <a:lnTo>
                  <a:pt x="1610" y="782"/>
                </a:lnTo>
                <a:lnTo>
                  <a:pt x="1615" y="769"/>
                </a:lnTo>
                <a:lnTo>
                  <a:pt x="1618" y="757"/>
                </a:lnTo>
                <a:lnTo>
                  <a:pt x="1618" y="757"/>
                </a:lnTo>
                <a:lnTo>
                  <a:pt x="1620" y="744"/>
                </a:lnTo>
                <a:lnTo>
                  <a:pt x="1621" y="730"/>
                </a:lnTo>
                <a:lnTo>
                  <a:pt x="1622" y="724"/>
                </a:lnTo>
                <a:lnTo>
                  <a:pt x="1624" y="717"/>
                </a:lnTo>
                <a:lnTo>
                  <a:pt x="1626" y="711"/>
                </a:lnTo>
                <a:lnTo>
                  <a:pt x="1631" y="706"/>
                </a:lnTo>
                <a:lnTo>
                  <a:pt x="1631" y="706"/>
                </a:lnTo>
                <a:lnTo>
                  <a:pt x="1629" y="725"/>
                </a:lnTo>
                <a:lnTo>
                  <a:pt x="1625" y="743"/>
                </a:lnTo>
                <a:lnTo>
                  <a:pt x="1618" y="779"/>
                </a:lnTo>
                <a:lnTo>
                  <a:pt x="1609" y="816"/>
                </a:lnTo>
                <a:lnTo>
                  <a:pt x="1605" y="834"/>
                </a:lnTo>
                <a:lnTo>
                  <a:pt x="1602" y="853"/>
                </a:lnTo>
                <a:lnTo>
                  <a:pt x="1602" y="853"/>
                </a:lnTo>
                <a:lnTo>
                  <a:pt x="1605" y="852"/>
                </a:lnTo>
                <a:lnTo>
                  <a:pt x="1607" y="852"/>
                </a:lnTo>
                <a:lnTo>
                  <a:pt x="1611" y="852"/>
                </a:lnTo>
                <a:lnTo>
                  <a:pt x="1616" y="853"/>
                </a:lnTo>
                <a:lnTo>
                  <a:pt x="1618" y="853"/>
                </a:lnTo>
                <a:lnTo>
                  <a:pt x="1620" y="853"/>
                </a:lnTo>
                <a:lnTo>
                  <a:pt x="1620" y="853"/>
                </a:lnTo>
                <a:lnTo>
                  <a:pt x="1626" y="823"/>
                </a:lnTo>
                <a:lnTo>
                  <a:pt x="1634" y="792"/>
                </a:lnTo>
                <a:lnTo>
                  <a:pt x="1650" y="731"/>
                </a:lnTo>
                <a:lnTo>
                  <a:pt x="1665" y="669"/>
                </a:lnTo>
                <a:lnTo>
                  <a:pt x="1672" y="637"/>
                </a:lnTo>
                <a:lnTo>
                  <a:pt x="1678" y="604"/>
                </a:lnTo>
                <a:lnTo>
                  <a:pt x="1678" y="604"/>
                </a:lnTo>
                <a:lnTo>
                  <a:pt x="1681" y="600"/>
                </a:lnTo>
                <a:lnTo>
                  <a:pt x="1684" y="595"/>
                </a:lnTo>
                <a:lnTo>
                  <a:pt x="1685" y="590"/>
                </a:lnTo>
                <a:lnTo>
                  <a:pt x="1686" y="584"/>
                </a:lnTo>
                <a:lnTo>
                  <a:pt x="1687" y="571"/>
                </a:lnTo>
                <a:lnTo>
                  <a:pt x="1688" y="558"/>
                </a:lnTo>
                <a:lnTo>
                  <a:pt x="1688" y="558"/>
                </a:lnTo>
                <a:lnTo>
                  <a:pt x="1693" y="537"/>
                </a:lnTo>
                <a:lnTo>
                  <a:pt x="1698" y="517"/>
                </a:lnTo>
                <a:lnTo>
                  <a:pt x="1702" y="497"/>
                </a:lnTo>
                <a:lnTo>
                  <a:pt x="1707" y="476"/>
                </a:lnTo>
                <a:lnTo>
                  <a:pt x="1707" y="476"/>
                </a:lnTo>
                <a:lnTo>
                  <a:pt x="1709" y="466"/>
                </a:lnTo>
                <a:lnTo>
                  <a:pt x="1712" y="456"/>
                </a:lnTo>
                <a:lnTo>
                  <a:pt x="1717" y="436"/>
                </a:lnTo>
                <a:lnTo>
                  <a:pt x="1717" y="436"/>
                </a:lnTo>
                <a:lnTo>
                  <a:pt x="1720" y="425"/>
                </a:lnTo>
                <a:lnTo>
                  <a:pt x="1721" y="414"/>
                </a:lnTo>
                <a:lnTo>
                  <a:pt x="1722" y="409"/>
                </a:lnTo>
                <a:lnTo>
                  <a:pt x="1724" y="405"/>
                </a:lnTo>
                <a:lnTo>
                  <a:pt x="1727" y="402"/>
                </a:lnTo>
                <a:lnTo>
                  <a:pt x="1731" y="398"/>
                </a:lnTo>
                <a:lnTo>
                  <a:pt x="1731" y="398"/>
                </a:lnTo>
                <a:lnTo>
                  <a:pt x="1726" y="434"/>
                </a:lnTo>
                <a:lnTo>
                  <a:pt x="1720" y="471"/>
                </a:lnTo>
                <a:lnTo>
                  <a:pt x="1712" y="509"/>
                </a:lnTo>
                <a:lnTo>
                  <a:pt x="1705" y="547"/>
                </a:lnTo>
                <a:lnTo>
                  <a:pt x="1686" y="624"/>
                </a:lnTo>
                <a:lnTo>
                  <a:pt x="1667" y="700"/>
                </a:lnTo>
                <a:lnTo>
                  <a:pt x="1667" y="700"/>
                </a:lnTo>
                <a:lnTo>
                  <a:pt x="1664" y="716"/>
                </a:lnTo>
                <a:lnTo>
                  <a:pt x="1662" y="733"/>
                </a:lnTo>
                <a:lnTo>
                  <a:pt x="1659" y="749"/>
                </a:lnTo>
                <a:lnTo>
                  <a:pt x="1655" y="766"/>
                </a:lnTo>
                <a:lnTo>
                  <a:pt x="1655" y="766"/>
                </a:lnTo>
                <a:lnTo>
                  <a:pt x="1651" y="779"/>
                </a:lnTo>
                <a:lnTo>
                  <a:pt x="1646" y="794"/>
                </a:lnTo>
                <a:lnTo>
                  <a:pt x="1635" y="824"/>
                </a:lnTo>
                <a:lnTo>
                  <a:pt x="1630" y="841"/>
                </a:lnTo>
                <a:lnTo>
                  <a:pt x="1626" y="855"/>
                </a:lnTo>
                <a:lnTo>
                  <a:pt x="1623" y="869"/>
                </a:lnTo>
                <a:lnTo>
                  <a:pt x="1623" y="883"/>
                </a:lnTo>
                <a:lnTo>
                  <a:pt x="1623" y="883"/>
                </a:lnTo>
                <a:lnTo>
                  <a:pt x="1630" y="888"/>
                </a:lnTo>
                <a:lnTo>
                  <a:pt x="1635" y="891"/>
                </a:lnTo>
                <a:lnTo>
                  <a:pt x="1650" y="894"/>
                </a:lnTo>
                <a:lnTo>
                  <a:pt x="1650" y="894"/>
                </a:lnTo>
                <a:lnTo>
                  <a:pt x="1651" y="879"/>
                </a:lnTo>
                <a:lnTo>
                  <a:pt x="1654" y="865"/>
                </a:lnTo>
                <a:lnTo>
                  <a:pt x="1657" y="852"/>
                </a:lnTo>
                <a:lnTo>
                  <a:pt x="1662" y="838"/>
                </a:lnTo>
                <a:lnTo>
                  <a:pt x="1671" y="813"/>
                </a:lnTo>
                <a:lnTo>
                  <a:pt x="1680" y="787"/>
                </a:lnTo>
                <a:lnTo>
                  <a:pt x="1680" y="787"/>
                </a:lnTo>
                <a:lnTo>
                  <a:pt x="1683" y="775"/>
                </a:lnTo>
                <a:lnTo>
                  <a:pt x="1685" y="763"/>
                </a:lnTo>
                <a:lnTo>
                  <a:pt x="1688" y="741"/>
                </a:lnTo>
                <a:lnTo>
                  <a:pt x="1691" y="729"/>
                </a:lnTo>
                <a:lnTo>
                  <a:pt x="1693" y="717"/>
                </a:lnTo>
                <a:lnTo>
                  <a:pt x="1697" y="707"/>
                </a:lnTo>
                <a:lnTo>
                  <a:pt x="1703" y="697"/>
                </a:lnTo>
                <a:lnTo>
                  <a:pt x="1703" y="697"/>
                </a:lnTo>
                <a:lnTo>
                  <a:pt x="1699" y="727"/>
                </a:lnTo>
                <a:lnTo>
                  <a:pt x="1694" y="761"/>
                </a:lnTo>
                <a:lnTo>
                  <a:pt x="1691" y="778"/>
                </a:lnTo>
                <a:lnTo>
                  <a:pt x="1686" y="794"/>
                </a:lnTo>
                <a:lnTo>
                  <a:pt x="1680" y="808"/>
                </a:lnTo>
                <a:lnTo>
                  <a:pt x="1677" y="815"/>
                </a:lnTo>
                <a:lnTo>
                  <a:pt x="1672" y="821"/>
                </a:lnTo>
                <a:lnTo>
                  <a:pt x="1672" y="821"/>
                </a:lnTo>
                <a:lnTo>
                  <a:pt x="1665" y="857"/>
                </a:lnTo>
                <a:lnTo>
                  <a:pt x="1656" y="894"/>
                </a:lnTo>
                <a:lnTo>
                  <a:pt x="1656" y="894"/>
                </a:lnTo>
                <a:lnTo>
                  <a:pt x="1660" y="893"/>
                </a:lnTo>
                <a:lnTo>
                  <a:pt x="1663" y="894"/>
                </a:lnTo>
                <a:lnTo>
                  <a:pt x="1665" y="897"/>
                </a:lnTo>
                <a:lnTo>
                  <a:pt x="1666" y="902"/>
                </a:lnTo>
                <a:lnTo>
                  <a:pt x="1670" y="911"/>
                </a:lnTo>
                <a:lnTo>
                  <a:pt x="1672" y="915"/>
                </a:lnTo>
                <a:lnTo>
                  <a:pt x="1675" y="919"/>
                </a:lnTo>
                <a:lnTo>
                  <a:pt x="1675" y="919"/>
                </a:lnTo>
                <a:lnTo>
                  <a:pt x="1681" y="888"/>
                </a:lnTo>
                <a:lnTo>
                  <a:pt x="1688" y="857"/>
                </a:lnTo>
                <a:lnTo>
                  <a:pt x="1697" y="827"/>
                </a:lnTo>
                <a:lnTo>
                  <a:pt x="1707" y="796"/>
                </a:lnTo>
                <a:lnTo>
                  <a:pt x="1726" y="735"/>
                </a:lnTo>
                <a:lnTo>
                  <a:pt x="1736" y="703"/>
                </a:lnTo>
                <a:lnTo>
                  <a:pt x="1742" y="671"/>
                </a:lnTo>
                <a:lnTo>
                  <a:pt x="1742" y="671"/>
                </a:lnTo>
                <a:lnTo>
                  <a:pt x="1742" y="665"/>
                </a:lnTo>
                <a:lnTo>
                  <a:pt x="1742" y="658"/>
                </a:lnTo>
                <a:lnTo>
                  <a:pt x="1743" y="655"/>
                </a:lnTo>
                <a:lnTo>
                  <a:pt x="1744" y="652"/>
                </a:lnTo>
                <a:lnTo>
                  <a:pt x="1746" y="650"/>
                </a:lnTo>
                <a:lnTo>
                  <a:pt x="1750" y="649"/>
                </a:lnTo>
                <a:lnTo>
                  <a:pt x="1750" y="649"/>
                </a:lnTo>
                <a:lnTo>
                  <a:pt x="1750" y="660"/>
                </a:lnTo>
                <a:lnTo>
                  <a:pt x="1750" y="671"/>
                </a:lnTo>
                <a:lnTo>
                  <a:pt x="1747" y="695"/>
                </a:lnTo>
                <a:lnTo>
                  <a:pt x="1743" y="718"/>
                </a:lnTo>
                <a:lnTo>
                  <a:pt x="1737" y="743"/>
                </a:lnTo>
                <a:lnTo>
                  <a:pt x="1737" y="743"/>
                </a:lnTo>
                <a:lnTo>
                  <a:pt x="1730" y="766"/>
                </a:lnTo>
                <a:lnTo>
                  <a:pt x="1724" y="789"/>
                </a:lnTo>
                <a:lnTo>
                  <a:pt x="1708" y="837"/>
                </a:lnTo>
                <a:lnTo>
                  <a:pt x="1693" y="887"/>
                </a:lnTo>
                <a:lnTo>
                  <a:pt x="1686" y="911"/>
                </a:lnTo>
                <a:lnTo>
                  <a:pt x="1682" y="935"/>
                </a:lnTo>
                <a:lnTo>
                  <a:pt x="1682" y="935"/>
                </a:lnTo>
                <a:lnTo>
                  <a:pt x="1678" y="937"/>
                </a:lnTo>
                <a:lnTo>
                  <a:pt x="1675" y="940"/>
                </a:lnTo>
                <a:lnTo>
                  <a:pt x="1667" y="945"/>
                </a:lnTo>
                <a:lnTo>
                  <a:pt x="1667" y="945"/>
                </a:lnTo>
                <a:lnTo>
                  <a:pt x="1660" y="945"/>
                </a:lnTo>
                <a:lnTo>
                  <a:pt x="1651" y="945"/>
                </a:lnTo>
                <a:lnTo>
                  <a:pt x="1634" y="944"/>
                </a:lnTo>
                <a:lnTo>
                  <a:pt x="1616" y="943"/>
                </a:lnTo>
                <a:lnTo>
                  <a:pt x="1606" y="944"/>
                </a:lnTo>
                <a:lnTo>
                  <a:pt x="1596" y="945"/>
                </a:lnTo>
                <a:lnTo>
                  <a:pt x="1596" y="945"/>
                </a:lnTo>
                <a:lnTo>
                  <a:pt x="1562" y="954"/>
                </a:lnTo>
                <a:lnTo>
                  <a:pt x="1527" y="963"/>
                </a:lnTo>
                <a:lnTo>
                  <a:pt x="1490" y="972"/>
                </a:lnTo>
                <a:lnTo>
                  <a:pt x="1456" y="981"/>
                </a:lnTo>
                <a:lnTo>
                  <a:pt x="1456" y="981"/>
                </a:lnTo>
                <a:lnTo>
                  <a:pt x="1438" y="986"/>
                </a:lnTo>
                <a:lnTo>
                  <a:pt x="1420" y="993"/>
                </a:lnTo>
                <a:lnTo>
                  <a:pt x="1403" y="1000"/>
                </a:lnTo>
                <a:lnTo>
                  <a:pt x="1387" y="1008"/>
                </a:lnTo>
                <a:lnTo>
                  <a:pt x="1354" y="1025"/>
                </a:lnTo>
                <a:lnTo>
                  <a:pt x="1322" y="1040"/>
                </a:lnTo>
                <a:lnTo>
                  <a:pt x="1322" y="1040"/>
                </a:lnTo>
                <a:lnTo>
                  <a:pt x="1308" y="1047"/>
                </a:lnTo>
                <a:lnTo>
                  <a:pt x="1296" y="1055"/>
                </a:lnTo>
                <a:lnTo>
                  <a:pt x="1273" y="1069"/>
                </a:lnTo>
                <a:lnTo>
                  <a:pt x="1273" y="1069"/>
                </a:lnTo>
                <a:lnTo>
                  <a:pt x="1267" y="1072"/>
                </a:lnTo>
                <a:lnTo>
                  <a:pt x="1259" y="1074"/>
                </a:lnTo>
                <a:lnTo>
                  <a:pt x="1253" y="1077"/>
                </a:lnTo>
                <a:lnTo>
                  <a:pt x="1246" y="1080"/>
                </a:lnTo>
                <a:lnTo>
                  <a:pt x="1246" y="1080"/>
                </a:lnTo>
                <a:lnTo>
                  <a:pt x="1221" y="1099"/>
                </a:lnTo>
                <a:lnTo>
                  <a:pt x="1195" y="1117"/>
                </a:lnTo>
                <a:lnTo>
                  <a:pt x="1144" y="1154"/>
                </a:lnTo>
                <a:lnTo>
                  <a:pt x="1118" y="1174"/>
                </a:lnTo>
                <a:lnTo>
                  <a:pt x="1093" y="1194"/>
                </a:lnTo>
                <a:lnTo>
                  <a:pt x="1071" y="1215"/>
                </a:lnTo>
                <a:lnTo>
                  <a:pt x="1060" y="1227"/>
                </a:lnTo>
                <a:lnTo>
                  <a:pt x="1049" y="1239"/>
                </a:lnTo>
                <a:lnTo>
                  <a:pt x="1049" y="1239"/>
                </a:lnTo>
                <a:lnTo>
                  <a:pt x="1099" y="1210"/>
                </a:lnTo>
                <a:lnTo>
                  <a:pt x="1149" y="1182"/>
                </a:lnTo>
                <a:lnTo>
                  <a:pt x="1201" y="1155"/>
                </a:lnTo>
                <a:lnTo>
                  <a:pt x="1254" y="1129"/>
                </a:lnTo>
                <a:lnTo>
                  <a:pt x="1254" y="1129"/>
                </a:lnTo>
                <a:lnTo>
                  <a:pt x="1258" y="1125"/>
                </a:lnTo>
                <a:lnTo>
                  <a:pt x="1262" y="1122"/>
                </a:lnTo>
                <a:lnTo>
                  <a:pt x="1267" y="1119"/>
                </a:lnTo>
                <a:lnTo>
                  <a:pt x="1271" y="1116"/>
                </a:lnTo>
                <a:lnTo>
                  <a:pt x="1271" y="1116"/>
                </a:lnTo>
                <a:lnTo>
                  <a:pt x="1304" y="1102"/>
                </a:lnTo>
                <a:lnTo>
                  <a:pt x="1339" y="1090"/>
                </a:lnTo>
                <a:lnTo>
                  <a:pt x="1375" y="1079"/>
                </a:lnTo>
                <a:lnTo>
                  <a:pt x="1411" y="1070"/>
                </a:lnTo>
                <a:lnTo>
                  <a:pt x="1449" y="1061"/>
                </a:lnTo>
                <a:lnTo>
                  <a:pt x="1486" y="1054"/>
                </a:lnTo>
                <a:lnTo>
                  <a:pt x="1562" y="1040"/>
                </a:lnTo>
                <a:lnTo>
                  <a:pt x="1562" y="1040"/>
                </a:lnTo>
                <a:lnTo>
                  <a:pt x="1581" y="1035"/>
                </a:lnTo>
                <a:lnTo>
                  <a:pt x="1599" y="1031"/>
                </a:lnTo>
                <a:lnTo>
                  <a:pt x="1617" y="1029"/>
                </a:lnTo>
                <a:lnTo>
                  <a:pt x="1635" y="1027"/>
                </a:lnTo>
                <a:lnTo>
                  <a:pt x="1671" y="1024"/>
                </a:lnTo>
                <a:lnTo>
                  <a:pt x="1710" y="1020"/>
                </a:lnTo>
                <a:lnTo>
                  <a:pt x="1710" y="1020"/>
                </a:lnTo>
                <a:lnTo>
                  <a:pt x="1722" y="982"/>
                </a:lnTo>
                <a:lnTo>
                  <a:pt x="1733" y="945"/>
                </a:lnTo>
                <a:lnTo>
                  <a:pt x="1743" y="908"/>
                </a:lnTo>
                <a:lnTo>
                  <a:pt x="1752" y="872"/>
                </a:lnTo>
                <a:lnTo>
                  <a:pt x="1769" y="797"/>
                </a:lnTo>
                <a:lnTo>
                  <a:pt x="1787" y="720"/>
                </a:lnTo>
                <a:lnTo>
                  <a:pt x="1787" y="720"/>
                </a:lnTo>
                <a:lnTo>
                  <a:pt x="1797" y="683"/>
                </a:lnTo>
                <a:lnTo>
                  <a:pt x="1808" y="645"/>
                </a:lnTo>
                <a:lnTo>
                  <a:pt x="1819" y="607"/>
                </a:lnTo>
                <a:lnTo>
                  <a:pt x="1830" y="571"/>
                </a:lnTo>
                <a:lnTo>
                  <a:pt x="1830" y="571"/>
                </a:lnTo>
                <a:lnTo>
                  <a:pt x="1838" y="530"/>
                </a:lnTo>
                <a:lnTo>
                  <a:pt x="1847" y="488"/>
                </a:lnTo>
                <a:lnTo>
                  <a:pt x="1847" y="488"/>
                </a:lnTo>
                <a:lnTo>
                  <a:pt x="1850" y="479"/>
                </a:lnTo>
                <a:lnTo>
                  <a:pt x="1853" y="469"/>
                </a:lnTo>
                <a:lnTo>
                  <a:pt x="1860" y="451"/>
                </a:lnTo>
                <a:lnTo>
                  <a:pt x="1866" y="431"/>
                </a:lnTo>
                <a:lnTo>
                  <a:pt x="1868" y="422"/>
                </a:lnTo>
                <a:lnTo>
                  <a:pt x="1871" y="412"/>
                </a:lnTo>
                <a:lnTo>
                  <a:pt x="1871" y="412"/>
                </a:lnTo>
                <a:lnTo>
                  <a:pt x="1876" y="403"/>
                </a:lnTo>
                <a:lnTo>
                  <a:pt x="1880" y="391"/>
                </a:lnTo>
                <a:lnTo>
                  <a:pt x="1883" y="378"/>
                </a:lnTo>
                <a:lnTo>
                  <a:pt x="1887" y="364"/>
                </a:lnTo>
                <a:lnTo>
                  <a:pt x="1893" y="337"/>
                </a:lnTo>
                <a:lnTo>
                  <a:pt x="1898" y="313"/>
                </a:lnTo>
                <a:lnTo>
                  <a:pt x="1898" y="313"/>
                </a:lnTo>
                <a:lnTo>
                  <a:pt x="1886" y="315"/>
                </a:lnTo>
                <a:lnTo>
                  <a:pt x="1873" y="317"/>
                </a:lnTo>
                <a:lnTo>
                  <a:pt x="1850" y="321"/>
                </a:lnTo>
                <a:lnTo>
                  <a:pt x="1850" y="321"/>
                </a:lnTo>
                <a:lnTo>
                  <a:pt x="1845" y="338"/>
                </a:lnTo>
                <a:lnTo>
                  <a:pt x="1839" y="357"/>
                </a:lnTo>
                <a:lnTo>
                  <a:pt x="1831" y="394"/>
                </a:lnTo>
                <a:lnTo>
                  <a:pt x="1822" y="431"/>
                </a:lnTo>
                <a:lnTo>
                  <a:pt x="1817" y="450"/>
                </a:lnTo>
                <a:lnTo>
                  <a:pt x="1812" y="467"/>
                </a:lnTo>
                <a:lnTo>
                  <a:pt x="1812" y="467"/>
                </a:lnTo>
                <a:lnTo>
                  <a:pt x="1811" y="465"/>
                </a:lnTo>
                <a:lnTo>
                  <a:pt x="1811" y="465"/>
                </a:lnTo>
                <a:lnTo>
                  <a:pt x="1809" y="466"/>
                </a:lnTo>
                <a:lnTo>
                  <a:pt x="1809" y="466"/>
                </a:lnTo>
                <a:lnTo>
                  <a:pt x="1808" y="480"/>
                </a:lnTo>
                <a:lnTo>
                  <a:pt x="1806" y="494"/>
                </a:lnTo>
                <a:lnTo>
                  <a:pt x="1799" y="520"/>
                </a:lnTo>
                <a:lnTo>
                  <a:pt x="1791" y="547"/>
                </a:lnTo>
                <a:lnTo>
                  <a:pt x="1788" y="561"/>
                </a:lnTo>
                <a:lnTo>
                  <a:pt x="1785" y="576"/>
                </a:lnTo>
                <a:lnTo>
                  <a:pt x="1785" y="576"/>
                </a:lnTo>
                <a:close/>
                <a:moveTo>
                  <a:pt x="794" y="441"/>
                </a:moveTo>
                <a:lnTo>
                  <a:pt x="794" y="441"/>
                </a:lnTo>
                <a:lnTo>
                  <a:pt x="787" y="437"/>
                </a:lnTo>
                <a:lnTo>
                  <a:pt x="779" y="435"/>
                </a:lnTo>
                <a:lnTo>
                  <a:pt x="771" y="434"/>
                </a:lnTo>
                <a:lnTo>
                  <a:pt x="763" y="434"/>
                </a:lnTo>
                <a:lnTo>
                  <a:pt x="746" y="434"/>
                </a:lnTo>
                <a:lnTo>
                  <a:pt x="729" y="434"/>
                </a:lnTo>
                <a:lnTo>
                  <a:pt x="729" y="434"/>
                </a:lnTo>
                <a:lnTo>
                  <a:pt x="717" y="433"/>
                </a:lnTo>
                <a:lnTo>
                  <a:pt x="706" y="430"/>
                </a:lnTo>
                <a:lnTo>
                  <a:pt x="683" y="426"/>
                </a:lnTo>
                <a:lnTo>
                  <a:pt x="673" y="424"/>
                </a:lnTo>
                <a:lnTo>
                  <a:pt x="664" y="423"/>
                </a:lnTo>
                <a:lnTo>
                  <a:pt x="654" y="423"/>
                </a:lnTo>
                <a:lnTo>
                  <a:pt x="646" y="425"/>
                </a:lnTo>
                <a:lnTo>
                  <a:pt x="646" y="425"/>
                </a:lnTo>
                <a:lnTo>
                  <a:pt x="647" y="425"/>
                </a:lnTo>
                <a:lnTo>
                  <a:pt x="647" y="426"/>
                </a:lnTo>
                <a:lnTo>
                  <a:pt x="646" y="426"/>
                </a:lnTo>
                <a:lnTo>
                  <a:pt x="646" y="426"/>
                </a:lnTo>
                <a:lnTo>
                  <a:pt x="624" y="424"/>
                </a:lnTo>
                <a:lnTo>
                  <a:pt x="603" y="422"/>
                </a:lnTo>
                <a:lnTo>
                  <a:pt x="581" y="419"/>
                </a:lnTo>
                <a:lnTo>
                  <a:pt x="560" y="418"/>
                </a:lnTo>
                <a:lnTo>
                  <a:pt x="560" y="418"/>
                </a:lnTo>
                <a:lnTo>
                  <a:pt x="471" y="418"/>
                </a:lnTo>
                <a:lnTo>
                  <a:pt x="471" y="418"/>
                </a:lnTo>
                <a:lnTo>
                  <a:pt x="464" y="423"/>
                </a:lnTo>
                <a:lnTo>
                  <a:pt x="457" y="429"/>
                </a:lnTo>
                <a:lnTo>
                  <a:pt x="445" y="444"/>
                </a:lnTo>
                <a:lnTo>
                  <a:pt x="435" y="459"/>
                </a:lnTo>
                <a:lnTo>
                  <a:pt x="425" y="476"/>
                </a:lnTo>
                <a:lnTo>
                  <a:pt x="425" y="476"/>
                </a:lnTo>
                <a:lnTo>
                  <a:pt x="411" y="497"/>
                </a:lnTo>
                <a:lnTo>
                  <a:pt x="398" y="516"/>
                </a:lnTo>
                <a:lnTo>
                  <a:pt x="369" y="556"/>
                </a:lnTo>
                <a:lnTo>
                  <a:pt x="355" y="575"/>
                </a:lnTo>
                <a:lnTo>
                  <a:pt x="342" y="594"/>
                </a:lnTo>
                <a:lnTo>
                  <a:pt x="330" y="615"/>
                </a:lnTo>
                <a:lnTo>
                  <a:pt x="318" y="635"/>
                </a:lnTo>
                <a:lnTo>
                  <a:pt x="318" y="635"/>
                </a:lnTo>
                <a:lnTo>
                  <a:pt x="317" y="636"/>
                </a:lnTo>
                <a:lnTo>
                  <a:pt x="316" y="636"/>
                </a:lnTo>
                <a:lnTo>
                  <a:pt x="315" y="635"/>
                </a:lnTo>
                <a:lnTo>
                  <a:pt x="314" y="633"/>
                </a:lnTo>
                <a:lnTo>
                  <a:pt x="313" y="633"/>
                </a:lnTo>
                <a:lnTo>
                  <a:pt x="312" y="635"/>
                </a:lnTo>
                <a:lnTo>
                  <a:pt x="312" y="635"/>
                </a:lnTo>
                <a:lnTo>
                  <a:pt x="306" y="647"/>
                </a:lnTo>
                <a:lnTo>
                  <a:pt x="301" y="657"/>
                </a:lnTo>
                <a:lnTo>
                  <a:pt x="288" y="680"/>
                </a:lnTo>
                <a:lnTo>
                  <a:pt x="273" y="701"/>
                </a:lnTo>
                <a:lnTo>
                  <a:pt x="258" y="723"/>
                </a:lnTo>
                <a:lnTo>
                  <a:pt x="242" y="744"/>
                </a:lnTo>
                <a:lnTo>
                  <a:pt x="227" y="766"/>
                </a:lnTo>
                <a:lnTo>
                  <a:pt x="213" y="788"/>
                </a:lnTo>
                <a:lnTo>
                  <a:pt x="207" y="800"/>
                </a:lnTo>
                <a:lnTo>
                  <a:pt x="201" y="813"/>
                </a:lnTo>
                <a:lnTo>
                  <a:pt x="201" y="813"/>
                </a:lnTo>
                <a:lnTo>
                  <a:pt x="163" y="861"/>
                </a:lnTo>
                <a:lnTo>
                  <a:pt x="124" y="911"/>
                </a:lnTo>
                <a:lnTo>
                  <a:pt x="87" y="961"/>
                </a:lnTo>
                <a:lnTo>
                  <a:pt x="70" y="987"/>
                </a:lnTo>
                <a:lnTo>
                  <a:pt x="51" y="1013"/>
                </a:lnTo>
                <a:lnTo>
                  <a:pt x="51" y="1013"/>
                </a:lnTo>
                <a:lnTo>
                  <a:pt x="78" y="1015"/>
                </a:lnTo>
                <a:lnTo>
                  <a:pt x="105" y="1018"/>
                </a:lnTo>
                <a:lnTo>
                  <a:pt x="132" y="1024"/>
                </a:lnTo>
                <a:lnTo>
                  <a:pt x="157" y="1028"/>
                </a:lnTo>
                <a:lnTo>
                  <a:pt x="210" y="1041"/>
                </a:lnTo>
                <a:lnTo>
                  <a:pt x="263" y="1054"/>
                </a:lnTo>
                <a:lnTo>
                  <a:pt x="263" y="1054"/>
                </a:lnTo>
                <a:lnTo>
                  <a:pt x="285" y="1060"/>
                </a:lnTo>
                <a:lnTo>
                  <a:pt x="306" y="1067"/>
                </a:lnTo>
                <a:lnTo>
                  <a:pt x="328" y="1074"/>
                </a:lnTo>
                <a:lnTo>
                  <a:pt x="348" y="1080"/>
                </a:lnTo>
                <a:lnTo>
                  <a:pt x="348" y="1080"/>
                </a:lnTo>
                <a:lnTo>
                  <a:pt x="376" y="1088"/>
                </a:lnTo>
                <a:lnTo>
                  <a:pt x="403" y="1094"/>
                </a:lnTo>
                <a:lnTo>
                  <a:pt x="427" y="1100"/>
                </a:lnTo>
                <a:lnTo>
                  <a:pt x="450" y="1102"/>
                </a:lnTo>
                <a:lnTo>
                  <a:pt x="450" y="1102"/>
                </a:lnTo>
                <a:lnTo>
                  <a:pt x="501" y="1118"/>
                </a:lnTo>
                <a:lnTo>
                  <a:pt x="557" y="1135"/>
                </a:lnTo>
                <a:lnTo>
                  <a:pt x="615" y="1155"/>
                </a:lnTo>
                <a:lnTo>
                  <a:pt x="670" y="1175"/>
                </a:lnTo>
                <a:lnTo>
                  <a:pt x="670" y="1175"/>
                </a:lnTo>
                <a:lnTo>
                  <a:pt x="678" y="1179"/>
                </a:lnTo>
                <a:lnTo>
                  <a:pt x="684" y="1183"/>
                </a:lnTo>
                <a:lnTo>
                  <a:pt x="692" y="1187"/>
                </a:lnTo>
                <a:lnTo>
                  <a:pt x="699" y="1191"/>
                </a:lnTo>
                <a:lnTo>
                  <a:pt x="699" y="1191"/>
                </a:lnTo>
                <a:lnTo>
                  <a:pt x="713" y="1196"/>
                </a:lnTo>
                <a:lnTo>
                  <a:pt x="727" y="1200"/>
                </a:lnTo>
                <a:lnTo>
                  <a:pt x="755" y="1208"/>
                </a:lnTo>
                <a:lnTo>
                  <a:pt x="769" y="1211"/>
                </a:lnTo>
                <a:lnTo>
                  <a:pt x="782" y="1216"/>
                </a:lnTo>
                <a:lnTo>
                  <a:pt x="793" y="1223"/>
                </a:lnTo>
                <a:lnTo>
                  <a:pt x="799" y="1227"/>
                </a:lnTo>
                <a:lnTo>
                  <a:pt x="804" y="1231"/>
                </a:lnTo>
                <a:lnTo>
                  <a:pt x="804" y="1231"/>
                </a:lnTo>
                <a:lnTo>
                  <a:pt x="819" y="1236"/>
                </a:lnTo>
                <a:lnTo>
                  <a:pt x="833" y="1241"/>
                </a:lnTo>
                <a:lnTo>
                  <a:pt x="846" y="1247"/>
                </a:lnTo>
                <a:lnTo>
                  <a:pt x="858" y="1254"/>
                </a:lnTo>
                <a:lnTo>
                  <a:pt x="881" y="1269"/>
                </a:lnTo>
                <a:lnTo>
                  <a:pt x="893" y="1276"/>
                </a:lnTo>
                <a:lnTo>
                  <a:pt x="905" y="1284"/>
                </a:lnTo>
                <a:lnTo>
                  <a:pt x="905" y="1284"/>
                </a:lnTo>
                <a:lnTo>
                  <a:pt x="900" y="1261"/>
                </a:lnTo>
                <a:lnTo>
                  <a:pt x="897" y="1239"/>
                </a:lnTo>
                <a:lnTo>
                  <a:pt x="895" y="1217"/>
                </a:lnTo>
                <a:lnTo>
                  <a:pt x="893" y="1196"/>
                </a:lnTo>
                <a:lnTo>
                  <a:pt x="889" y="1115"/>
                </a:lnTo>
                <a:lnTo>
                  <a:pt x="889" y="1115"/>
                </a:lnTo>
                <a:lnTo>
                  <a:pt x="895" y="1033"/>
                </a:lnTo>
                <a:lnTo>
                  <a:pt x="899" y="955"/>
                </a:lnTo>
                <a:lnTo>
                  <a:pt x="900" y="879"/>
                </a:lnTo>
                <a:lnTo>
                  <a:pt x="899" y="803"/>
                </a:lnTo>
                <a:lnTo>
                  <a:pt x="899" y="803"/>
                </a:lnTo>
                <a:lnTo>
                  <a:pt x="898" y="785"/>
                </a:lnTo>
                <a:lnTo>
                  <a:pt x="895" y="768"/>
                </a:lnTo>
                <a:lnTo>
                  <a:pt x="891" y="751"/>
                </a:lnTo>
                <a:lnTo>
                  <a:pt x="885" y="735"/>
                </a:lnTo>
                <a:lnTo>
                  <a:pt x="880" y="717"/>
                </a:lnTo>
                <a:lnTo>
                  <a:pt x="876" y="701"/>
                </a:lnTo>
                <a:lnTo>
                  <a:pt x="873" y="684"/>
                </a:lnTo>
                <a:lnTo>
                  <a:pt x="872" y="666"/>
                </a:lnTo>
                <a:lnTo>
                  <a:pt x="872" y="666"/>
                </a:lnTo>
                <a:lnTo>
                  <a:pt x="867" y="660"/>
                </a:lnTo>
                <a:lnTo>
                  <a:pt x="864" y="653"/>
                </a:lnTo>
                <a:lnTo>
                  <a:pt x="862" y="647"/>
                </a:lnTo>
                <a:lnTo>
                  <a:pt x="861" y="640"/>
                </a:lnTo>
                <a:lnTo>
                  <a:pt x="861" y="640"/>
                </a:lnTo>
                <a:lnTo>
                  <a:pt x="875" y="622"/>
                </a:lnTo>
                <a:lnTo>
                  <a:pt x="889" y="602"/>
                </a:lnTo>
                <a:lnTo>
                  <a:pt x="902" y="580"/>
                </a:lnTo>
                <a:lnTo>
                  <a:pt x="914" y="559"/>
                </a:lnTo>
                <a:lnTo>
                  <a:pt x="939" y="514"/>
                </a:lnTo>
                <a:lnTo>
                  <a:pt x="964" y="469"/>
                </a:lnTo>
                <a:lnTo>
                  <a:pt x="964" y="469"/>
                </a:lnTo>
                <a:lnTo>
                  <a:pt x="920" y="459"/>
                </a:lnTo>
                <a:lnTo>
                  <a:pt x="876" y="449"/>
                </a:lnTo>
                <a:lnTo>
                  <a:pt x="854" y="444"/>
                </a:lnTo>
                <a:lnTo>
                  <a:pt x="833" y="441"/>
                </a:lnTo>
                <a:lnTo>
                  <a:pt x="814" y="440"/>
                </a:lnTo>
                <a:lnTo>
                  <a:pt x="794" y="441"/>
                </a:lnTo>
                <a:lnTo>
                  <a:pt x="794" y="441"/>
                </a:lnTo>
                <a:close/>
                <a:moveTo>
                  <a:pt x="1957" y="430"/>
                </a:moveTo>
                <a:lnTo>
                  <a:pt x="1957" y="430"/>
                </a:lnTo>
                <a:lnTo>
                  <a:pt x="1927" y="430"/>
                </a:lnTo>
                <a:lnTo>
                  <a:pt x="1913" y="433"/>
                </a:lnTo>
                <a:lnTo>
                  <a:pt x="1898" y="436"/>
                </a:lnTo>
                <a:lnTo>
                  <a:pt x="1898" y="436"/>
                </a:lnTo>
                <a:lnTo>
                  <a:pt x="1892" y="437"/>
                </a:lnTo>
                <a:lnTo>
                  <a:pt x="1886" y="439"/>
                </a:lnTo>
                <a:lnTo>
                  <a:pt x="1882" y="441"/>
                </a:lnTo>
                <a:lnTo>
                  <a:pt x="1881" y="443"/>
                </a:lnTo>
                <a:lnTo>
                  <a:pt x="1880" y="446"/>
                </a:lnTo>
                <a:lnTo>
                  <a:pt x="1881" y="451"/>
                </a:lnTo>
                <a:lnTo>
                  <a:pt x="1881" y="451"/>
                </a:lnTo>
                <a:lnTo>
                  <a:pt x="1895" y="454"/>
                </a:lnTo>
                <a:lnTo>
                  <a:pt x="1911" y="455"/>
                </a:lnTo>
                <a:lnTo>
                  <a:pt x="1928" y="455"/>
                </a:lnTo>
                <a:lnTo>
                  <a:pt x="1938" y="453"/>
                </a:lnTo>
                <a:lnTo>
                  <a:pt x="1947" y="451"/>
                </a:lnTo>
                <a:lnTo>
                  <a:pt x="1947" y="451"/>
                </a:lnTo>
                <a:lnTo>
                  <a:pt x="1947" y="454"/>
                </a:lnTo>
                <a:lnTo>
                  <a:pt x="1948" y="455"/>
                </a:lnTo>
                <a:lnTo>
                  <a:pt x="1950" y="456"/>
                </a:lnTo>
                <a:lnTo>
                  <a:pt x="1952" y="456"/>
                </a:lnTo>
                <a:lnTo>
                  <a:pt x="1952" y="456"/>
                </a:lnTo>
                <a:lnTo>
                  <a:pt x="1952" y="472"/>
                </a:lnTo>
                <a:lnTo>
                  <a:pt x="1950" y="487"/>
                </a:lnTo>
                <a:lnTo>
                  <a:pt x="1948" y="502"/>
                </a:lnTo>
                <a:lnTo>
                  <a:pt x="1944" y="516"/>
                </a:lnTo>
                <a:lnTo>
                  <a:pt x="1937" y="545"/>
                </a:lnTo>
                <a:lnTo>
                  <a:pt x="1928" y="574"/>
                </a:lnTo>
                <a:lnTo>
                  <a:pt x="1908" y="629"/>
                </a:lnTo>
                <a:lnTo>
                  <a:pt x="1899" y="655"/>
                </a:lnTo>
                <a:lnTo>
                  <a:pt x="1892" y="682"/>
                </a:lnTo>
                <a:lnTo>
                  <a:pt x="1892" y="682"/>
                </a:lnTo>
                <a:lnTo>
                  <a:pt x="1879" y="736"/>
                </a:lnTo>
                <a:lnTo>
                  <a:pt x="1874" y="762"/>
                </a:lnTo>
                <a:lnTo>
                  <a:pt x="1866" y="789"/>
                </a:lnTo>
                <a:lnTo>
                  <a:pt x="1866" y="789"/>
                </a:lnTo>
                <a:lnTo>
                  <a:pt x="1859" y="818"/>
                </a:lnTo>
                <a:lnTo>
                  <a:pt x="1850" y="847"/>
                </a:lnTo>
                <a:lnTo>
                  <a:pt x="1842" y="876"/>
                </a:lnTo>
                <a:lnTo>
                  <a:pt x="1833" y="905"/>
                </a:lnTo>
                <a:lnTo>
                  <a:pt x="1833" y="905"/>
                </a:lnTo>
                <a:lnTo>
                  <a:pt x="1824" y="933"/>
                </a:lnTo>
                <a:lnTo>
                  <a:pt x="1815" y="960"/>
                </a:lnTo>
                <a:lnTo>
                  <a:pt x="1806" y="987"/>
                </a:lnTo>
                <a:lnTo>
                  <a:pt x="1802" y="1001"/>
                </a:lnTo>
                <a:lnTo>
                  <a:pt x="1799" y="1015"/>
                </a:lnTo>
                <a:lnTo>
                  <a:pt x="1799" y="1015"/>
                </a:lnTo>
                <a:lnTo>
                  <a:pt x="1790" y="1061"/>
                </a:lnTo>
                <a:lnTo>
                  <a:pt x="1786" y="1085"/>
                </a:lnTo>
                <a:lnTo>
                  <a:pt x="1782" y="1107"/>
                </a:lnTo>
                <a:lnTo>
                  <a:pt x="1782" y="1107"/>
                </a:lnTo>
                <a:lnTo>
                  <a:pt x="1776" y="1127"/>
                </a:lnTo>
                <a:lnTo>
                  <a:pt x="1770" y="1149"/>
                </a:lnTo>
                <a:lnTo>
                  <a:pt x="1767" y="1159"/>
                </a:lnTo>
                <a:lnTo>
                  <a:pt x="1761" y="1168"/>
                </a:lnTo>
                <a:lnTo>
                  <a:pt x="1756" y="1177"/>
                </a:lnTo>
                <a:lnTo>
                  <a:pt x="1750" y="1185"/>
                </a:lnTo>
                <a:lnTo>
                  <a:pt x="1750" y="1185"/>
                </a:lnTo>
                <a:lnTo>
                  <a:pt x="1739" y="1181"/>
                </a:lnTo>
                <a:lnTo>
                  <a:pt x="1735" y="1179"/>
                </a:lnTo>
                <a:lnTo>
                  <a:pt x="1730" y="1177"/>
                </a:lnTo>
                <a:lnTo>
                  <a:pt x="1730" y="1177"/>
                </a:lnTo>
                <a:lnTo>
                  <a:pt x="1710" y="1177"/>
                </a:lnTo>
                <a:lnTo>
                  <a:pt x="1690" y="1177"/>
                </a:lnTo>
                <a:lnTo>
                  <a:pt x="1647" y="1175"/>
                </a:lnTo>
                <a:lnTo>
                  <a:pt x="1626" y="1174"/>
                </a:lnTo>
                <a:lnTo>
                  <a:pt x="1606" y="1175"/>
                </a:lnTo>
                <a:lnTo>
                  <a:pt x="1586" y="1176"/>
                </a:lnTo>
                <a:lnTo>
                  <a:pt x="1568" y="1179"/>
                </a:lnTo>
                <a:lnTo>
                  <a:pt x="1568" y="1179"/>
                </a:lnTo>
                <a:lnTo>
                  <a:pt x="1562" y="1175"/>
                </a:lnTo>
                <a:lnTo>
                  <a:pt x="1558" y="1174"/>
                </a:lnTo>
                <a:lnTo>
                  <a:pt x="1553" y="1174"/>
                </a:lnTo>
                <a:lnTo>
                  <a:pt x="1549" y="1175"/>
                </a:lnTo>
                <a:lnTo>
                  <a:pt x="1541" y="1179"/>
                </a:lnTo>
                <a:lnTo>
                  <a:pt x="1536" y="1181"/>
                </a:lnTo>
                <a:lnTo>
                  <a:pt x="1532" y="1182"/>
                </a:lnTo>
                <a:lnTo>
                  <a:pt x="1532" y="1182"/>
                </a:lnTo>
                <a:lnTo>
                  <a:pt x="1515" y="1184"/>
                </a:lnTo>
                <a:lnTo>
                  <a:pt x="1497" y="1185"/>
                </a:lnTo>
                <a:lnTo>
                  <a:pt x="1478" y="1186"/>
                </a:lnTo>
                <a:lnTo>
                  <a:pt x="1459" y="1187"/>
                </a:lnTo>
                <a:lnTo>
                  <a:pt x="1459" y="1187"/>
                </a:lnTo>
                <a:lnTo>
                  <a:pt x="1399" y="1195"/>
                </a:lnTo>
                <a:lnTo>
                  <a:pt x="1399" y="1195"/>
                </a:lnTo>
                <a:lnTo>
                  <a:pt x="1326" y="1202"/>
                </a:lnTo>
                <a:lnTo>
                  <a:pt x="1288" y="1207"/>
                </a:lnTo>
                <a:lnTo>
                  <a:pt x="1252" y="1212"/>
                </a:lnTo>
                <a:lnTo>
                  <a:pt x="1252" y="1212"/>
                </a:lnTo>
                <a:lnTo>
                  <a:pt x="1245" y="1214"/>
                </a:lnTo>
                <a:lnTo>
                  <a:pt x="1239" y="1216"/>
                </a:lnTo>
                <a:lnTo>
                  <a:pt x="1233" y="1220"/>
                </a:lnTo>
                <a:lnTo>
                  <a:pt x="1227" y="1221"/>
                </a:lnTo>
                <a:lnTo>
                  <a:pt x="1227" y="1221"/>
                </a:lnTo>
                <a:lnTo>
                  <a:pt x="1184" y="1231"/>
                </a:lnTo>
                <a:lnTo>
                  <a:pt x="1164" y="1237"/>
                </a:lnTo>
                <a:lnTo>
                  <a:pt x="1144" y="1243"/>
                </a:lnTo>
                <a:lnTo>
                  <a:pt x="1123" y="1250"/>
                </a:lnTo>
                <a:lnTo>
                  <a:pt x="1105" y="1258"/>
                </a:lnTo>
                <a:lnTo>
                  <a:pt x="1086" y="1267"/>
                </a:lnTo>
                <a:lnTo>
                  <a:pt x="1069" y="1278"/>
                </a:lnTo>
                <a:lnTo>
                  <a:pt x="1069" y="1278"/>
                </a:lnTo>
                <a:lnTo>
                  <a:pt x="1141" y="1268"/>
                </a:lnTo>
                <a:lnTo>
                  <a:pt x="1214" y="1259"/>
                </a:lnTo>
                <a:lnTo>
                  <a:pt x="1362" y="1241"/>
                </a:lnTo>
                <a:lnTo>
                  <a:pt x="1362" y="1241"/>
                </a:lnTo>
                <a:lnTo>
                  <a:pt x="1394" y="1236"/>
                </a:lnTo>
                <a:lnTo>
                  <a:pt x="1426" y="1230"/>
                </a:lnTo>
                <a:lnTo>
                  <a:pt x="1458" y="1226"/>
                </a:lnTo>
                <a:lnTo>
                  <a:pt x="1475" y="1225"/>
                </a:lnTo>
                <a:lnTo>
                  <a:pt x="1491" y="1225"/>
                </a:lnTo>
                <a:lnTo>
                  <a:pt x="1491" y="1225"/>
                </a:lnTo>
                <a:lnTo>
                  <a:pt x="1531" y="1226"/>
                </a:lnTo>
                <a:lnTo>
                  <a:pt x="1550" y="1226"/>
                </a:lnTo>
                <a:lnTo>
                  <a:pt x="1568" y="1226"/>
                </a:lnTo>
                <a:lnTo>
                  <a:pt x="1568" y="1226"/>
                </a:lnTo>
                <a:lnTo>
                  <a:pt x="1578" y="1225"/>
                </a:lnTo>
                <a:lnTo>
                  <a:pt x="1589" y="1224"/>
                </a:lnTo>
                <a:lnTo>
                  <a:pt x="1593" y="1224"/>
                </a:lnTo>
                <a:lnTo>
                  <a:pt x="1597" y="1226"/>
                </a:lnTo>
                <a:lnTo>
                  <a:pt x="1601" y="1229"/>
                </a:lnTo>
                <a:lnTo>
                  <a:pt x="1602" y="1236"/>
                </a:lnTo>
                <a:lnTo>
                  <a:pt x="1602" y="1236"/>
                </a:lnTo>
                <a:lnTo>
                  <a:pt x="1594" y="1239"/>
                </a:lnTo>
                <a:lnTo>
                  <a:pt x="1586" y="1241"/>
                </a:lnTo>
                <a:lnTo>
                  <a:pt x="1577" y="1241"/>
                </a:lnTo>
                <a:lnTo>
                  <a:pt x="1569" y="1241"/>
                </a:lnTo>
                <a:lnTo>
                  <a:pt x="1551" y="1239"/>
                </a:lnTo>
                <a:lnTo>
                  <a:pt x="1534" y="1237"/>
                </a:lnTo>
                <a:lnTo>
                  <a:pt x="1534" y="1237"/>
                </a:lnTo>
                <a:lnTo>
                  <a:pt x="1511" y="1238"/>
                </a:lnTo>
                <a:lnTo>
                  <a:pt x="1487" y="1239"/>
                </a:lnTo>
                <a:lnTo>
                  <a:pt x="1440" y="1244"/>
                </a:lnTo>
                <a:lnTo>
                  <a:pt x="1396" y="1251"/>
                </a:lnTo>
                <a:lnTo>
                  <a:pt x="1357" y="1255"/>
                </a:lnTo>
                <a:lnTo>
                  <a:pt x="1357" y="1255"/>
                </a:lnTo>
                <a:lnTo>
                  <a:pt x="1290" y="1261"/>
                </a:lnTo>
                <a:lnTo>
                  <a:pt x="1232" y="1268"/>
                </a:lnTo>
                <a:lnTo>
                  <a:pt x="1232" y="1268"/>
                </a:lnTo>
                <a:lnTo>
                  <a:pt x="1211" y="1271"/>
                </a:lnTo>
                <a:lnTo>
                  <a:pt x="1190" y="1275"/>
                </a:lnTo>
                <a:lnTo>
                  <a:pt x="1169" y="1281"/>
                </a:lnTo>
                <a:lnTo>
                  <a:pt x="1149" y="1284"/>
                </a:lnTo>
                <a:lnTo>
                  <a:pt x="1149" y="1284"/>
                </a:lnTo>
                <a:lnTo>
                  <a:pt x="1106" y="1288"/>
                </a:lnTo>
                <a:lnTo>
                  <a:pt x="1087" y="1290"/>
                </a:lnTo>
                <a:lnTo>
                  <a:pt x="1067" y="1293"/>
                </a:lnTo>
                <a:lnTo>
                  <a:pt x="1049" y="1298"/>
                </a:lnTo>
                <a:lnTo>
                  <a:pt x="1032" y="1303"/>
                </a:lnTo>
                <a:lnTo>
                  <a:pt x="1015" y="1311"/>
                </a:lnTo>
                <a:lnTo>
                  <a:pt x="999" y="1320"/>
                </a:lnTo>
                <a:lnTo>
                  <a:pt x="999" y="1320"/>
                </a:lnTo>
                <a:lnTo>
                  <a:pt x="1002" y="1322"/>
                </a:lnTo>
                <a:lnTo>
                  <a:pt x="1003" y="1326"/>
                </a:lnTo>
                <a:lnTo>
                  <a:pt x="1004" y="1330"/>
                </a:lnTo>
                <a:lnTo>
                  <a:pt x="1004" y="1335"/>
                </a:lnTo>
                <a:lnTo>
                  <a:pt x="1004" y="1335"/>
                </a:lnTo>
                <a:lnTo>
                  <a:pt x="1026" y="1326"/>
                </a:lnTo>
                <a:lnTo>
                  <a:pt x="1047" y="1317"/>
                </a:lnTo>
                <a:lnTo>
                  <a:pt x="1071" y="1311"/>
                </a:lnTo>
                <a:lnTo>
                  <a:pt x="1095" y="1306"/>
                </a:lnTo>
                <a:lnTo>
                  <a:pt x="1095" y="1306"/>
                </a:lnTo>
                <a:lnTo>
                  <a:pt x="1167" y="1298"/>
                </a:lnTo>
                <a:lnTo>
                  <a:pt x="1242" y="1290"/>
                </a:lnTo>
                <a:lnTo>
                  <a:pt x="1318" y="1285"/>
                </a:lnTo>
                <a:lnTo>
                  <a:pt x="1396" y="1278"/>
                </a:lnTo>
                <a:lnTo>
                  <a:pt x="1474" y="1272"/>
                </a:lnTo>
                <a:lnTo>
                  <a:pt x="1554" y="1266"/>
                </a:lnTo>
                <a:lnTo>
                  <a:pt x="1631" y="1258"/>
                </a:lnTo>
                <a:lnTo>
                  <a:pt x="1707" y="1250"/>
                </a:lnTo>
                <a:lnTo>
                  <a:pt x="1707" y="1250"/>
                </a:lnTo>
                <a:lnTo>
                  <a:pt x="1725" y="1248"/>
                </a:lnTo>
                <a:lnTo>
                  <a:pt x="1744" y="1248"/>
                </a:lnTo>
                <a:lnTo>
                  <a:pt x="1782" y="1251"/>
                </a:lnTo>
                <a:lnTo>
                  <a:pt x="1799" y="1250"/>
                </a:lnTo>
                <a:lnTo>
                  <a:pt x="1807" y="1248"/>
                </a:lnTo>
                <a:lnTo>
                  <a:pt x="1816" y="1247"/>
                </a:lnTo>
                <a:lnTo>
                  <a:pt x="1823" y="1245"/>
                </a:lnTo>
                <a:lnTo>
                  <a:pt x="1831" y="1241"/>
                </a:lnTo>
                <a:lnTo>
                  <a:pt x="1837" y="1237"/>
                </a:lnTo>
                <a:lnTo>
                  <a:pt x="1844" y="1231"/>
                </a:lnTo>
                <a:lnTo>
                  <a:pt x="1844" y="1231"/>
                </a:lnTo>
                <a:lnTo>
                  <a:pt x="1853" y="1203"/>
                </a:lnTo>
                <a:lnTo>
                  <a:pt x="1861" y="1176"/>
                </a:lnTo>
                <a:lnTo>
                  <a:pt x="1867" y="1147"/>
                </a:lnTo>
                <a:lnTo>
                  <a:pt x="1873" y="1118"/>
                </a:lnTo>
                <a:lnTo>
                  <a:pt x="1884" y="1059"/>
                </a:lnTo>
                <a:lnTo>
                  <a:pt x="1890" y="1030"/>
                </a:lnTo>
                <a:lnTo>
                  <a:pt x="1897" y="1001"/>
                </a:lnTo>
                <a:lnTo>
                  <a:pt x="1897" y="1001"/>
                </a:lnTo>
                <a:lnTo>
                  <a:pt x="1903" y="982"/>
                </a:lnTo>
                <a:lnTo>
                  <a:pt x="1909" y="964"/>
                </a:lnTo>
                <a:lnTo>
                  <a:pt x="1915" y="944"/>
                </a:lnTo>
                <a:lnTo>
                  <a:pt x="1922" y="926"/>
                </a:lnTo>
                <a:lnTo>
                  <a:pt x="1922" y="926"/>
                </a:lnTo>
                <a:lnTo>
                  <a:pt x="1933" y="884"/>
                </a:lnTo>
                <a:lnTo>
                  <a:pt x="1938" y="863"/>
                </a:lnTo>
                <a:lnTo>
                  <a:pt x="1943" y="843"/>
                </a:lnTo>
                <a:lnTo>
                  <a:pt x="1943" y="843"/>
                </a:lnTo>
                <a:lnTo>
                  <a:pt x="1948" y="822"/>
                </a:lnTo>
                <a:lnTo>
                  <a:pt x="1953" y="802"/>
                </a:lnTo>
                <a:lnTo>
                  <a:pt x="1958" y="782"/>
                </a:lnTo>
                <a:lnTo>
                  <a:pt x="1963" y="760"/>
                </a:lnTo>
                <a:lnTo>
                  <a:pt x="1963" y="760"/>
                </a:lnTo>
                <a:lnTo>
                  <a:pt x="1972" y="717"/>
                </a:lnTo>
                <a:lnTo>
                  <a:pt x="1977" y="696"/>
                </a:lnTo>
                <a:lnTo>
                  <a:pt x="1982" y="676"/>
                </a:lnTo>
                <a:lnTo>
                  <a:pt x="1982" y="676"/>
                </a:lnTo>
                <a:lnTo>
                  <a:pt x="1985" y="667"/>
                </a:lnTo>
                <a:lnTo>
                  <a:pt x="1988" y="661"/>
                </a:lnTo>
                <a:lnTo>
                  <a:pt x="1993" y="653"/>
                </a:lnTo>
                <a:lnTo>
                  <a:pt x="1995" y="645"/>
                </a:lnTo>
                <a:lnTo>
                  <a:pt x="1995" y="645"/>
                </a:lnTo>
                <a:lnTo>
                  <a:pt x="2000" y="617"/>
                </a:lnTo>
                <a:lnTo>
                  <a:pt x="2004" y="588"/>
                </a:lnTo>
                <a:lnTo>
                  <a:pt x="2009" y="560"/>
                </a:lnTo>
                <a:lnTo>
                  <a:pt x="2011" y="546"/>
                </a:lnTo>
                <a:lnTo>
                  <a:pt x="2014" y="533"/>
                </a:lnTo>
                <a:lnTo>
                  <a:pt x="2014" y="533"/>
                </a:lnTo>
                <a:lnTo>
                  <a:pt x="2014" y="521"/>
                </a:lnTo>
                <a:lnTo>
                  <a:pt x="2016" y="510"/>
                </a:lnTo>
                <a:lnTo>
                  <a:pt x="2021" y="482"/>
                </a:lnTo>
                <a:lnTo>
                  <a:pt x="2024" y="468"/>
                </a:lnTo>
                <a:lnTo>
                  <a:pt x="2025" y="454"/>
                </a:lnTo>
                <a:lnTo>
                  <a:pt x="2024" y="449"/>
                </a:lnTo>
                <a:lnTo>
                  <a:pt x="2021" y="442"/>
                </a:lnTo>
                <a:lnTo>
                  <a:pt x="2019" y="437"/>
                </a:lnTo>
                <a:lnTo>
                  <a:pt x="2016" y="431"/>
                </a:lnTo>
                <a:lnTo>
                  <a:pt x="2016" y="431"/>
                </a:lnTo>
                <a:lnTo>
                  <a:pt x="2010" y="429"/>
                </a:lnTo>
                <a:lnTo>
                  <a:pt x="2002" y="428"/>
                </a:lnTo>
                <a:lnTo>
                  <a:pt x="1995" y="427"/>
                </a:lnTo>
                <a:lnTo>
                  <a:pt x="1987" y="427"/>
                </a:lnTo>
                <a:lnTo>
                  <a:pt x="1972" y="429"/>
                </a:lnTo>
                <a:lnTo>
                  <a:pt x="1957" y="430"/>
                </a:lnTo>
                <a:lnTo>
                  <a:pt x="1957" y="430"/>
                </a:lnTo>
                <a:close/>
                <a:moveTo>
                  <a:pt x="1876" y="466"/>
                </a:moveTo>
                <a:lnTo>
                  <a:pt x="1876" y="466"/>
                </a:lnTo>
                <a:lnTo>
                  <a:pt x="1867" y="496"/>
                </a:lnTo>
                <a:lnTo>
                  <a:pt x="1859" y="525"/>
                </a:lnTo>
                <a:lnTo>
                  <a:pt x="1845" y="585"/>
                </a:lnTo>
                <a:lnTo>
                  <a:pt x="1831" y="645"/>
                </a:lnTo>
                <a:lnTo>
                  <a:pt x="1823" y="673"/>
                </a:lnTo>
                <a:lnTo>
                  <a:pt x="1815" y="703"/>
                </a:lnTo>
                <a:lnTo>
                  <a:pt x="1815" y="703"/>
                </a:lnTo>
                <a:lnTo>
                  <a:pt x="1796" y="771"/>
                </a:lnTo>
                <a:lnTo>
                  <a:pt x="1796" y="771"/>
                </a:lnTo>
                <a:lnTo>
                  <a:pt x="1791" y="789"/>
                </a:lnTo>
                <a:lnTo>
                  <a:pt x="1787" y="807"/>
                </a:lnTo>
                <a:lnTo>
                  <a:pt x="1780" y="844"/>
                </a:lnTo>
                <a:lnTo>
                  <a:pt x="1780" y="844"/>
                </a:lnTo>
                <a:lnTo>
                  <a:pt x="1770" y="881"/>
                </a:lnTo>
                <a:lnTo>
                  <a:pt x="1759" y="919"/>
                </a:lnTo>
                <a:lnTo>
                  <a:pt x="1747" y="955"/>
                </a:lnTo>
                <a:lnTo>
                  <a:pt x="1737" y="991"/>
                </a:lnTo>
                <a:lnTo>
                  <a:pt x="1737" y="991"/>
                </a:lnTo>
                <a:lnTo>
                  <a:pt x="1736" y="999"/>
                </a:lnTo>
                <a:lnTo>
                  <a:pt x="1736" y="1008"/>
                </a:lnTo>
                <a:lnTo>
                  <a:pt x="1735" y="1011"/>
                </a:lnTo>
                <a:lnTo>
                  <a:pt x="1733" y="1015"/>
                </a:lnTo>
                <a:lnTo>
                  <a:pt x="1730" y="1017"/>
                </a:lnTo>
                <a:lnTo>
                  <a:pt x="1726" y="1020"/>
                </a:lnTo>
                <a:lnTo>
                  <a:pt x="1726" y="1020"/>
                </a:lnTo>
                <a:lnTo>
                  <a:pt x="1728" y="1025"/>
                </a:lnTo>
                <a:lnTo>
                  <a:pt x="1729" y="1029"/>
                </a:lnTo>
                <a:lnTo>
                  <a:pt x="1729" y="1032"/>
                </a:lnTo>
                <a:lnTo>
                  <a:pt x="1726" y="1036"/>
                </a:lnTo>
                <a:lnTo>
                  <a:pt x="1726" y="1036"/>
                </a:lnTo>
                <a:lnTo>
                  <a:pt x="1683" y="1038"/>
                </a:lnTo>
                <a:lnTo>
                  <a:pt x="1639" y="1042"/>
                </a:lnTo>
                <a:lnTo>
                  <a:pt x="1593" y="1046"/>
                </a:lnTo>
                <a:lnTo>
                  <a:pt x="1547" y="1054"/>
                </a:lnTo>
                <a:lnTo>
                  <a:pt x="1547" y="1054"/>
                </a:lnTo>
                <a:lnTo>
                  <a:pt x="1512" y="1061"/>
                </a:lnTo>
                <a:lnTo>
                  <a:pt x="1478" y="1069"/>
                </a:lnTo>
                <a:lnTo>
                  <a:pt x="1442" y="1076"/>
                </a:lnTo>
                <a:lnTo>
                  <a:pt x="1409" y="1085"/>
                </a:lnTo>
                <a:lnTo>
                  <a:pt x="1376" y="1095"/>
                </a:lnTo>
                <a:lnTo>
                  <a:pt x="1343" y="1106"/>
                </a:lnTo>
                <a:lnTo>
                  <a:pt x="1311" y="1118"/>
                </a:lnTo>
                <a:lnTo>
                  <a:pt x="1279" y="1131"/>
                </a:lnTo>
                <a:lnTo>
                  <a:pt x="1279" y="1131"/>
                </a:lnTo>
                <a:lnTo>
                  <a:pt x="1260" y="1139"/>
                </a:lnTo>
                <a:lnTo>
                  <a:pt x="1241" y="1149"/>
                </a:lnTo>
                <a:lnTo>
                  <a:pt x="1203" y="1170"/>
                </a:lnTo>
                <a:lnTo>
                  <a:pt x="1129" y="1212"/>
                </a:lnTo>
                <a:lnTo>
                  <a:pt x="1129" y="1212"/>
                </a:lnTo>
                <a:lnTo>
                  <a:pt x="1091" y="1233"/>
                </a:lnTo>
                <a:lnTo>
                  <a:pt x="1073" y="1244"/>
                </a:lnTo>
                <a:lnTo>
                  <a:pt x="1055" y="1255"/>
                </a:lnTo>
                <a:lnTo>
                  <a:pt x="1055" y="1255"/>
                </a:lnTo>
                <a:lnTo>
                  <a:pt x="1027" y="1271"/>
                </a:lnTo>
                <a:lnTo>
                  <a:pt x="1013" y="1280"/>
                </a:lnTo>
                <a:lnTo>
                  <a:pt x="1001" y="1289"/>
                </a:lnTo>
                <a:lnTo>
                  <a:pt x="1001" y="1289"/>
                </a:lnTo>
                <a:lnTo>
                  <a:pt x="995" y="1294"/>
                </a:lnTo>
                <a:lnTo>
                  <a:pt x="993" y="1299"/>
                </a:lnTo>
                <a:lnTo>
                  <a:pt x="991" y="1301"/>
                </a:lnTo>
                <a:lnTo>
                  <a:pt x="993" y="1303"/>
                </a:lnTo>
                <a:lnTo>
                  <a:pt x="993" y="1303"/>
                </a:lnTo>
                <a:lnTo>
                  <a:pt x="995" y="1303"/>
                </a:lnTo>
                <a:lnTo>
                  <a:pt x="998" y="1302"/>
                </a:lnTo>
                <a:lnTo>
                  <a:pt x="1003" y="1299"/>
                </a:lnTo>
                <a:lnTo>
                  <a:pt x="1009" y="1293"/>
                </a:lnTo>
                <a:lnTo>
                  <a:pt x="1013" y="1289"/>
                </a:lnTo>
                <a:lnTo>
                  <a:pt x="1013" y="1289"/>
                </a:lnTo>
                <a:lnTo>
                  <a:pt x="1025" y="1283"/>
                </a:lnTo>
                <a:lnTo>
                  <a:pt x="1036" y="1276"/>
                </a:lnTo>
                <a:lnTo>
                  <a:pt x="1061" y="1263"/>
                </a:lnTo>
                <a:lnTo>
                  <a:pt x="1061" y="1263"/>
                </a:lnTo>
                <a:lnTo>
                  <a:pt x="1087" y="1252"/>
                </a:lnTo>
                <a:lnTo>
                  <a:pt x="1111" y="1241"/>
                </a:lnTo>
                <a:lnTo>
                  <a:pt x="1111" y="1241"/>
                </a:lnTo>
                <a:lnTo>
                  <a:pt x="1131" y="1232"/>
                </a:lnTo>
                <a:lnTo>
                  <a:pt x="1150" y="1225"/>
                </a:lnTo>
                <a:lnTo>
                  <a:pt x="1170" y="1218"/>
                </a:lnTo>
                <a:lnTo>
                  <a:pt x="1191" y="1212"/>
                </a:lnTo>
                <a:lnTo>
                  <a:pt x="1211" y="1207"/>
                </a:lnTo>
                <a:lnTo>
                  <a:pt x="1232" y="1202"/>
                </a:lnTo>
                <a:lnTo>
                  <a:pt x="1275" y="1194"/>
                </a:lnTo>
                <a:lnTo>
                  <a:pt x="1320" y="1187"/>
                </a:lnTo>
                <a:lnTo>
                  <a:pt x="1365" y="1182"/>
                </a:lnTo>
                <a:lnTo>
                  <a:pt x="1456" y="1174"/>
                </a:lnTo>
                <a:lnTo>
                  <a:pt x="1456" y="1174"/>
                </a:lnTo>
                <a:lnTo>
                  <a:pt x="1529" y="1166"/>
                </a:lnTo>
                <a:lnTo>
                  <a:pt x="1565" y="1162"/>
                </a:lnTo>
                <a:lnTo>
                  <a:pt x="1603" y="1160"/>
                </a:lnTo>
                <a:lnTo>
                  <a:pt x="1639" y="1157"/>
                </a:lnTo>
                <a:lnTo>
                  <a:pt x="1677" y="1159"/>
                </a:lnTo>
                <a:lnTo>
                  <a:pt x="1714" y="1161"/>
                </a:lnTo>
                <a:lnTo>
                  <a:pt x="1732" y="1163"/>
                </a:lnTo>
                <a:lnTo>
                  <a:pt x="1751" y="1166"/>
                </a:lnTo>
                <a:lnTo>
                  <a:pt x="1751" y="1166"/>
                </a:lnTo>
                <a:lnTo>
                  <a:pt x="1775" y="1067"/>
                </a:lnTo>
                <a:lnTo>
                  <a:pt x="1801" y="967"/>
                </a:lnTo>
                <a:lnTo>
                  <a:pt x="1829" y="867"/>
                </a:lnTo>
                <a:lnTo>
                  <a:pt x="1856" y="773"/>
                </a:lnTo>
                <a:lnTo>
                  <a:pt x="1856" y="773"/>
                </a:lnTo>
                <a:lnTo>
                  <a:pt x="1858" y="766"/>
                </a:lnTo>
                <a:lnTo>
                  <a:pt x="1859" y="758"/>
                </a:lnTo>
                <a:lnTo>
                  <a:pt x="1861" y="743"/>
                </a:lnTo>
                <a:lnTo>
                  <a:pt x="1861" y="743"/>
                </a:lnTo>
                <a:lnTo>
                  <a:pt x="1865" y="733"/>
                </a:lnTo>
                <a:lnTo>
                  <a:pt x="1869" y="723"/>
                </a:lnTo>
                <a:lnTo>
                  <a:pt x="1874" y="713"/>
                </a:lnTo>
                <a:lnTo>
                  <a:pt x="1877" y="703"/>
                </a:lnTo>
                <a:lnTo>
                  <a:pt x="1877" y="703"/>
                </a:lnTo>
                <a:lnTo>
                  <a:pt x="1880" y="692"/>
                </a:lnTo>
                <a:lnTo>
                  <a:pt x="1882" y="680"/>
                </a:lnTo>
                <a:lnTo>
                  <a:pt x="1884" y="668"/>
                </a:lnTo>
                <a:lnTo>
                  <a:pt x="1888" y="655"/>
                </a:lnTo>
                <a:lnTo>
                  <a:pt x="1888" y="655"/>
                </a:lnTo>
                <a:lnTo>
                  <a:pt x="1903" y="609"/>
                </a:lnTo>
                <a:lnTo>
                  <a:pt x="1917" y="563"/>
                </a:lnTo>
                <a:lnTo>
                  <a:pt x="1923" y="541"/>
                </a:lnTo>
                <a:lnTo>
                  <a:pt x="1928" y="518"/>
                </a:lnTo>
                <a:lnTo>
                  <a:pt x="1933" y="497"/>
                </a:lnTo>
                <a:lnTo>
                  <a:pt x="1936" y="476"/>
                </a:lnTo>
                <a:lnTo>
                  <a:pt x="1936" y="476"/>
                </a:lnTo>
                <a:lnTo>
                  <a:pt x="1922" y="473"/>
                </a:lnTo>
                <a:lnTo>
                  <a:pt x="1906" y="470"/>
                </a:lnTo>
                <a:lnTo>
                  <a:pt x="1891" y="468"/>
                </a:lnTo>
                <a:lnTo>
                  <a:pt x="1876" y="466"/>
                </a:lnTo>
                <a:lnTo>
                  <a:pt x="1876" y="466"/>
                </a:lnTo>
                <a:close/>
                <a:moveTo>
                  <a:pt x="1783" y="572"/>
                </a:moveTo>
                <a:lnTo>
                  <a:pt x="1783" y="572"/>
                </a:lnTo>
                <a:lnTo>
                  <a:pt x="1785" y="566"/>
                </a:lnTo>
                <a:lnTo>
                  <a:pt x="1786" y="560"/>
                </a:lnTo>
                <a:lnTo>
                  <a:pt x="1788" y="554"/>
                </a:lnTo>
                <a:lnTo>
                  <a:pt x="1788" y="551"/>
                </a:lnTo>
                <a:lnTo>
                  <a:pt x="1787" y="549"/>
                </a:lnTo>
                <a:lnTo>
                  <a:pt x="1787" y="549"/>
                </a:lnTo>
                <a:lnTo>
                  <a:pt x="1783" y="561"/>
                </a:lnTo>
                <a:lnTo>
                  <a:pt x="1782" y="567"/>
                </a:lnTo>
                <a:lnTo>
                  <a:pt x="1782" y="570"/>
                </a:lnTo>
                <a:lnTo>
                  <a:pt x="1783" y="572"/>
                </a:lnTo>
                <a:lnTo>
                  <a:pt x="1783" y="572"/>
                </a:lnTo>
                <a:close/>
                <a:moveTo>
                  <a:pt x="1470" y="862"/>
                </a:moveTo>
                <a:lnTo>
                  <a:pt x="1470" y="862"/>
                </a:lnTo>
                <a:lnTo>
                  <a:pt x="1458" y="864"/>
                </a:lnTo>
                <a:lnTo>
                  <a:pt x="1448" y="866"/>
                </a:lnTo>
                <a:lnTo>
                  <a:pt x="1425" y="873"/>
                </a:lnTo>
                <a:lnTo>
                  <a:pt x="1405" y="881"/>
                </a:lnTo>
                <a:lnTo>
                  <a:pt x="1385" y="892"/>
                </a:lnTo>
                <a:lnTo>
                  <a:pt x="1366" y="903"/>
                </a:lnTo>
                <a:lnTo>
                  <a:pt x="1348" y="913"/>
                </a:lnTo>
                <a:lnTo>
                  <a:pt x="1311" y="937"/>
                </a:lnTo>
                <a:lnTo>
                  <a:pt x="1311" y="937"/>
                </a:lnTo>
                <a:lnTo>
                  <a:pt x="1282" y="960"/>
                </a:lnTo>
                <a:lnTo>
                  <a:pt x="1252" y="983"/>
                </a:lnTo>
                <a:lnTo>
                  <a:pt x="1222" y="1005"/>
                </a:lnTo>
                <a:lnTo>
                  <a:pt x="1193" y="1029"/>
                </a:lnTo>
                <a:lnTo>
                  <a:pt x="1193" y="1029"/>
                </a:lnTo>
                <a:lnTo>
                  <a:pt x="1164" y="1059"/>
                </a:lnTo>
                <a:lnTo>
                  <a:pt x="1136" y="1089"/>
                </a:lnTo>
                <a:lnTo>
                  <a:pt x="1108" y="1121"/>
                </a:lnTo>
                <a:lnTo>
                  <a:pt x="1080" y="1152"/>
                </a:lnTo>
                <a:lnTo>
                  <a:pt x="1054" y="1185"/>
                </a:lnTo>
                <a:lnTo>
                  <a:pt x="1028" y="1218"/>
                </a:lnTo>
                <a:lnTo>
                  <a:pt x="1004" y="1252"/>
                </a:lnTo>
                <a:lnTo>
                  <a:pt x="982" y="1285"/>
                </a:lnTo>
                <a:lnTo>
                  <a:pt x="982" y="1285"/>
                </a:lnTo>
                <a:lnTo>
                  <a:pt x="1017" y="1246"/>
                </a:lnTo>
                <a:lnTo>
                  <a:pt x="1055" y="1209"/>
                </a:lnTo>
                <a:lnTo>
                  <a:pt x="1075" y="1191"/>
                </a:lnTo>
                <a:lnTo>
                  <a:pt x="1094" y="1174"/>
                </a:lnTo>
                <a:lnTo>
                  <a:pt x="1115" y="1156"/>
                </a:lnTo>
                <a:lnTo>
                  <a:pt x="1136" y="1139"/>
                </a:lnTo>
                <a:lnTo>
                  <a:pt x="1136" y="1139"/>
                </a:lnTo>
                <a:lnTo>
                  <a:pt x="1142" y="1137"/>
                </a:lnTo>
                <a:lnTo>
                  <a:pt x="1149" y="1134"/>
                </a:lnTo>
                <a:lnTo>
                  <a:pt x="1162" y="1124"/>
                </a:lnTo>
                <a:lnTo>
                  <a:pt x="1185" y="1104"/>
                </a:lnTo>
                <a:lnTo>
                  <a:pt x="1185" y="1104"/>
                </a:lnTo>
                <a:lnTo>
                  <a:pt x="1200" y="1096"/>
                </a:lnTo>
                <a:lnTo>
                  <a:pt x="1215" y="1087"/>
                </a:lnTo>
                <a:lnTo>
                  <a:pt x="1243" y="1069"/>
                </a:lnTo>
                <a:lnTo>
                  <a:pt x="1271" y="1048"/>
                </a:lnTo>
                <a:lnTo>
                  <a:pt x="1285" y="1040"/>
                </a:lnTo>
                <a:lnTo>
                  <a:pt x="1300" y="1031"/>
                </a:lnTo>
                <a:lnTo>
                  <a:pt x="1300" y="1031"/>
                </a:lnTo>
                <a:lnTo>
                  <a:pt x="1329" y="1015"/>
                </a:lnTo>
                <a:lnTo>
                  <a:pt x="1359" y="999"/>
                </a:lnTo>
                <a:lnTo>
                  <a:pt x="1375" y="991"/>
                </a:lnTo>
                <a:lnTo>
                  <a:pt x="1391" y="984"/>
                </a:lnTo>
                <a:lnTo>
                  <a:pt x="1407" y="978"/>
                </a:lnTo>
                <a:lnTo>
                  <a:pt x="1424" y="972"/>
                </a:lnTo>
                <a:lnTo>
                  <a:pt x="1424" y="972"/>
                </a:lnTo>
                <a:lnTo>
                  <a:pt x="1426" y="969"/>
                </a:lnTo>
                <a:lnTo>
                  <a:pt x="1429" y="968"/>
                </a:lnTo>
                <a:lnTo>
                  <a:pt x="1433" y="966"/>
                </a:lnTo>
                <a:lnTo>
                  <a:pt x="1435" y="964"/>
                </a:lnTo>
                <a:lnTo>
                  <a:pt x="1435" y="964"/>
                </a:lnTo>
                <a:lnTo>
                  <a:pt x="1485" y="948"/>
                </a:lnTo>
                <a:lnTo>
                  <a:pt x="1513" y="939"/>
                </a:lnTo>
                <a:lnTo>
                  <a:pt x="1542" y="933"/>
                </a:lnTo>
                <a:lnTo>
                  <a:pt x="1572" y="927"/>
                </a:lnTo>
                <a:lnTo>
                  <a:pt x="1587" y="925"/>
                </a:lnTo>
                <a:lnTo>
                  <a:pt x="1602" y="924"/>
                </a:lnTo>
                <a:lnTo>
                  <a:pt x="1617" y="924"/>
                </a:lnTo>
                <a:lnTo>
                  <a:pt x="1632" y="925"/>
                </a:lnTo>
                <a:lnTo>
                  <a:pt x="1647" y="927"/>
                </a:lnTo>
                <a:lnTo>
                  <a:pt x="1661" y="929"/>
                </a:lnTo>
                <a:lnTo>
                  <a:pt x="1661" y="929"/>
                </a:lnTo>
                <a:lnTo>
                  <a:pt x="1661" y="926"/>
                </a:lnTo>
                <a:lnTo>
                  <a:pt x="1661" y="923"/>
                </a:lnTo>
                <a:lnTo>
                  <a:pt x="1659" y="919"/>
                </a:lnTo>
                <a:lnTo>
                  <a:pt x="1656" y="914"/>
                </a:lnTo>
                <a:lnTo>
                  <a:pt x="1655" y="910"/>
                </a:lnTo>
                <a:lnTo>
                  <a:pt x="1655" y="910"/>
                </a:lnTo>
                <a:lnTo>
                  <a:pt x="1626" y="908"/>
                </a:lnTo>
                <a:lnTo>
                  <a:pt x="1626" y="908"/>
                </a:lnTo>
                <a:lnTo>
                  <a:pt x="1617" y="904"/>
                </a:lnTo>
                <a:lnTo>
                  <a:pt x="1607" y="900"/>
                </a:lnTo>
                <a:lnTo>
                  <a:pt x="1596" y="899"/>
                </a:lnTo>
                <a:lnTo>
                  <a:pt x="1585" y="898"/>
                </a:lnTo>
                <a:lnTo>
                  <a:pt x="1573" y="899"/>
                </a:lnTo>
                <a:lnTo>
                  <a:pt x="1561" y="899"/>
                </a:lnTo>
                <a:lnTo>
                  <a:pt x="1538" y="903"/>
                </a:lnTo>
                <a:lnTo>
                  <a:pt x="1538" y="903"/>
                </a:lnTo>
                <a:lnTo>
                  <a:pt x="1505" y="909"/>
                </a:lnTo>
                <a:lnTo>
                  <a:pt x="1489" y="913"/>
                </a:lnTo>
                <a:lnTo>
                  <a:pt x="1473" y="918"/>
                </a:lnTo>
                <a:lnTo>
                  <a:pt x="1458" y="923"/>
                </a:lnTo>
                <a:lnTo>
                  <a:pt x="1443" y="928"/>
                </a:lnTo>
                <a:lnTo>
                  <a:pt x="1429" y="935"/>
                </a:lnTo>
                <a:lnTo>
                  <a:pt x="1417" y="942"/>
                </a:lnTo>
                <a:lnTo>
                  <a:pt x="1417" y="942"/>
                </a:lnTo>
                <a:lnTo>
                  <a:pt x="1407" y="950"/>
                </a:lnTo>
                <a:lnTo>
                  <a:pt x="1397" y="957"/>
                </a:lnTo>
                <a:lnTo>
                  <a:pt x="1392" y="960"/>
                </a:lnTo>
                <a:lnTo>
                  <a:pt x="1388" y="963"/>
                </a:lnTo>
                <a:lnTo>
                  <a:pt x="1382" y="965"/>
                </a:lnTo>
                <a:lnTo>
                  <a:pt x="1376" y="965"/>
                </a:lnTo>
                <a:lnTo>
                  <a:pt x="1376" y="965"/>
                </a:lnTo>
                <a:lnTo>
                  <a:pt x="1380" y="960"/>
                </a:lnTo>
                <a:lnTo>
                  <a:pt x="1387" y="957"/>
                </a:lnTo>
                <a:lnTo>
                  <a:pt x="1399" y="951"/>
                </a:lnTo>
                <a:lnTo>
                  <a:pt x="1399" y="951"/>
                </a:lnTo>
                <a:lnTo>
                  <a:pt x="1408" y="942"/>
                </a:lnTo>
                <a:lnTo>
                  <a:pt x="1418" y="934"/>
                </a:lnTo>
                <a:lnTo>
                  <a:pt x="1428" y="927"/>
                </a:lnTo>
                <a:lnTo>
                  <a:pt x="1439" y="921"/>
                </a:lnTo>
                <a:lnTo>
                  <a:pt x="1452" y="915"/>
                </a:lnTo>
                <a:lnTo>
                  <a:pt x="1465" y="910"/>
                </a:lnTo>
                <a:lnTo>
                  <a:pt x="1478" y="906"/>
                </a:lnTo>
                <a:lnTo>
                  <a:pt x="1491" y="902"/>
                </a:lnTo>
                <a:lnTo>
                  <a:pt x="1520" y="895"/>
                </a:lnTo>
                <a:lnTo>
                  <a:pt x="1551" y="891"/>
                </a:lnTo>
                <a:lnTo>
                  <a:pt x="1582" y="888"/>
                </a:lnTo>
                <a:lnTo>
                  <a:pt x="1612" y="885"/>
                </a:lnTo>
                <a:lnTo>
                  <a:pt x="1612" y="885"/>
                </a:lnTo>
                <a:lnTo>
                  <a:pt x="1612" y="880"/>
                </a:lnTo>
                <a:lnTo>
                  <a:pt x="1612" y="876"/>
                </a:lnTo>
                <a:lnTo>
                  <a:pt x="1611" y="872"/>
                </a:lnTo>
                <a:lnTo>
                  <a:pt x="1609" y="869"/>
                </a:lnTo>
                <a:lnTo>
                  <a:pt x="1609" y="869"/>
                </a:lnTo>
                <a:lnTo>
                  <a:pt x="1585" y="869"/>
                </a:lnTo>
                <a:lnTo>
                  <a:pt x="1560" y="873"/>
                </a:lnTo>
                <a:lnTo>
                  <a:pt x="1535" y="877"/>
                </a:lnTo>
                <a:lnTo>
                  <a:pt x="1511" y="882"/>
                </a:lnTo>
                <a:lnTo>
                  <a:pt x="1486" y="889"/>
                </a:lnTo>
                <a:lnTo>
                  <a:pt x="1464" y="896"/>
                </a:lnTo>
                <a:lnTo>
                  <a:pt x="1422" y="910"/>
                </a:lnTo>
                <a:lnTo>
                  <a:pt x="1422" y="910"/>
                </a:lnTo>
                <a:lnTo>
                  <a:pt x="1436" y="900"/>
                </a:lnTo>
                <a:lnTo>
                  <a:pt x="1451" y="892"/>
                </a:lnTo>
                <a:lnTo>
                  <a:pt x="1467" y="885"/>
                </a:lnTo>
                <a:lnTo>
                  <a:pt x="1484" y="879"/>
                </a:lnTo>
                <a:lnTo>
                  <a:pt x="1502" y="874"/>
                </a:lnTo>
                <a:lnTo>
                  <a:pt x="1519" y="868"/>
                </a:lnTo>
                <a:lnTo>
                  <a:pt x="1554" y="860"/>
                </a:lnTo>
                <a:lnTo>
                  <a:pt x="1554" y="860"/>
                </a:lnTo>
                <a:lnTo>
                  <a:pt x="1511" y="860"/>
                </a:lnTo>
                <a:lnTo>
                  <a:pt x="1490" y="860"/>
                </a:lnTo>
                <a:lnTo>
                  <a:pt x="1470" y="862"/>
                </a:lnTo>
                <a:lnTo>
                  <a:pt x="1470" y="862"/>
                </a:lnTo>
                <a:close/>
                <a:moveTo>
                  <a:pt x="437" y="1121"/>
                </a:moveTo>
                <a:lnTo>
                  <a:pt x="437" y="1121"/>
                </a:lnTo>
                <a:lnTo>
                  <a:pt x="430" y="1120"/>
                </a:lnTo>
                <a:lnTo>
                  <a:pt x="423" y="1118"/>
                </a:lnTo>
                <a:lnTo>
                  <a:pt x="423" y="1118"/>
                </a:lnTo>
                <a:lnTo>
                  <a:pt x="336" y="1093"/>
                </a:lnTo>
                <a:lnTo>
                  <a:pt x="294" y="1081"/>
                </a:lnTo>
                <a:lnTo>
                  <a:pt x="254" y="1072"/>
                </a:lnTo>
                <a:lnTo>
                  <a:pt x="254" y="1072"/>
                </a:lnTo>
                <a:lnTo>
                  <a:pt x="209" y="1062"/>
                </a:lnTo>
                <a:lnTo>
                  <a:pt x="163" y="1054"/>
                </a:lnTo>
                <a:lnTo>
                  <a:pt x="76" y="1038"/>
                </a:lnTo>
                <a:lnTo>
                  <a:pt x="76" y="1038"/>
                </a:lnTo>
                <a:lnTo>
                  <a:pt x="71" y="1041"/>
                </a:lnTo>
                <a:lnTo>
                  <a:pt x="65" y="1041"/>
                </a:lnTo>
                <a:lnTo>
                  <a:pt x="61" y="1041"/>
                </a:lnTo>
                <a:lnTo>
                  <a:pt x="55" y="1042"/>
                </a:lnTo>
                <a:lnTo>
                  <a:pt x="55" y="1042"/>
                </a:lnTo>
                <a:lnTo>
                  <a:pt x="49" y="1051"/>
                </a:lnTo>
                <a:lnTo>
                  <a:pt x="42" y="1061"/>
                </a:lnTo>
                <a:lnTo>
                  <a:pt x="35" y="1070"/>
                </a:lnTo>
                <a:lnTo>
                  <a:pt x="30" y="1080"/>
                </a:lnTo>
                <a:lnTo>
                  <a:pt x="30" y="1080"/>
                </a:lnTo>
                <a:lnTo>
                  <a:pt x="51" y="1081"/>
                </a:lnTo>
                <a:lnTo>
                  <a:pt x="70" y="1084"/>
                </a:lnTo>
                <a:lnTo>
                  <a:pt x="107" y="1088"/>
                </a:lnTo>
                <a:lnTo>
                  <a:pt x="107" y="1088"/>
                </a:lnTo>
                <a:lnTo>
                  <a:pt x="179" y="1099"/>
                </a:lnTo>
                <a:lnTo>
                  <a:pt x="251" y="1110"/>
                </a:lnTo>
                <a:lnTo>
                  <a:pt x="321" y="1122"/>
                </a:lnTo>
                <a:lnTo>
                  <a:pt x="391" y="1132"/>
                </a:lnTo>
                <a:lnTo>
                  <a:pt x="391" y="1132"/>
                </a:lnTo>
                <a:lnTo>
                  <a:pt x="454" y="1139"/>
                </a:lnTo>
                <a:lnTo>
                  <a:pt x="487" y="1144"/>
                </a:lnTo>
                <a:lnTo>
                  <a:pt x="523" y="1148"/>
                </a:lnTo>
                <a:lnTo>
                  <a:pt x="523" y="1148"/>
                </a:lnTo>
                <a:lnTo>
                  <a:pt x="530" y="1151"/>
                </a:lnTo>
                <a:lnTo>
                  <a:pt x="534" y="1151"/>
                </a:lnTo>
                <a:lnTo>
                  <a:pt x="535" y="1150"/>
                </a:lnTo>
                <a:lnTo>
                  <a:pt x="536" y="1148"/>
                </a:lnTo>
                <a:lnTo>
                  <a:pt x="536" y="1148"/>
                </a:lnTo>
                <a:lnTo>
                  <a:pt x="487" y="1136"/>
                </a:lnTo>
                <a:lnTo>
                  <a:pt x="461" y="1130"/>
                </a:lnTo>
                <a:lnTo>
                  <a:pt x="437" y="1121"/>
                </a:lnTo>
                <a:lnTo>
                  <a:pt x="437" y="1121"/>
                </a:lnTo>
                <a:close/>
                <a:moveTo>
                  <a:pt x="657" y="1209"/>
                </a:moveTo>
                <a:lnTo>
                  <a:pt x="657" y="1209"/>
                </a:lnTo>
                <a:lnTo>
                  <a:pt x="624" y="1195"/>
                </a:lnTo>
                <a:lnTo>
                  <a:pt x="607" y="1188"/>
                </a:lnTo>
                <a:lnTo>
                  <a:pt x="589" y="1182"/>
                </a:lnTo>
                <a:lnTo>
                  <a:pt x="589" y="1182"/>
                </a:lnTo>
                <a:lnTo>
                  <a:pt x="572" y="1176"/>
                </a:lnTo>
                <a:lnTo>
                  <a:pt x="555" y="1169"/>
                </a:lnTo>
                <a:lnTo>
                  <a:pt x="555" y="1169"/>
                </a:lnTo>
                <a:lnTo>
                  <a:pt x="546" y="1167"/>
                </a:lnTo>
                <a:lnTo>
                  <a:pt x="536" y="1166"/>
                </a:lnTo>
                <a:lnTo>
                  <a:pt x="515" y="1164"/>
                </a:lnTo>
                <a:lnTo>
                  <a:pt x="494" y="1162"/>
                </a:lnTo>
                <a:lnTo>
                  <a:pt x="473" y="1159"/>
                </a:lnTo>
                <a:lnTo>
                  <a:pt x="473" y="1159"/>
                </a:lnTo>
                <a:lnTo>
                  <a:pt x="442" y="1154"/>
                </a:lnTo>
                <a:lnTo>
                  <a:pt x="411" y="1150"/>
                </a:lnTo>
                <a:lnTo>
                  <a:pt x="347" y="1142"/>
                </a:lnTo>
                <a:lnTo>
                  <a:pt x="347" y="1142"/>
                </a:lnTo>
                <a:lnTo>
                  <a:pt x="307" y="1138"/>
                </a:lnTo>
                <a:lnTo>
                  <a:pt x="269" y="1132"/>
                </a:lnTo>
                <a:lnTo>
                  <a:pt x="194" y="1118"/>
                </a:lnTo>
                <a:lnTo>
                  <a:pt x="156" y="1111"/>
                </a:lnTo>
                <a:lnTo>
                  <a:pt x="119" y="1105"/>
                </a:lnTo>
                <a:lnTo>
                  <a:pt x="82" y="1100"/>
                </a:lnTo>
                <a:lnTo>
                  <a:pt x="46" y="1096"/>
                </a:lnTo>
                <a:lnTo>
                  <a:pt x="46" y="1096"/>
                </a:lnTo>
                <a:lnTo>
                  <a:pt x="42" y="1101"/>
                </a:lnTo>
                <a:lnTo>
                  <a:pt x="37" y="1105"/>
                </a:lnTo>
                <a:lnTo>
                  <a:pt x="30" y="1115"/>
                </a:lnTo>
                <a:lnTo>
                  <a:pt x="25" y="1126"/>
                </a:lnTo>
                <a:lnTo>
                  <a:pt x="21" y="1136"/>
                </a:lnTo>
                <a:lnTo>
                  <a:pt x="21" y="1136"/>
                </a:lnTo>
                <a:lnTo>
                  <a:pt x="57" y="1138"/>
                </a:lnTo>
                <a:lnTo>
                  <a:pt x="93" y="1142"/>
                </a:lnTo>
                <a:lnTo>
                  <a:pt x="131" y="1147"/>
                </a:lnTo>
                <a:lnTo>
                  <a:pt x="169" y="1152"/>
                </a:lnTo>
                <a:lnTo>
                  <a:pt x="169" y="1152"/>
                </a:lnTo>
                <a:lnTo>
                  <a:pt x="215" y="1155"/>
                </a:lnTo>
                <a:lnTo>
                  <a:pt x="264" y="1157"/>
                </a:lnTo>
                <a:lnTo>
                  <a:pt x="313" y="1160"/>
                </a:lnTo>
                <a:lnTo>
                  <a:pt x="335" y="1162"/>
                </a:lnTo>
                <a:lnTo>
                  <a:pt x="355" y="1164"/>
                </a:lnTo>
                <a:lnTo>
                  <a:pt x="355" y="1164"/>
                </a:lnTo>
                <a:lnTo>
                  <a:pt x="393" y="1168"/>
                </a:lnTo>
                <a:lnTo>
                  <a:pt x="410" y="1170"/>
                </a:lnTo>
                <a:lnTo>
                  <a:pt x="427" y="1174"/>
                </a:lnTo>
                <a:lnTo>
                  <a:pt x="427" y="1174"/>
                </a:lnTo>
                <a:lnTo>
                  <a:pt x="430" y="1175"/>
                </a:lnTo>
                <a:lnTo>
                  <a:pt x="435" y="1177"/>
                </a:lnTo>
                <a:lnTo>
                  <a:pt x="439" y="1179"/>
                </a:lnTo>
                <a:lnTo>
                  <a:pt x="442" y="1180"/>
                </a:lnTo>
                <a:lnTo>
                  <a:pt x="442" y="1180"/>
                </a:lnTo>
                <a:lnTo>
                  <a:pt x="455" y="1183"/>
                </a:lnTo>
                <a:lnTo>
                  <a:pt x="467" y="1184"/>
                </a:lnTo>
                <a:lnTo>
                  <a:pt x="491" y="1186"/>
                </a:lnTo>
                <a:lnTo>
                  <a:pt x="516" y="1188"/>
                </a:lnTo>
                <a:lnTo>
                  <a:pt x="529" y="1191"/>
                </a:lnTo>
                <a:lnTo>
                  <a:pt x="541" y="1193"/>
                </a:lnTo>
                <a:lnTo>
                  <a:pt x="541" y="1193"/>
                </a:lnTo>
                <a:lnTo>
                  <a:pt x="616" y="1212"/>
                </a:lnTo>
                <a:lnTo>
                  <a:pt x="684" y="1231"/>
                </a:lnTo>
                <a:lnTo>
                  <a:pt x="684" y="1231"/>
                </a:lnTo>
                <a:lnTo>
                  <a:pt x="710" y="1240"/>
                </a:lnTo>
                <a:lnTo>
                  <a:pt x="723" y="1243"/>
                </a:lnTo>
                <a:lnTo>
                  <a:pt x="729" y="1243"/>
                </a:lnTo>
                <a:lnTo>
                  <a:pt x="736" y="1242"/>
                </a:lnTo>
                <a:lnTo>
                  <a:pt x="736" y="1242"/>
                </a:lnTo>
                <a:lnTo>
                  <a:pt x="725" y="1240"/>
                </a:lnTo>
                <a:lnTo>
                  <a:pt x="714" y="1236"/>
                </a:lnTo>
                <a:lnTo>
                  <a:pt x="695" y="1226"/>
                </a:lnTo>
                <a:lnTo>
                  <a:pt x="676" y="1216"/>
                </a:lnTo>
                <a:lnTo>
                  <a:pt x="667" y="1212"/>
                </a:lnTo>
                <a:lnTo>
                  <a:pt x="657" y="1209"/>
                </a:lnTo>
                <a:lnTo>
                  <a:pt x="657" y="1209"/>
                </a:lnTo>
                <a:close/>
                <a:moveTo>
                  <a:pt x="587" y="1164"/>
                </a:moveTo>
                <a:lnTo>
                  <a:pt x="587" y="1164"/>
                </a:lnTo>
                <a:lnTo>
                  <a:pt x="564" y="1155"/>
                </a:lnTo>
                <a:lnTo>
                  <a:pt x="541" y="1148"/>
                </a:lnTo>
                <a:lnTo>
                  <a:pt x="541" y="1148"/>
                </a:lnTo>
                <a:lnTo>
                  <a:pt x="545" y="1151"/>
                </a:lnTo>
                <a:lnTo>
                  <a:pt x="550" y="1154"/>
                </a:lnTo>
                <a:lnTo>
                  <a:pt x="563" y="1159"/>
                </a:lnTo>
                <a:lnTo>
                  <a:pt x="576" y="1162"/>
                </a:lnTo>
                <a:lnTo>
                  <a:pt x="587" y="1164"/>
                </a:lnTo>
                <a:lnTo>
                  <a:pt x="587" y="1164"/>
                </a:lnTo>
                <a:close/>
                <a:moveTo>
                  <a:pt x="474" y="1198"/>
                </a:moveTo>
                <a:lnTo>
                  <a:pt x="474" y="1198"/>
                </a:lnTo>
                <a:lnTo>
                  <a:pt x="439" y="1193"/>
                </a:lnTo>
                <a:lnTo>
                  <a:pt x="421" y="1190"/>
                </a:lnTo>
                <a:lnTo>
                  <a:pt x="402" y="1187"/>
                </a:lnTo>
                <a:lnTo>
                  <a:pt x="402" y="1187"/>
                </a:lnTo>
                <a:lnTo>
                  <a:pt x="370" y="1183"/>
                </a:lnTo>
                <a:lnTo>
                  <a:pt x="340" y="1178"/>
                </a:lnTo>
                <a:lnTo>
                  <a:pt x="309" y="1172"/>
                </a:lnTo>
                <a:lnTo>
                  <a:pt x="296" y="1170"/>
                </a:lnTo>
                <a:lnTo>
                  <a:pt x="281" y="1169"/>
                </a:lnTo>
                <a:lnTo>
                  <a:pt x="281" y="1169"/>
                </a:lnTo>
                <a:lnTo>
                  <a:pt x="199" y="1167"/>
                </a:lnTo>
                <a:lnTo>
                  <a:pt x="161" y="1166"/>
                </a:lnTo>
                <a:lnTo>
                  <a:pt x="142" y="1165"/>
                </a:lnTo>
                <a:lnTo>
                  <a:pt x="124" y="1163"/>
                </a:lnTo>
                <a:lnTo>
                  <a:pt x="124" y="1163"/>
                </a:lnTo>
                <a:lnTo>
                  <a:pt x="91" y="1159"/>
                </a:lnTo>
                <a:lnTo>
                  <a:pt x="91" y="1159"/>
                </a:lnTo>
                <a:lnTo>
                  <a:pt x="81" y="1157"/>
                </a:lnTo>
                <a:lnTo>
                  <a:pt x="71" y="1155"/>
                </a:lnTo>
                <a:lnTo>
                  <a:pt x="61" y="1153"/>
                </a:lnTo>
                <a:lnTo>
                  <a:pt x="57" y="1153"/>
                </a:lnTo>
                <a:lnTo>
                  <a:pt x="54" y="1153"/>
                </a:lnTo>
                <a:lnTo>
                  <a:pt x="54" y="1153"/>
                </a:lnTo>
                <a:lnTo>
                  <a:pt x="48" y="1156"/>
                </a:lnTo>
                <a:lnTo>
                  <a:pt x="43" y="1161"/>
                </a:lnTo>
                <a:lnTo>
                  <a:pt x="40" y="1167"/>
                </a:lnTo>
                <a:lnTo>
                  <a:pt x="36" y="1174"/>
                </a:lnTo>
                <a:lnTo>
                  <a:pt x="31" y="1188"/>
                </a:lnTo>
                <a:lnTo>
                  <a:pt x="29" y="1201"/>
                </a:lnTo>
                <a:lnTo>
                  <a:pt x="29" y="1201"/>
                </a:lnTo>
                <a:lnTo>
                  <a:pt x="39" y="1199"/>
                </a:lnTo>
                <a:lnTo>
                  <a:pt x="50" y="1198"/>
                </a:lnTo>
                <a:lnTo>
                  <a:pt x="73" y="1197"/>
                </a:lnTo>
                <a:lnTo>
                  <a:pt x="82" y="1196"/>
                </a:lnTo>
                <a:lnTo>
                  <a:pt x="92" y="1195"/>
                </a:lnTo>
                <a:lnTo>
                  <a:pt x="100" y="1192"/>
                </a:lnTo>
                <a:lnTo>
                  <a:pt x="103" y="1190"/>
                </a:lnTo>
                <a:lnTo>
                  <a:pt x="105" y="1187"/>
                </a:lnTo>
                <a:lnTo>
                  <a:pt x="105" y="1187"/>
                </a:lnTo>
                <a:lnTo>
                  <a:pt x="110" y="1192"/>
                </a:lnTo>
                <a:lnTo>
                  <a:pt x="118" y="1194"/>
                </a:lnTo>
                <a:lnTo>
                  <a:pt x="126" y="1195"/>
                </a:lnTo>
                <a:lnTo>
                  <a:pt x="135" y="1194"/>
                </a:lnTo>
                <a:lnTo>
                  <a:pt x="153" y="1192"/>
                </a:lnTo>
                <a:lnTo>
                  <a:pt x="162" y="1192"/>
                </a:lnTo>
                <a:lnTo>
                  <a:pt x="170" y="1191"/>
                </a:lnTo>
                <a:lnTo>
                  <a:pt x="170" y="1191"/>
                </a:lnTo>
                <a:lnTo>
                  <a:pt x="178" y="1192"/>
                </a:lnTo>
                <a:lnTo>
                  <a:pt x="185" y="1194"/>
                </a:lnTo>
                <a:lnTo>
                  <a:pt x="193" y="1195"/>
                </a:lnTo>
                <a:lnTo>
                  <a:pt x="201" y="1196"/>
                </a:lnTo>
                <a:lnTo>
                  <a:pt x="201" y="1196"/>
                </a:lnTo>
                <a:lnTo>
                  <a:pt x="275" y="1199"/>
                </a:lnTo>
                <a:lnTo>
                  <a:pt x="352" y="1200"/>
                </a:lnTo>
                <a:lnTo>
                  <a:pt x="352" y="1200"/>
                </a:lnTo>
                <a:lnTo>
                  <a:pt x="372" y="1200"/>
                </a:lnTo>
                <a:lnTo>
                  <a:pt x="392" y="1201"/>
                </a:lnTo>
                <a:lnTo>
                  <a:pt x="430" y="1205"/>
                </a:lnTo>
                <a:lnTo>
                  <a:pt x="469" y="1211"/>
                </a:lnTo>
                <a:lnTo>
                  <a:pt x="506" y="1217"/>
                </a:lnTo>
                <a:lnTo>
                  <a:pt x="580" y="1230"/>
                </a:lnTo>
                <a:lnTo>
                  <a:pt x="616" y="1236"/>
                </a:lnTo>
                <a:lnTo>
                  <a:pt x="651" y="1239"/>
                </a:lnTo>
                <a:lnTo>
                  <a:pt x="651" y="1239"/>
                </a:lnTo>
                <a:lnTo>
                  <a:pt x="610" y="1226"/>
                </a:lnTo>
                <a:lnTo>
                  <a:pt x="567" y="1214"/>
                </a:lnTo>
                <a:lnTo>
                  <a:pt x="521" y="1205"/>
                </a:lnTo>
                <a:lnTo>
                  <a:pt x="498" y="1201"/>
                </a:lnTo>
                <a:lnTo>
                  <a:pt x="474" y="1198"/>
                </a:lnTo>
                <a:lnTo>
                  <a:pt x="474" y="1198"/>
                </a:lnTo>
                <a:close/>
                <a:moveTo>
                  <a:pt x="770" y="1237"/>
                </a:moveTo>
                <a:lnTo>
                  <a:pt x="770" y="1237"/>
                </a:lnTo>
                <a:lnTo>
                  <a:pt x="798" y="1250"/>
                </a:lnTo>
                <a:lnTo>
                  <a:pt x="827" y="1262"/>
                </a:lnTo>
                <a:lnTo>
                  <a:pt x="854" y="1275"/>
                </a:lnTo>
                <a:lnTo>
                  <a:pt x="882" y="1285"/>
                </a:lnTo>
                <a:lnTo>
                  <a:pt x="882" y="1285"/>
                </a:lnTo>
                <a:lnTo>
                  <a:pt x="853" y="1269"/>
                </a:lnTo>
                <a:lnTo>
                  <a:pt x="824" y="1255"/>
                </a:lnTo>
                <a:lnTo>
                  <a:pt x="794" y="1241"/>
                </a:lnTo>
                <a:lnTo>
                  <a:pt x="764" y="1228"/>
                </a:lnTo>
                <a:lnTo>
                  <a:pt x="733" y="1216"/>
                </a:lnTo>
                <a:lnTo>
                  <a:pt x="702" y="1205"/>
                </a:lnTo>
                <a:lnTo>
                  <a:pt x="636" y="1182"/>
                </a:lnTo>
                <a:lnTo>
                  <a:pt x="636" y="1182"/>
                </a:lnTo>
                <a:lnTo>
                  <a:pt x="669" y="1197"/>
                </a:lnTo>
                <a:lnTo>
                  <a:pt x="702" y="1212"/>
                </a:lnTo>
                <a:lnTo>
                  <a:pt x="720" y="1220"/>
                </a:lnTo>
                <a:lnTo>
                  <a:pt x="736" y="1227"/>
                </a:lnTo>
                <a:lnTo>
                  <a:pt x="753" y="1232"/>
                </a:lnTo>
                <a:lnTo>
                  <a:pt x="770" y="1237"/>
                </a:lnTo>
                <a:lnTo>
                  <a:pt x="770" y="1237"/>
                </a:lnTo>
                <a:close/>
                <a:moveTo>
                  <a:pt x="552" y="1239"/>
                </a:moveTo>
                <a:lnTo>
                  <a:pt x="552" y="1239"/>
                </a:lnTo>
                <a:lnTo>
                  <a:pt x="516" y="1233"/>
                </a:lnTo>
                <a:lnTo>
                  <a:pt x="480" y="1226"/>
                </a:lnTo>
                <a:lnTo>
                  <a:pt x="480" y="1226"/>
                </a:lnTo>
                <a:lnTo>
                  <a:pt x="441" y="1221"/>
                </a:lnTo>
                <a:lnTo>
                  <a:pt x="399" y="1216"/>
                </a:lnTo>
                <a:lnTo>
                  <a:pt x="358" y="1213"/>
                </a:lnTo>
                <a:lnTo>
                  <a:pt x="314" y="1211"/>
                </a:lnTo>
                <a:lnTo>
                  <a:pt x="230" y="1209"/>
                </a:lnTo>
                <a:lnTo>
                  <a:pt x="156" y="1207"/>
                </a:lnTo>
                <a:lnTo>
                  <a:pt x="156" y="1207"/>
                </a:lnTo>
                <a:lnTo>
                  <a:pt x="151" y="1211"/>
                </a:lnTo>
                <a:lnTo>
                  <a:pt x="146" y="1216"/>
                </a:lnTo>
                <a:lnTo>
                  <a:pt x="142" y="1222"/>
                </a:lnTo>
                <a:lnTo>
                  <a:pt x="138" y="1228"/>
                </a:lnTo>
                <a:lnTo>
                  <a:pt x="132" y="1241"/>
                </a:lnTo>
                <a:lnTo>
                  <a:pt x="127" y="1256"/>
                </a:lnTo>
                <a:lnTo>
                  <a:pt x="118" y="1286"/>
                </a:lnTo>
                <a:lnTo>
                  <a:pt x="112" y="1300"/>
                </a:lnTo>
                <a:lnTo>
                  <a:pt x="109" y="1307"/>
                </a:lnTo>
                <a:lnTo>
                  <a:pt x="105" y="1314"/>
                </a:lnTo>
                <a:lnTo>
                  <a:pt x="105" y="1314"/>
                </a:lnTo>
                <a:lnTo>
                  <a:pt x="132" y="1305"/>
                </a:lnTo>
                <a:lnTo>
                  <a:pt x="160" y="1296"/>
                </a:lnTo>
                <a:lnTo>
                  <a:pt x="190" y="1288"/>
                </a:lnTo>
                <a:lnTo>
                  <a:pt x="219" y="1281"/>
                </a:lnTo>
                <a:lnTo>
                  <a:pt x="252" y="1274"/>
                </a:lnTo>
                <a:lnTo>
                  <a:pt x="284" y="1268"/>
                </a:lnTo>
                <a:lnTo>
                  <a:pt x="317" y="1263"/>
                </a:lnTo>
                <a:lnTo>
                  <a:pt x="350" y="1260"/>
                </a:lnTo>
                <a:lnTo>
                  <a:pt x="350" y="1260"/>
                </a:lnTo>
                <a:lnTo>
                  <a:pt x="379" y="1258"/>
                </a:lnTo>
                <a:lnTo>
                  <a:pt x="407" y="1257"/>
                </a:lnTo>
                <a:lnTo>
                  <a:pt x="464" y="1257"/>
                </a:lnTo>
                <a:lnTo>
                  <a:pt x="520" y="1258"/>
                </a:lnTo>
                <a:lnTo>
                  <a:pt x="575" y="1261"/>
                </a:lnTo>
                <a:lnTo>
                  <a:pt x="630" y="1267"/>
                </a:lnTo>
                <a:lnTo>
                  <a:pt x="682" y="1272"/>
                </a:lnTo>
                <a:lnTo>
                  <a:pt x="781" y="1284"/>
                </a:lnTo>
                <a:lnTo>
                  <a:pt x="781" y="1284"/>
                </a:lnTo>
                <a:lnTo>
                  <a:pt x="752" y="1275"/>
                </a:lnTo>
                <a:lnTo>
                  <a:pt x="723" y="1269"/>
                </a:lnTo>
                <a:lnTo>
                  <a:pt x="666" y="1257"/>
                </a:lnTo>
                <a:lnTo>
                  <a:pt x="609" y="1247"/>
                </a:lnTo>
                <a:lnTo>
                  <a:pt x="552" y="1239"/>
                </a:lnTo>
                <a:lnTo>
                  <a:pt x="552" y="1239"/>
                </a:lnTo>
                <a:close/>
                <a:moveTo>
                  <a:pt x="116" y="1207"/>
                </a:moveTo>
                <a:lnTo>
                  <a:pt x="116" y="1207"/>
                </a:lnTo>
                <a:lnTo>
                  <a:pt x="110" y="1211"/>
                </a:lnTo>
                <a:lnTo>
                  <a:pt x="105" y="1216"/>
                </a:lnTo>
                <a:lnTo>
                  <a:pt x="96" y="1227"/>
                </a:lnTo>
                <a:lnTo>
                  <a:pt x="89" y="1239"/>
                </a:lnTo>
                <a:lnTo>
                  <a:pt x="80" y="1253"/>
                </a:lnTo>
                <a:lnTo>
                  <a:pt x="80" y="1253"/>
                </a:lnTo>
                <a:lnTo>
                  <a:pt x="70" y="1271"/>
                </a:lnTo>
                <a:lnTo>
                  <a:pt x="59" y="1289"/>
                </a:lnTo>
                <a:lnTo>
                  <a:pt x="59" y="1289"/>
                </a:lnTo>
                <a:lnTo>
                  <a:pt x="44" y="1316"/>
                </a:lnTo>
                <a:lnTo>
                  <a:pt x="37" y="1329"/>
                </a:lnTo>
                <a:lnTo>
                  <a:pt x="32" y="1342"/>
                </a:lnTo>
                <a:lnTo>
                  <a:pt x="27" y="1354"/>
                </a:lnTo>
                <a:lnTo>
                  <a:pt x="24" y="1368"/>
                </a:lnTo>
                <a:lnTo>
                  <a:pt x="21" y="1382"/>
                </a:lnTo>
                <a:lnTo>
                  <a:pt x="21" y="1397"/>
                </a:lnTo>
                <a:lnTo>
                  <a:pt x="21" y="1397"/>
                </a:lnTo>
                <a:lnTo>
                  <a:pt x="35" y="1403"/>
                </a:lnTo>
                <a:lnTo>
                  <a:pt x="49" y="1406"/>
                </a:lnTo>
                <a:lnTo>
                  <a:pt x="64" y="1409"/>
                </a:lnTo>
                <a:lnTo>
                  <a:pt x="79" y="1411"/>
                </a:lnTo>
                <a:lnTo>
                  <a:pt x="94" y="1412"/>
                </a:lnTo>
                <a:lnTo>
                  <a:pt x="109" y="1412"/>
                </a:lnTo>
                <a:lnTo>
                  <a:pt x="140" y="1412"/>
                </a:lnTo>
                <a:lnTo>
                  <a:pt x="171" y="1410"/>
                </a:lnTo>
                <a:lnTo>
                  <a:pt x="201" y="1407"/>
                </a:lnTo>
                <a:lnTo>
                  <a:pt x="230" y="1405"/>
                </a:lnTo>
                <a:lnTo>
                  <a:pt x="258" y="1404"/>
                </a:lnTo>
                <a:lnTo>
                  <a:pt x="258" y="1404"/>
                </a:lnTo>
                <a:lnTo>
                  <a:pt x="289" y="1404"/>
                </a:lnTo>
                <a:lnTo>
                  <a:pt x="321" y="1402"/>
                </a:lnTo>
                <a:lnTo>
                  <a:pt x="352" y="1399"/>
                </a:lnTo>
                <a:lnTo>
                  <a:pt x="384" y="1396"/>
                </a:lnTo>
                <a:lnTo>
                  <a:pt x="448" y="1389"/>
                </a:lnTo>
                <a:lnTo>
                  <a:pt x="511" y="1383"/>
                </a:lnTo>
                <a:lnTo>
                  <a:pt x="511" y="1383"/>
                </a:lnTo>
                <a:lnTo>
                  <a:pt x="577" y="1377"/>
                </a:lnTo>
                <a:lnTo>
                  <a:pt x="610" y="1374"/>
                </a:lnTo>
                <a:lnTo>
                  <a:pt x="641" y="1373"/>
                </a:lnTo>
                <a:lnTo>
                  <a:pt x="641" y="1373"/>
                </a:lnTo>
                <a:lnTo>
                  <a:pt x="667" y="1366"/>
                </a:lnTo>
                <a:lnTo>
                  <a:pt x="693" y="1362"/>
                </a:lnTo>
                <a:lnTo>
                  <a:pt x="720" y="1359"/>
                </a:lnTo>
                <a:lnTo>
                  <a:pt x="746" y="1357"/>
                </a:lnTo>
                <a:lnTo>
                  <a:pt x="801" y="1354"/>
                </a:lnTo>
                <a:lnTo>
                  <a:pt x="853" y="1352"/>
                </a:lnTo>
                <a:lnTo>
                  <a:pt x="853" y="1352"/>
                </a:lnTo>
                <a:lnTo>
                  <a:pt x="850" y="1341"/>
                </a:lnTo>
                <a:lnTo>
                  <a:pt x="846" y="1330"/>
                </a:lnTo>
                <a:lnTo>
                  <a:pt x="846" y="1330"/>
                </a:lnTo>
                <a:lnTo>
                  <a:pt x="773" y="1334"/>
                </a:lnTo>
                <a:lnTo>
                  <a:pt x="701" y="1338"/>
                </a:lnTo>
                <a:lnTo>
                  <a:pt x="666" y="1341"/>
                </a:lnTo>
                <a:lnTo>
                  <a:pt x="632" y="1344"/>
                </a:lnTo>
                <a:lnTo>
                  <a:pt x="597" y="1348"/>
                </a:lnTo>
                <a:lnTo>
                  <a:pt x="563" y="1352"/>
                </a:lnTo>
                <a:lnTo>
                  <a:pt x="563" y="1352"/>
                </a:lnTo>
                <a:lnTo>
                  <a:pt x="551" y="1356"/>
                </a:lnTo>
                <a:lnTo>
                  <a:pt x="541" y="1358"/>
                </a:lnTo>
                <a:lnTo>
                  <a:pt x="529" y="1360"/>
                </a:lnTo>
                <a:lnTo>
                  <a:pt x="517" y="1362"/>
                </a:lnTo>
                <a:lnTo>
                  <a:pt x="517" y="1362"/>
                </a:lnTo>
                <a:lnTo>
                  <a:pt x="513" y="1361"/>
                </a:lnTo>
                <a:lnTo>
                  <a:pt x="508" y="1361"/>
                </a:lnTo>
                <a:lnTo>
                  <a:pt x="502" y="1360"/>
                </a:lnTo>
                <a:lnTo>
                  <a:pt x="498" y="1360"/>
                </a:lnTo>
                <a:lnTo>
                  <a:pt x="498" y="1360"/>
                </a:lnTo>
                <a:lnTo>
                  <a:pt x="469" y="1363"/>
                </a:lnTo>
                <a:lnTo>
                  <a:pt x="439" y="1368"/>
                </a:lnTo>
                <a:lnTo>
                  <a:pt x="379" y="1378"/>
                </a:lnTo>
                <a:lnTo>
                  <a:pt x="348" y="1382"/>
                </a:lnTo>
                <a:lnTo>
                  <a:pt x="317" y="1386"/>
                </a:lnTo>
                <a:lnTo>
                  <a:pt x="287" y="1388"/>
                </a:lnTo>
                <a:lnTo>
                  <a:pt x="256" y="1389"/>
                </a:lnTo>
                <a:lnTo>
                  <a:pt x="256" y="1389"/>
                </a:lnTo>
                <a:lnTo>
                  <a:pt x="272" y="1383"/>
                </a:lnTo>
                <a:lnTo>
                  <a:pt x="287" y="1379"/>
                </a:lnTo>
                <a:lnTo>
                  <a:pt x="303" y="1377"/>
                </a:lnTo>
                <a:lnTo>
                  <a:pt x="319" y="1375"/>
                </a:lnTo>
                <a:lnTo>
                  <a:pt x="352" y="1372"/>
                </a:lnTo>
                <a:lnTo>
                  <a:pt x="368" y="1369"/>
                </a:lnTo>
                <a:lnTo>
                  <a:pt x="384" y="1367"/>
                </a:lnTo>
                <a:lnTo>
                  <a:pt x="384" y="1367"/>
                </a:lnTo>
                <a:lnTo>
                  <a:pt x="422" y="1359"/>
                </a:lnTo>
                <a:lnTo>
                  <a:pt x="459" y="1351"/>
                </a:lnTo>
                <a:lnTo>
                  <a:pt x="498" y="1345"/>
                </a:lnTo>
                <a:lnTo>
                  <a:pt x="516" y="1343"/>
                </a:lnTo>
                <a:lnTo>
                  <a:pt x="535" y="1342"/>
                </a:lnTo>
                <a:lnTo>
                  <a:pt x="535" y="1342"/>
                </a:lnTo>
                <a:lnTo>
                  <a:pt x="489" y="1342"/>
                </a:lnTo>
                <a:lnTo>
                  <a:pt x="440" y="1342"/>
                </a:lnTo>
                <a:lnTo>
                  <a:pt x="389" y="1344"/>
                </a:lnTo>
                <a:lnTo>
                  <a:pt x="362" y="1346"/>
                </a:lnTo>
                <a:lnTo>
                  <a:pt x="334" y="1349"/>
                </a:lnTo>
                <a:lnTo>
                  <a:pt x="334" y="1349"/>
                </a:lnTo>
                <a:lnTo>
                  <a:pt x="309" y="1351"/>
                </a:lnTo>
                <a:lnTo>
                  <a:pt x="285" y="1352"/>
                </a:lnTo>
                <a:lnTo>
                  <a:pt x="285" y="1352"/>
                </a:lnTo>
                <a:lnTo>
                  <a:pt x="258" y="1357"/>
                </a:lnTo>
                <a:lnTo>
                  <a:pt x="232" y="1361"/>
                </a:lnTo>
                <a:lnTo>
                  <a:pt x="208" y="1364"/>
                </a:lnTo>
                <a:lnTo>
                  <a:pt x="195" y="1365"/>
                </a:lnTo>
                <a:lnTo>
                  <a:pt x="183" y="1365"/>
                </a:lnTo>
                <a:lnTo>
                  <a:pt x="183" y="1365"/>
                </a:lnTo>
                <a:lnTo>
                  <a:pt x="165" y="1364"/>
                </a:lnTo>
                <a:lnTo>
                  <a:pt x="147" y="1363"/>
                </a:lnTo>
                <a:lnTo>
                  <a:pt x="130" y="1362"/>
                </a:lnTo>
                <a:lnTo>
                  <a:pt x="112" y="1363"/>
                </a:lnTo>
                <a:lnTo>
                  <a:pt x="112" y="1363"/>
                </a:lnTo>
                <a:lnTo>
                  <a:pt x="105" y="1365"/>
                </a:lnTo>
                <a:lnTo>
                  <a:pt x="97" y="1367"/>
                </a:lnTo>
                <a:lnTo>
                  <a:pt x="91" y="1369"/>
                </a:lnTo>
                <a:lnTo>
                  <a:pt x="87" y="1369"/>
                </a:lnTo>
                <a:lnTo>
                  <a:pt x="84" y="1368"/>
                </a:lnTo>
                <a:lnTo>
                  <a:pt x="84" y="1368"/>
                </a:lnTo>
                <a:lnTo>
                  <a:pt x="82" y="1365"/>
                </a:lnTo>
                <a:lnTo>
                  <a:pt x="82" y="1362"/>
                </a:lnTo>
                <a:lnTo>
                  <a:pt x="82" y="1356"/>
                </a:lnTo>
                <a:lnTo>
                  <a:pt x="86" y="1350"/>
                </a:lnTo>
                <a:lnTo>
                  <a:pt x="89" y="1346"/>
                </a:lnTo>
                <a:lnTo>
                  <a:pt x="89" y="1346"/>
                </a:lnTo>
                <a:lnTo>
                  <a:pt x="88" y="1337"/>
                </a:lnTo>
                <a:lnTo>
                  <a:pt x="87" y="1328"/>
                </a:lnTo>
                <a:lnTo>
                  <a:pt x="88" y="1320"/>
                </a:lnTo>
                <a:lnTo>
                  <a:pt x="89" y="1315"/>
                </a:lnTo>
                <a:lnTo>
                  <a:pt x="89" y="1315"/>
                </a:lnTo>
                <a:lnTo>
                  <a:pt x="99" y="1293"/>
                </a:lnTo>
                <a:lnTo>
                  <a:pt x="110" y="1269"/>
                </a:lnTo>
                <a:lnTo>
                  <a:pt x="121" y="1243"/>
                </a:lnTo>
                <a:lnTo>
                  <a:pt x="125" y="1230"/>
                </a:lnTo>
                <a:lnTo>
                  <a:pt x="128" y="1217"/>
                </a:lnTo>
                <a:lnTo>
                  <a:pt x="128" y="1217"/>
                </a:lnTo>
                <a:lnTo>
                  <a:pt x="132" y="1215"/>
                </a:lnTo>
                <a:lnTo>
                  <a:pt x="137" y="1212"/>
                </a:lnTo>
                <a:lnTo>
                  <a:pt x="138" y="1210"/>
                </a:lnTo>
                <a:lnTo>
                  <a:pt x="139" y="1209"/>
                </a:lnTo>
                <a:lnTo>
                  <a:pt x="139" y="1208"/>
                </a:lnTo>
                <a:lnTo>
                  <a:pt x="137" y="1207"/>
                </a:lnTo>
                <a:lnTo>
                  <a:pt x="137" y="1207"/>
                </a:lnTo>
                <a:lnTo>
                  <a:pt x="126" y="1208"/>
                </a:lnTo>
                <a:lnTo>
                  <a:pt x="116" y="1207"/>
                </a:lnTo>
                <a:lnTo>
                  <a:pt x="116" y="1207"/>
                </a:lnTo>
                <a:close/>
                <a:moveTo>
                  <a:pt x="380" y="1271"/>
                </a:moveTo>
                <a:lnTo>
                  <a:pt x="380" y="1271"/>
                </a:lnTo>
                <a:lnTo>
                  <a:pt x="379" y="1271"/>
                </a:lnTo>
                <a:lnTo>
                  <a:pt x="379" y="1273"/>
                </a:lnTo>
                <a:lnTo>
                  <a:pt x="378" y="1274"/>
                </a:lnTo>
                <a:lnTo>
                  <a:pt x="377" y="1274"/>
                </a:lnTo>
                <a:lnTo>
                  <a:pt x="377" y="1274"/>
                </a:lnTo>
                <a:lnTo>
                  <a:pt x="361" y="1275"/>
                </a:lnTo>
                <a:lnTo>
                  <a:pt x="345" y="1276"/>
                </a:lnTo>
                <a:lnTo>
                  <a:pt x="311" y="1280"/>
                </a:lnTo>
                <a:lnTo>
                  <a:pt x="275" y="1285"/>
                </a:lnTo>
                <a:lnTo>
                  <a:pt x="240" y="1290"/>
                </a:lnTo>
                <a:lnTo>
                  <a:pt x="240" y="1290"/>
                </a:lnTo>
                <a:lnTo>
                  <a:pt x="206" y="1297"/>
                </a:lnTo>
                <a:lnTo>
                  <a:pt x="171" y="1306"/>
                </a:lnTo>
                <a:lnTo>
                  <a:pt x="155" y="1312"/>
                </a:lnTo>
                <a:lnTo>
                  <a:pt x="139" y="1317"/>
                </a:lnTo>
                <a:lnTo>
                  <a:pt x="123" y="1324"/>
                </a:lnTo>
                <a:lnTo>
                  <a:pt x="108" y="1331"/>
                </a:lnTo>
                <a:lnTo>
                  <a:pt x="108" y="1331"/>
                </a:lnTo>
                <a:lnTo>
                  <a:pt x="120" y="1331"/>
                </a:lnTo>
                <a:lnTo>
                  <a:pt x="132" y="1330"/>
                </a:lnTo>
                <a:lnTo>
                  <a:pt x="142" y="1329"/>
                </a:lnTo>
                <a:lnTo>
                  <a:pt x="148" y="1330"/>
                </a:lnTo>
                <a:lnTo>
                  <a:pt x="153" y="1331"/>
                </a:lnTo>
                <a:lnTo>
                  <a:pt x="153" y="1331"/>
                </a:lnTo>
                <a:lnTo>
                  <a:pt x="146" y="1334"/>
                </a:lnTo>
                <a:lnTo>
                  <a:pt x="138" y="1336"/>
                </a:lnTo>
                <a:lnTo>
                  <a:pt x="122" y="1337"/>
                </a:lnTo>
                <a:lnTo>
                  <a:pt x="115" y="1338"/>
                </a:lnTo>
                <a:lnTo>
                  <a:pt x="109" y="1342"/>
                </a:lnTo>
                <a:lnTo>
                  <a:pt x="106" y="1343"/>
                </a:lnTo>
                <a:lnTo>
                  <a:pt x="104" y="1345"/>
                </a:lnTo>
                <a:lnTo>
                  <a:pt x="103" y="1348"/>
                </a:lnTo>
                <a:lnTo>
                  <a:pt x="102" y="1351"/>
                </a:lnTo>
                <a:lnTo>
                  <a:pt x="102" y="1351"/>
                </a:lnTo>
                <a:lnTo>
                  <a:pt x="155" y="1349"/>
                </a:lnTo>
                <a:lnTo>
                  <a:pt x="211" y="1346"/>
                </a:lnTo>
                <a:lnTo>
                  <a:pt x="322" y="1336"/>
                </a:lnTo>
                <a:lnTo>
                  <a:pt x="377" y="1332"/>
                </a:lnTo>
                <a:lnTo>
                  <a:pt x="431" y="1329"/>
                </a:lnTo>
                <a:lnTo>
                  <a:pt x="485" y="1327"/>
                </a:lnTo>
                <a:lnTo>
                  <a:pt x="536" y="1326"/>
                </a:lnTo>
                <a:lnTo>
                  <a:pt x="536" y="1326"/>
                </a:lnTo>
                <a:lnTo>
                  <a:pt x="616" y="1327"/>
                </a:lnTo>
                <a:lnTo>
                  <a:pt x="685" y="1324"/>
                </a:lnTo>
                <a:lnTo>
                  <a:pt x="754" y="1320"/>
                </a:lnTo>
                <a:lnTo>
                  <a:pt x="827" y="1314"/>
                </a:lnTo>
                <a:lnTo>
                  <a:pt x="827" y="1314"/>
                </a:lnTo>
                <a:lnTo>
                  <a:pt x="791" y="1311"/>
                </a:lnTo>
                <a:lnTo>
                  <a:pt x="754" y="1307"/>
                </a:lnTo>
                <a:lnTo>
                  <a:pt x="713" y="1303"/>
                </a:lnTo>
                <a:lnTo>
                  <a:pt x="692" y="1302"/>
                </a:lnTo>
                <a:lnTo>
                  <a:pt x="668" y="1301"/>
                </a:lnTo>
                <a:lnTo>
                  <a:pt x="668" y="1301"/>
                </a:lnTo>
                <a:lnTo>
                  <a:pt x="677" y="1298"/>
                </a:lnTo>
                <a:lnTo>
                  <a:pt x="687" y="1294"/>
                </a:lnTo>
                <a:lnTo>
                  <a:pt x="698" y="1293"/>
                </a:lnTo>
                <a:lnTo>
                  <a:pt x="702" y="1293"/>
                </a:lnTo>
                <a:lnTo>
                  <a:pt x="708" y="1294"/>
                </a:lnTo>
                <a:lnTo>
                  <a:pt x="708" y="1294"/>
                </a:lnTo>
                <a:lnTo>
                  <a:pt x="686" y="1288"/>
                </a:lnTo>
                <a:lnTo>
                  <a:pt x="665" y="1284"/>
                </a:lnTo>
                <a:lnTo>
                  <a:pt x="642" y="1281"/>
                </a:lnTo>
                <a:lnTo>
                  <a:pt x="621" y="1277"/>
                </a:lnTo>
                <a:lnTo>
                  <a:pt x="600" y="1275"/>
                </a:lnTo>
                <a:lnTo>
                  <a:pt x="578" y="1274"/>
                </a:lnTo>
                <a:lnTo>
                  <a:pt x="536" y="1273"/>
                </a:lnTo>
                <a:lnTo>
                  <a:pt x="455" y="1273"/>
                </a:lnTo>
                <a:lnTo>
                  <a:pt x="417" y="1273"/>
                </a:lnTo>
                <a:lnTo>
                  <a:pt x="380" y="1271"/>
                </a:lnTo>
                <a:lnTo>
                  <a:pt x="380" y="1271"/>
                </a:lnTo>
                <a:close/>
                <a:moveTo>
                  <a:pt x="789" y="1299"/>
                </a:moveTo>
                <a:lnTo>
                  <a:pt x="789" y="1299"/>
                </a:lnTo>
                <a:lnTo>
                  <a:pt x="766" y="1296"/>
                </a:lnTo>
                <a:lnTo>
                  <a:pt x="754" y="1294"/>
                </a:lnTo>
                <a:lnTo>
                  <a:pt x="748" y="1294"/>
                </a:lnTo>
                <a:lnTo>
                  <a:pt x="743" y="1296"/>
                </a:lnTo>
                <a:lnTo>
                  <a:pt x="743" y="1296"/>
                </a:lnTo>
                <a:lnTo>
                  <a:pt x="769" y="1299"/>
                </a:lnTo>
                <a:lnTo>
                  <a:pt x="781" y="1300"/>
                </a:lnTo>
                <a:lnTo>
                  <a:pt x="786" y="1300"/>
                </a:lnTo>
                <a:lnTo>
                  <a:pt x="789" y="1299"/>
                </a:lnTo>
                <a:lnTo>
                  <a:pt x="789" y="1299"/>
                </a:lnTo>
                <a:close/>
                <a:moveTo>
                  <a:pt x="926" y="1341"/>
                </a:moveTo>
                <a:lnTo>
                  <a:pt x="926" y="1341"/>
                </a:lnTo>
                <a:lnTo>
                  <a:pt x="922" y="1341"/>
                </a:lnTo>
                <a:lnTo>
                  <a:pt x="917" y="1341"/>
                </a:lnTo>
                <a:lnTo>
                  <a:pt x="914" y="1341"/>
                </a:lnTo>
                <a:lnTo>
                  <a:pt x="914" y="1342"/>
                </a:lnTo>
                <a:lnTo>
                  <a:pt x="915" y="1344"/>
                </a:lnTo>
                <a:lnTo>
                  <a:pt x="915" y="1344"/>
                </a:lnTo>
                <a:lnTo>
                  <a:pt x="890" y="1337"/>
                </a:lnTo>
                <a:lnTo>
                  <a:pt x="862" y="1330"/>
                </a:lnTo>
                <a:lnTo>
                  <a:pt x="862" y="1330"/>
                </a:lnTo>
                <a:lnTo>
                  <a:pt x="862" y="1335"/>
                </a:lnTo>
                <a:lnTo>
                  <a:pt x="863" y="1339"/>
                </a:lnTo>
                <a:lnTo>
                  <a:pt x="864" y="1343"/>
                </a:lnTo>
                <a:lnTo>
                  <a:pt x="867" y="1346"/>
                </a:lnTo>
                <a:lnTo>
                  <a:pt x="873" y="1351"/>
                </a:lnTo>
                <a:lnTo>
                  <a:pt x="875" y="1354"/>
                </a:lnTo>
                <a:lnTo>
                  <a:pt x="877" y="1358"/>
                </a:lnTo>
                <a:lnTo>
                  <a:pt x="877" y="1358"/>
                </a:lnTo>
                <a:lnTo>
                  <a:pt x="909" y="1362"/>
                </a:lnTo>
                <a:lnTo>
                  <a:pt x="925" y="1363"/>
                </a:lnTo>
                <a:lnTo>
                  <a:pt x="941" y="1362"/>
                </a:lnTo>
                <a:lnTo>
                  <a:pt x="955" y="1360"/>
                </a:lnTo>
                <a:lnTo>
                  <a:pt x="963" y="1358"/>
                </a:lnTo>
                <a:lnTo>
                  <a:pt x="969" y="1356"/>
                </a:lnTo>
                <a:lnTo>
                  <a:pt x="974" y="1352"/>
                </a:lnTo>
                <a:lnTo>
                  <a:pt x="981" y="1348"/>
                </a:lnTo>
                <a:lnTo>
                  <a:pt x="986" y="1344"/>
                </a:lnTo>
                <a:lnTo>
                  <a:pt x="990" y="1338"/>
                </a:lnTo>
                <a:lnTo>
                  <a:pt x="990" y="1338"/>
                </a:lnTo>
                <a:lnTo>
                  <a:pt x="989" y="1333"/>
                </a:lnTo>
                <a:lnTo>
                  <a:pt x="986" y="1329"/>
                </a:lnTo>
                <a:lnTo>
                  <a:pt x="978" y="1317"/>
                </a:lnTo>
                <a:lnTo>
                  <a:pt x="978" y="1317"/>
                </a:lnTo>
                <a:lnTo>
                  <a:pt x="971" y="1319"/>
                </a:lnTo>
                <a:lnTo>
                  <a:pt x="966" y="1322"/>
                </a:lnTo>
                <a:lnTo>
                  <a:pt x="960" y="1326"/>
                </a:lnTo>
                <a:lnTo>
                  <a:pt x="956" y="1330"/>
                </a:lnTo>
                <a:lnTo>
                  <a:pt x="956" y="1330"/>
                </a:lnTo>
                <a:lnTo>
                  <a:pt x="954" y="1328"/>
                </a:lnTo>
                <a:lnTo>
                  <a:pt x="952" y="1328"/>
                </a:lnTo>
                <a:lnTo>
                  <a:pt x="948" y="1329"/>
                </a:lnTo>
                <a:lnTo>
                  <a:pt x="944" y="1331"/>
                </a:lnTo>
                <a:lnTo>
                  <a:pt x="936" y="1336"/>
                </a:lnTo>
                <a:lnTo>
                  <a:pt x="930" y="1338"/>
                </a:lnTo>
                <a:lnTo>
                  <a:pt x="926" y="1341"/>
                </a:lnTo>
                <a:lnTo>
                  <a:pt x="926" y="1341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accent1">
                <a:lumMod val="50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78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1.11111E-6 L 0.38633 -0.3273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10" y="-16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31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837705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4" name="ZoneTexte 13"/>
          <p:cNvSpPr txBox="1"/>
          <p:nvPr/>
        </p:nvSpPr>
        <p:spPr>
          <a:xfrm>
            <a:off x="1664635" y="1124607"/>
            <a:ext cx="9240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Flux thermique moyen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stationnaire: homogénéisation des deux échelles du temps ( thermique, dynamique )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e 24"/>
          <p:cNvGrpSpPr/>
          <p:nvPr/>
        </p:nvGrpSpPr>
        <p:grpSpPr>
          <a:xfrm>
            <a:off x="1541225" y="334733"/>
            <a:ext cx="6835520" cy="642861"/>
            <a:chOff x="1541225" y="334733"/>
            <a:chExt cx="6835520" cy="642861"/>
          </a:xfrm>
        </p:grpSpPr>
        <p:sp>
          <p:nvSpPr>
            <p:cNvPr id="15" name="ZoneTexte 14"/>
            <p:cNvSpPr txBox="1"/>
            <p:nvPr/>
          </p:nvSpPr>
          <p:spPr>
            <a:xfrm>
              <a:off x="1541225" y="461249"/>
              <a:ext cx="6835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fr-FR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Couplage des modules                                   :  modèle de </a:t>
              </a:r>
              <a:r>
                <a:rPr lang="fr-FR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" name="Groupe 1"/>
            <p:cNvGrpSpPr/>
            <p:nvPr/>
          </p:nvGrpSpPr>
          <p:grpSpPr>
            <a:xfrm>
              <a:off x="4056905" y="334733"/>
              <a:ext cx="412846" cy="642861"/>
              <a:chOff x="4056905" y="377805"/>
              <a:chExt cx="412846" cy="642861"/>
            </a:xfrm>
          </p:grpSpPr>
          <p:sp>
            <p:nvSpPr>
              <p:cNvPr id="17" name="Organigramme : Processus 16"/>
              <p:cNvSpPr/>
              <p:nvPr/>
            </p:nvSpPr>
            <p:spPr>
              <a:xfrm>
                <a:off x="4056905" y="377805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8" name="Image 1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4319" y="450739"/>
                <a:ext cx="320473" cy="524834"/>
              </a:xfrm>
              <a:prstGeom prst="rect">
                <a:avLst/>
              </a:prstGeom>
            </p:spPr>
          </p:pic>
        </p:grpSp>
        <p:grpSp>
          <p:nvGrpSpPr>
            <p:cNvPr id="24" name="Groupe 23"/>
            <p:cNvGrpSpPr/>
            <p:nvPr/>
          </p:nvGrpSpPr>
          <p:grpSpPr>
            <a:xfrm>
              <a:off x="4622972" y="405963"/>
              <a:ext cx="528166" cy="479903"/>
              <a:chOff x="4622972" y="405963"/>
              <a:chExt cx="528166" cy="479903"/>
            </a:xfrm>
          </p:grpSpPr>
          <p:sp>
            <p:nvSpPr>
              <p:cNvPr id="19" name="Organigramme : Processus 18"/>
              <p:cNvSpPr/>
              <p:nvPr/>
            </p:nvSpPr>
            <p:spPr>
              <a:xfrm>
                <a:off x="4622972" y="405963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20" name="Image 1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5188" y="539471"/>
                <a:ext cx="438239" cy="268247"/>
              </a:xfrm>
              <a:prstGeom prst="rect">
                <a:avLst/>
              </a:prstGeom>
            </p:spPr>
          </p:pic>
        </p:grpSp>
        <p:sp>
          <p:nvSpPr>
            <p:cNvPr id="21" name="Organigramme : Processus 20"/>
            <p:cNvSpPr/>
            <p:nvPr/>
          </p:nvSpPr>
          <p:spPr>
            <a:xfrm>
              <a:off x="5304359" y="422668"/>
              <a:ext cx="528166" cy="463198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2" name="Imag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9253" y="523950"/>
            <a:ext cx="506467" cy="2696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/>
              <p:cNvSpPr txBox="1"/>
              <p:nvPr/>
            </p:nvSpPr>
            <p:spPr>
              <a:xfrm>
                <a:off x="1756006" y="1460229"/>
                <a:ext cx="9057288" cy="984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fr-FR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Hypothèses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Rotor exerce une vibration synchrone, le flux thermique est </a:t>
                </a:r>
                <a:r>
                  <a:rPr lang="fr-FR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moyennable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sur une période de rotation </a:t>
                </a:r>
                <a14:m>
                  <m:oMath xmlns:m="http://schemas.openxmlformats.org/officeDocument/2006/math"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𝑻</m:t>
                    </m:r>
                  </m:oMath>
                </a14:m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16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[2]</m:t>
                    </m:r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Flux thermique moyen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 change pas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pour une courte durée de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temps. 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ZoneTexte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006" y="1460229"/>
                <a:ext cx="9057288" cy="984885"/>
              </a:xfrm>
              <a:prstGeom prst="rect">
                <a:avLst/>
              </a:prstGeom>
              <a:blipFill rotWithShape="0">
                <a:blip r:embed="rId6"/>
                <a:stretch>
                  <a:fillRect l="-336" t="-1863" b="-745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e 27"/>
          <p:cNvGrpSpPr/>
          <p:nvPr/>
        </p:nvGrpSpPr>
        <p:grpSpPr>
          <a:xfrm>
            <a:off x="1673847" y="2729298"/>
            <a:ext cx="3502055" cy="2631754"/>
            <a:chOff x="104334" y="3697122"/>
            <a:chExt cx="3053226" cy="2294464"/>
          </a:xfrm>
        </p:grpSpPr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34" y="3697122"/>
              <a:ext cx="3053226" cy="2294464"/>
            </a:xfrm>
            <a:prstGeom prst="rect">
              <a:avLst/>
            </a:prstGeom>
          </p:spPr>
        </p:pic>
        <p:grpSp>
          <p:nvGrpSpPr>
            <p:cNvPr id="30" name="Groupe 29"/>
            <p:cNvGrpSpPr/>
            <p:nvPr/>
          </p:nvGrpSpPr>
          <p:grpSpPr>
            <a:xfrm rot="12388486">
              <a:off x="709059" y="4153659"/>
              <a:ext cx="562216" cy="846692"/>
              <a:chOff x="2880608" y="5817685"/>
              <a:chExt cx="562216" cy="846692"/>
            </a:xfrm>
          </p:grpSpPr>
          <p:cxnSp>
            <p:nvCxnSpPr>
              <p:cNvPr id="31" name="Connecteur droit avec flèche 30"/>
              <p:cNvCxnSpPr/>
              <p:nvPr/>
            </p:nvCxnSpPr>
            <p:spPr>
              <a:xfrm rot="9211514">
                <a:off x="3041059" y="5817685"/>
                <a:ext cx="192970" cy="525807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eur droit avec flèche 31"/>
              <p:cNvCxnSpPr/>
              <p:nvPr/>
            </p:nvCxnSpPr>
            <p:spPr>
              <a:xfrm rot="9211514" flipV="1">
                <a:off x="2880608" y="6422140"/>
                <a:ext cx="562216" cy="242237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Groupe 32"/>
          <p:cNvGrpSpPr/>
          <p:nvPr/>
        </p:nvGrpSpPr>
        <p:grpSpPr>
          <a:xfrm>
            <a:off x="5754816" y="2825298"/>
            <a:ext cx="4433400" cy="3088761"/>
            <a:chOff x="3584184" y="3064795"/>
            <a:chExt cx="4433400" cy="3088761"/>
          </a:xfrm>
        </p:grpSpPr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10654" y="3102320"/>
              <a:ext cx="2106930" cy="1514856"/>
            </a:xfrm>
            <a:prstGeom prst="rect">
              <a:avLst/>
            </a:prstGeom>
          </p:spPr>
        </p:pic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91216" y="4654702"/>
              <a:ext cx="2101596" cy="1493520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84184" y="3064795"/>
              <a:ext cx="2085594" cy="1493520"/>
            </a:xfrm>
            <a:prstGeom prst="rect">
              <a:avLst/>
            </a:prstGeom>
          </p:spPr>
        </p:pic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15899" y="4654702"/>
              <a:ext cx="2085594" cy="1498854"/>
            </a:xfrm>
            <a:prstGeom prst="rect">
              <a:avLst/>
            </a:prstGeom>
          </p:spPr>
        </p:pic>
      </p:grpSp>
      <p:grpSp>
        <p:nvGrpSpPr>
          <p:cNvPr id="38" name="Groupe 37"/>
          <p:cNvGrpSpPr/>
          <p:nvPr/>
        </p:nvGrpSpPr>
        <p:grpSpPr>
          <a:xfrm>
            <a:off x="5229164" y="2808608"/>
            <a:ext cx="5381572" cy="3481820"/>
            <a:chOff x="3415604" y="3043407"/>
            <a:chExt cx="5381572" cy="3481820"/>
          </a:xfrm>
        </p:grpSpPr>
        <p:cxnSp>
          <p:nvCxnSpPr>
            <p:cNvPr id="39" name="Connecteur droit avec flèche 38"/>
            <p:cNvCxnSpPr/>
            <p:nvPr/>
          </p:nvCxnSpPr>
          <p:spPr>
            <a:xfrm flipV="1">
              <a:off x="3784925" y="3043407"/>
              <a:ext cx="0" cy="317404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 flipV="1">
              <a:off x="3784925" y="6205032"/>
              <a:ext cx="5012251" cy="124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ZoneTexte 40"/>
            <p:cNvSpPr txBox="1"/>
            <p:nvPr/>
          </p:nvSpPr>
          <p:spPr>
            <a:xfrm>
              <a:off x="4460560" y="6217450"/>
              <a:ext cx="33041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tx1"/>
                  </a:solidFill>
                </a:rPr>
                <a:t>Coordonnée du repère du rotor </a:t>
              </a:r>
              <a:r>
                <a:rPr lang="fr-FR" sz="1400" b="1" dirty="0" smtClean="0">
                  <a:solidFill>
                    <a:schemeClr val="tx1"/>
                  </a:solidFill>
                </a:rPr>
                <a:t>[</a:t>
              </a:r>
              <a:r>
                <a:rPr lang="fr-FR" sz="1400" b="1" dirty="0" err="1" smtClean="0">
                  <a:solidFill>
                    <a:schemeClr val="tx1"/>
                  </a:solidFill>
                </a:rPr>
                <a:t>dégré</a:t>
              </a:r>
              <a:r>
                <a:rPr lang="fr-FR" sz="1400" b="1" dirty="0" smtClean="0">
                  <a:solidFill>
                    <a:schemeClr val="tx1"/>
                  </a:solidFill>
                </a:rPr>
                <a:t>]</a:t>
              </a:r>
              <a:endParaRPr lang="fr-FR" sz="1400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ZoneTexte 41"/>
                <p:cNvSpPr txBox="1"/>
                <p:nvPr/>
              </p:nvSpPr>
              <p:spPr>
                <a:xfrm rot="16200000">
                  <a:off x="2488107" y="4476539"/>
                  <a:ext cx="216277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400" dirty="0" smtClean="0">
                      <a:solidFill>
                        <a:schemeClr val="tx1"/>
                      </a:solidFill>
                    </a:rPr>
                    <a:t>Flux thermique </a:t>
                  </a:r>
                  <a14:m>
                    <m:oMath xmlns:m="http://schemas.openxmlformats.org/officeDocument/2006/math">
                      <m:r>
                        <a:rPr lang="fr-FR" sz="1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a14:m>
                  <a:r>
                    <a:rPr lang="fr-FR" sz="1400" dirty="0" smtClean="0">
                      <a:solidFill>
                        <a:schemeClr val="tx1"/>
                      </a:solidFill>
                    </a:rPr>
                    <a:t> </a:t>
                  </a:r>
                  <a:r>
                    <a:rPr lang="fr-FR" sz="1400" b="1" dirty="0" smtClean="0">
                      <a:solidFill>
                        <a:schemeClr val="tx1"/>
                      </a:solidFill>
                    </a:rPr>
                    <a:t>[W/m²]</a:t>
                  </a:r>
                  <a:endParaRPr lang="fr-FR" sz="1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ZoneTexte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488107" y="4476539"/>
                  <a:ext cx="2162772" cy="307777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961" r="-19608" b="-84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3" name="Image 4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77818" y="2669374"/>
            <a:ext cx="4444149" cy="323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8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32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25" name="Groupe 24"/>
          <p:cNvGrpSpPr/>
          <p:nvPr/>
        </p:nvGrpSpPr>
        <p:grpSpPr>
          <a:xfrm>
            <a:off x="1541225" y="334733"/>
            <a:ext cx="6835520" cy="642861"/>
            <a:chOff x="1541225" y="334733"/>
            <a:chExt cx="6835520" cy="642861"/>
          </a:xfrm>
        </p:grpSpPr>
        <p:sp>
          <p:nvSpPr>
            <p:cNvPr id="15" name="ZoneTexte 14"/>
            <p:cNvSpPr txBox="1"/>
            <p:nvPr/>
          </p:nvSpPr>
          <p:spPr>
            <a:xfrm>
              <a:off x="1541225" y="461249"/>
              <a:ext cx="6835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fr-FR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Couplage des modules                                   :  modèle de </a:t>
              </a:r>
              <a:r>
                <a:rPr lang="fr-FR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" name="Groupe 1"/>
            <p:cNvGrpSpPr/>
            <p:nvPr/>
          </p:nvGrpSpPr>
          <p:grpSpPr>
            <a:xfrm>
              <a:off x="4056905" y="334733"/>
              <a:ext cx="412846" cy="642861"/>
              <a:chOff x="4056905" y="377805"/>
              <a:chExt cx="412846" cy="642861"/>
            </a:xfrm>
          </p:grpSpPr>
          <p:sp>
            <p:nvSpPr>
              <p:cNvPr id="17" name="Organigramme : Processus 16"/>
              <p:cNvSpPr/>
              <p:nvPr/>
            </p:nvSpPr>
            <p:spPr>
              <a:xfrm>
                <a:off x="4056905" y="377805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8" name="Image 1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4319" y="450739"/>
                <a:ext cx="320473" cy="524834"/>
              </a:xfrm>
              <a:prstGeom prst="rect">
                <a:avLst/>
              </a:prstGeom>
            </p:spPr>
          </p:pic>
        </p:grpSp>
        <p:grpSp>
          <p:nvGrpSpPr>
            <p:cNvPr id="24" name="Groupe 23"/>
            <p:cNvGrpSpPr/>
            <p:nvPr/>
          </p:nvGrpSpPr>
          <p:grpSpPr>
            <a:xfrm>
              <a:off x="4622972" y="405963"/>
              <a:ext cx="528166" cy="479903"/>
              <a:chOff x="4622972" y="405963"/>
              <a:chExt cx="528166" cy="479903"/>
            </a:xfrm>
          </p:grpSpPr>
          <p:sp>
            <p:nvSpPr>
              <p:cNvPr id="19" name="Organigramme : Processus 18"/>
              <p:cNvSpPr/>
              <p:nvPr/>
            </p:nvSpPr>
            <p:spPr>
              <a:xfrm>
                <a:off x="4622972" y="405963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20" name="Image 1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5188" y="539471"/>
                <a:ext cx="438239" cy="268247"/>
              </a:xfrm>
              <a:prstGeom prst="rect">
                <a:avLst/>
              </a:prstGeom>
            </p:spPr>
          </p:pic>
        </p:grpSp>
        <p:sp>
          <p:nvSpPr>
            <p:cNvPr id="21" name="Organigramme : Processus 20"/>
            <p:cNvSpPr/>
            <p:nvPr/>
          </p:nvSpPr>
          <p:spPr>
            <a:xfrm>
              <a:off x="5304359" y="422668"/>
              <a:ext cx="528166" cy="463198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2" name="Imag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9253" y="523950"/>
            <a:ext cx="506467" cy="269630"/>
          </a:xfrm>
          <a:prstGeom prst="rect">
            <a:avLst/>
          </a:prstGeom>
        </p:spPr>
      </p:pic>
      <p:pic>
        <p:nvPicPr>
          <p:cNvPr id="44" name="Image 43"/>
          <p:cNvPicPr/>
          <p:nvPr/>
        </p:nvPicPr>
        <p:blipFill>
          <a:blip r:embed="rId6"/>
          <a:stretch>
            <a:fillRect/>
          </a:stretch>
        </p:blipFill>
        <p:spPr>
          <a:xfrm>
            <a:off x="2301786" y="1545204"/>
            <a:ext cx="8669995" cy="452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4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64969" y="2164048"/>
            <a:ext cx="30704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Modélisation </a:t>
            </a: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&amp; 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Validation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du modèle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EM 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3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33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97AAFEB6-ACF0-46D8-B8AF-CA96A8F19F73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4246988" y="2726378"/>
            <a:ext cx="2522045" cy="642861"/>
            <a:chOff x="1824495" y="2980477"/>
            <a:chExt cx="2522045" cy="642861"/>
          </a:xfrm>
        </p:grpSpPr>
        <p:sp>
          <p:nvSpPr>
            <p:cNvPr id="18" name="Rounded Rectangle 30"/>
            <p:cNvSpPr/>
            <p:nvPr/>
          </p:nvSpPr>
          <p:spPr>
            <a:xfrm>
              <a:off x="1824495" y="2980477"/>
              <a:ext cx="1964093" cy="642861"/>
            </a:xfrm>
            <a:prstGeom prst="roundRect">
              <a:avLst>
                <a:gd name="adj" fmla="val 12991"/>
              </a:avLst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Dynamique des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rotors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12" name="Groupe 11"/>
            <p:cNvGrpSpPr/>
            <p:nvPr/>
          </p:nvGrpSpPr>
          <p:grpSpPr>
            <a:xfrm>
              <a:off x="3818374" y="3047068"/>
              <a:ext cx="528166" cy="479903"/>
              <a:chOff x="3818374" y="3047068"/>
              <a:chExt cx="528166" cy="479903"/>
            </a:xfrm>
          </p:grpSpPr>
          <p:sp>
            <p:nvSpPr>
              <p:cNvPr id="13" name="Organigramme : Processus 12"/>
              <p:cNvSpPr/>
              <p:nvPr/>
            </p:nvSpPr>
            <p:spPr>
              <a:xfrm>
                <a:off x="3818374" y="304706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70590" y="3180576"/>
                <a:ext cx="438239" cy="268247"/>
              </a:xfrm>
              <a:prstGeom prst="rect">
                <a:avLst/>
              </a:prstGeom>
            </p:spPr>
          </p:pic>
        </p:grpSp>
      </p:grpSp>
      <p:grpSp>
        <p:nvGrpSpPr>
          <p:cNvPr id="31" name="Groupe 30"/>
          <p:cNvGrpSpPr/>
          <p:nvPr/>
        </p:nvGrpSpPr>
        <p:grpSpPr>
          <a:xfrm>
            <a:off x="4246988" y="4258590"/>
            <a:ext cx="2507151" cy="642861"/>
            <a:chOff x="1824495" y="4976298"/>
            <a:chExt cx="2507151" cy="642861"/>
          </a:xfrm>
        </p:grpSpPr>
        <p:sp>
          <p:nvSpPr>
            <p:cNvPr id="37" name="Rounded Rectangle 30"/>
            <p:cNvSpPr/>
            <p:nvPr/>
          </p:nvSpPr>
          <p:spPr>
            <a:xfrm>
              <a:off x="1824495" y="4976298"/>
              <a:ext cx="1883705" cy="642861"/>
            </a:xfrm>
            <a:prstGeom prst="roundRect">
              <a:avLst>
                <a:gd name="adj" fmla="val 12991"/>
              </a:avLst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T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hermomécanique </a:t>
              </a:r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du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3803480" y="5083492"/>
              <a:ext cx="528166" cy="463198"/>
              <a:chOff x="3803480" y="5083492"/>
              <a:chExt cx="528166" cy="463198"/>
            </a:xfrm>
          </p:grpSpPr>
          <p:sp>
            <p:nvSpPr>
              <p:cNvPr id="34" name="Organigramme : Processus 33"/>
              <p:cNvSpPr/>
              <p:nvPr/>
            </p:nvSpPr>
            <p:spPr>
              <a:xfrm>
                <a:off x="3803480" y="5083492"/>
                <a:ext cx="528166" cy="463198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5" name="Image 3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8374" y="5184774"/>
                <a:ext cx="506467" cy="269630"/>
              </a:xfrm>
              <a:prstGeom prst="rect">
                <a:avLst/>
              </a:prstGeom>
            </p:spPr>
          </p:pic>
        </p:grpSp>
      </p:grpSp>
      <p:sp>
        <p:nvSpPr>
          <p:cNvPr id="3" name="Accolade fermante 2"/>
          <p:cNvSpPr/>
          <p:nvPr/>
        </p:nvSpPr>
        <p:spPr>
          <a:xfrm>
            <a:off x="6869460" y="1360609"/>
            <a:ext cx="602567" cy="3468373"/>
          </a:xfrm>
          <a:prstGeom prst="rightBrace">
            <a:avLst>
              <a:gd name="adj1" fmla="val 58838"/>
              <a:gd name="adj2" fmla="val 48625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7703246" y="2619055"/>
            <a:ext cx="1610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Algorithme de </a:t>
            </a: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couplage</a:t>
            </a:r>
          </a:p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(modèle de EM)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lèche droite 5"/>
          <p:cNvSpPr/>
          <p:nvPr/>
        </p:nvSpPr>
        <p:spPr>
          <a:xfrm>
            <a:off x="9409738" y="2890690"/>
            <a:ext cx="524669" cy="259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10120497" y="2605132"/>
            <a:ext cx="1579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par les données expérimentales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e 26"/>
          <p:cNvGrpSpPr/>
          <p:nvPr/>
        </p:nvGrpSpPr>
        <p:grpSpPr>
          <a:xfrm>
            <a:off x="4279256" y="1215629"/>
            <a:ext cx="2492260" cy="642862"/>
            <a:chOff x="1854281" y="1019981"/>
            <a:chExt cx="2492260" cy="642862"/>
          </a:xfrm>
        </p:grpSpPr>
        <p:grpSp>
          <p:nvGrpSpPr>
            <p:cNvPr id="29" name="Groupe 28"/>
            <p:cNvGrpSpPr/>
            <p:nvPr/>
          </p:nvGrpSpPr>
          <p:grpSpPr>
            <a:xfrm>
              <a:off x="1854281" y="1019981"/>
              <a:ext cx="2492260" cy="642862"/>
              <a:chOff x="1854281" y="1019981"/>
              <a:chExt cx="2492260" cy="642862"/>
            </a:xfrm>
          </p:grpSpPr>
          <p:sp>
            <p:nvSpPr>
              <p:cNvPr id="36" name="Rounded Rectangle 30"/>
              <p:cNvSpPr/>
              <p:nvPr/>
            </p:nvSpPr>
            <p:spPr>
              <a:xfrm>
                <a:off x="1854281" y="1019981"/>
                <a:ext cx="1964093" cy="642861"/>
              </a:xfrm>
              <a:prstGeom prst="roundRect">
                <a:avLst>
                  <a:gd name="adj" fmla="val 12991"/>
                </a:avLst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Palier </a:t>
                </a:r>
                <a:r>
                  <a:rPr lang="fr-FR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hydrodynamique</a:t>
                </a:r>
                <a:endPara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8" name="Organigramme : Processus 37"/>
              <p:cNvSpPr/>
              <p:nvPr/>
            </p:nvSpPr>
            <p:spPr>
              <a:xfrm>
                <a:off x="3933695" y="1019982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1109" y="1092916"/>
              <a:ext cx="320473" cy="524834"/>
            </a:xfrm>
            <a:prstGeom prst="rect">
              <a:avLst/>
            </a:prstGeom>
          </p:spPr>
        </p:pic>
      </p:grpSp>
      <p:sp>
        <p:nvSpPr>
          <p:cNvPr id="28" name="Freeform 123">
            <a:extLst>
              <a:ext uri="{FF2B5EF4-FFF2-40B4-BE49-F238E27FC236}">
                <a16:creationId xmlns:a16="http://schemas.microsoft.com/office/drawing/2014/main" xmlns="" id="{402A1139-C7D6-4537-AFBF-9254000B9FA6}"/>
              </a:ext>
            </a:extLst>
          </p:cNvPr>
          <p:cNvSpPr>
            <a:spLocks noEditPoints="1"/>
          </p:cNvSpPr>
          <p:nvPr/>
        </p:nvSpPr>
        <p:spPr bwMode="auto">
          <a:xfrm>
            <a:off x="8142499" y="2129047"/>
            <a:ext cx="731520" cy="457200"/>
          </a:xfrm>
          <a:custGeom>
            <a:avLst/>
            <a:gdLst/>
            <a:ahLst/>
            <a:cxnLst>
              <a:cxn ang="0">
                <a:pos x="1179" y="92"/>
              </a:cxn>
              <a:cxn ang="0">
                <a:pos x="1259" y="275"/>
              </a:cxn>
              <a:cxn ang="0">
                <a:pos x="1607" y="202"/>
              </a:cxn>
              <a:cxn ang="0">
                <a:pos x="1753" y="130"/>
              </a:cxn>
              <a:cxn ang="0">
                <a:pos x="1857" y="304"/>
              </a:cxn>
              <a:cxn ang="0">
                <a:pos x="2021" y="567"/>
              </a:cxn>
              <a:cxn ang="0">
                <a:pos x="1753" y="1262"/>
              </a:cxn>
              <a:cxn ang="0">
                <a:pos x="877" y="1371"/>
              </a:cxn>
              <a:cxn ang="0">
                <a:pos x="11" y="1411"/>
              </a:cxn>
              <a:cxn ang="0">
                <a:pos x="24" y="1101"/>
              </a:cxn>
              <a:cxn ang="0">
                <a:pos x="182" y="802"/>
              </a:cxn>
              <a:cxn ang="0">
                <a:pos x="595" y="409"/>
              </a:cxn>
              <a:cxn ang="0">
                <a:pos x="1073" y="700"/>
              </a:cxn>
              <a:cxn ang="0">
                <a:pos x="1155" y="187"/>
              </a:cxn>
              <a:cxn ang="0">
                <a:pos x="896" y="703"/>
              </a:cxn>
              <a:cxn ang="0">
                <a:pos x="1038" y="796"/>
              </a:cxn>
              <a:cxn ang="0">
                <a:pos x="1167" y="547"/>
              </a:cxn>
              <a:cxn ang="0">
                <a:pos x="1033" y="1090"/>
              </a:cxn>
              <a:cxn ang="0">
                <a:pos x="1684" y="283"/>
              </a:cxn>
              <a:cxn ang="0">
                <a:pos x="1558" y="660"/>
              </a:cxn>
              <a:cxn ang="0">
                <a:pos x="940" y="1250"/>
              </a:cxn>
              <a:cxn ang="0">
                <a:pos x="961" y="1290"/>
              </a:cxn>
              <a:cxn ang="0">
                <a:pos x="1656" y="456"/>
              </a:cxn>
              <a:cxn ang="0">
                <a:pos x="1781" y="577"/>
              </a:cxn>
              <a:cxn ang="0">
                <a:pos x="1813" y="253"/>
              </a:cxn>
              <a:cxn ang="0">
                <a:pos x="1756" y="300"/>
              </a:cxn>
              <a:cxn ang="0">
                <a:pos x="1631" y="706"/>
              </a:cxn>
              <a:cxn ang="0">
                <a:pos x="1722" y="409"/>
              </a:cxn>
              <a:cxn ang="0">
                <a:pos x="1697" y="707"/>
              </a:cxn>
              <a:cxn ang="0">
                <a:pos x="1737" y="743"/>
              </a:cxn>
              <a:cxn ang="0">
                <a:pos x="1221" y="1099"/>
              </a:cxn>
              <a:cxn ang="0">
                <a:pos x="1797" y="683"/>
              </a:cxn>
              <a:cxn ang="0">
                <a:pos x="1788" y="561"/>
              </a:cxn>
              <a:cxn ang="0">
                <a:pos x="342" y="594"/>
              </a:cxn>
              <a:cxn ang="0">
                <a:pos x="403" y="1094"/>
              </a:cxn>
              <a:cxn ang="0">
                <a:pos x="899" y="803"/>
              </a:cxn>
              <a:cxn ang="0">
                <a:pos x="1881" y="451"/>
              </a:cxn>
              <a:cxn ang="0">
                <a:pos x="1776" y="1127"/>
              </a:cxn>
              <a:cxn ang="0">
                <a:pos x="1227" y="1221"/>
              </a:cxn>
              <a:cxn ang="0">
                <a:pos x="1396" y="1251"/>
              </a:cxn>
              <a:cxn ang="0">
                <a:pos x="1799" y="1250"/>
              </a:cxn>
              <a:cxn ang="0">
                <a:pos x="2009" y="560"/>
              </a:cxn>
              <a:cxn ang="0">
                <a:pos x="1736" y="999"/>
              </a:cxn>
              <a:cxn ang="0">
                <a:pos x="991" y="1301"/>
              </a:cxn>
              <a:cxn ang="0">
                <a:pos x="1858" y="766"/>
              </a:cxn>
              <a:cxn ang="0">
                <a:pos x="1458" y="864"/>
              </a:cxn>
              <a:cxn ang="0">
                <a:pos x="1300" y="1031"/>
              </a:cxn>
              <a:cxn ang="0">
                <a:pos x="1489" y="913"/>
              </a:cxn>
              <a:cxn ang="0">
                <a:pos x="1464" y="896"/>
              </a:cxn>
              <a:cxn ang="0">
                <a:pos x="107" y="1088"/>
              </a:cxn>
              <a:cxn ang="0">
                <a:pos x="156" y="1111"/>
              </a:cxn>
              <a:cxn ang="0">
                <a:pos x="710" y="1240"/>
              </a:cxn>
              <a:cxn ang="0">
                <a:pos x="91" y="1159"/>
              </a:cxn>
              <a:cxn ang="0">
                <a:pos x="430" y="1205"/>
              </a:cxn>
              <a:cxn ang="0">
                <a:pos x="399" y="1216"/>
              </a:cxn>
              <a:cxn ang="0">
                <a:pos x="116" y="1207"/>
              </a:cxn>
              <a:cxn ang="0">
                <a:pos x="641" y="1373"/>
              </a:cxn>
              <a:cxn ang="0">
                <a:pos x="368" y="1369"/>
              </a:cxn>
              <a:cxn ang="0">
                <a:pos x="88" y="1337"/>
              </a:cxn>
              <a:cxn ang="0">
                <a:pos x="120" y="1331"/>
              </a:cxn>
              <a:cxn ang="0">
                <a:pos x="686" y="1288"/>
              </a:cxn>
              <a:cxn ang="0">
                <a:pos x="877" y="1358"/>
              </a:cxn>
            </a:cxnLst>
            <a:rect l="0" t="0" r="r" b="b"/>
            <a:pathLst>
              <a:path w="2040" h="1427">
                <a:moveTo>
                  <a:pt x="1079" y="278"/>
                </a:moveTo>
                <a:lnTo>
                  <a:pt x="1079" y="278"/>
                </a:lnTo>
                <a:lnTo>
                  <a:pt x="1079" y="276"/>
                </a:lnTo>
                <a:lnTo>
                  <a:pt x="1077" y="275"/>
                </a:lnTo>
                <a:lnTo>
                  <a:pt x="1077" y="275"/>
                </a:lnTo>
                <a:lnTo>
                  <a:pt x="1077" y="278"/>
                </a:lnTo>
                <a:lnTo>
                  <a:pt x="1076" y="278"/>
                </a:lnTo>
                <a:lnTo>
                  <a:pt x="1076" y="275"/>
                </a:lnTo>
                <a:lnTo>
                  <a:pt x="1076" y="274"/>
                </a:lnTo>
                <a:lnTo>
                  <a:pt x="1077" y="273"/>
                </a:lnTo>
                <a:lnTo>
                  <a:pt x="1077" y="273"/>
                </a:lnTo>
                <a:lnTo>
                  <a:pt x="1078" y="271"/>
                </a:lnTo>
                <a:lnTo>
                  <a:pt x="1080" y="271"/>
                </a:lnTo>
                <a:lnTo>
                  <a:pt x="1081" y="271"/>
                </a:lnTo>
                <a:lnTo>
                  <a:pt x="1082" y="271"/>
                </a:lnTo>
                <a:lnTo>
                  <a:pt x="1082" y="270"/>
                </a:lnTo>
                <a:lnTo>
                  <a:pt x="1082" y="270"/>
                </a:lnTo>
                <a:lnTo>
                  <a:pt x="1081" y="269"/>
                </a:lnTo>
                <a:lnTo>
                  <a:pt x="1081" y="267"/>
                </a:lnTo>
                <a:lnTo>
                  <a:pt x="1084" y="263"/>
                </a:lnTo>
                <a:lnTo>
                  <a:pt x="1088" y="261"/>
                </a:lnTo>
                <a:lnTo>
                  <a:pt x="1091" y="259"/>
                </a:lnTo>
                <a:lnTo>
                  <a:pt x="1091" y="259"/>
                </a:lnTo>
                <a:lnTo>
                  <a:pt x="1093" y="253"/>
                </a:lnTo>
                <a:lnTo>
                  <a:pt x="1096" y="245"/>
                </a:lnTo>
                <a:lnTo>
                  <a:pt x="1105" y="231"/>
                </a:lnTo>
                <a:lnTo>
                  <a:pt x="1115" y="218"/>
                </a:lnTo>
                <a:lnTo>
                  <a:pt x="1125" y="206"/>
                </a:lnTo>
                <a:lnTo>
                  <a:pt x="1125" y="206"/>
                </a:lnTo>
                <a:lnTo>
                  <a:pt x="1127" y="198"/>
                </a:lnTo>
                <a:lnTo>
                  <a:pt x="1130" y="191"/>
                </a:lnTo>
                <a:lnTo>
                  <a:pt x="1133" y="183"/>
                </a:lnTo>
                <a:lnTo>
                  <a:pt x="1137" y="176"/>
                </a:lnTo>
                <a:lnTo>
                  <a:pt x="1147" y="162"/>
                </a:lnTo>
                <a:lnTo>
                  <a:pt x="1156" y="147"/>
                </a:lnTo>
                <a:lnTo>
                  <a:pt x="1166" y="133"/>
                </a:lnTo>
                <a:lnTo>
                  <a:pt x="1170" y="125"/>
                </a:lnTo>
                <a:lnTo>
                  <a:pt x="1173" y="117"/>
                </a:lnTo>
                <a:lnTo>
                  <a:pt x="1177" y="109"/>
                </a:lnTo>
                <a:lnTo>
                  <a:pt x="1178" y="101"/>
                </a:lnTo>
                <a:lnTo>
                  <a:pt x="1179" y="92"/>
                </a:lnTo>
                <a:lnTo>
                  <a:pt x="1179" y="84"/>
                </a:lnTo>
                <a:lnTo>
                  <a:pt x="1179" y="84"/>
                </a:lnTo>
                <a:lnTo>
                  <a:pt x="1181" y="82"/>
                </a:lnTo>
                <a:lnTo>
                  <a:pt x="1184" y="81"/>
                </a:lnTo>
                <a:lnTo>
                  <a:pt x="1186" y="78"/>
                </a:lnTo>
                <a:lnTo>
                  <a:pt x="1188" y="75"/>
                </a:lnTo>
                <a:lnTo>
                  <a:pt x="1190" y="71"/>
                </a:lnTo>
                <a:lnTo>
                  <a:pt x="1190" y="67"/>
                </a:lnTo>
                <a:lnTo>
                  <a:pt x="1190" y="63"/>
                </a:lnTo>
                <a:lnTo>
                  <a:pt x="1187" y="60"/>
                </a:lnTo>
                <a:lnTo>
                  <a:pt x="1187" y="60"/>
                </a:lnTo>
                <a:lnTo>
                  <a:pt x="1191" y="58"/>
                </a:lnTo>
                <a:lnTo>
                  <a:pt x="1193" y="56"/>
                </a:lnTo>
                <a:lnTo>
                  <a:pt x="1196" y="48"/>
                </a:lnTo>
                <a:lnTo>
                  <a:pt x="1199" y="39"/>
                </a:lnTo>
                <a:lnTo>
                  <a:pt x="1201" y="29"/>
                </a:lnTo>
                <a:lnTo>
                  <a:pt x="1203" y="19"/>
                </a:lnTo>
                <a:lnTo>
                  <a:pt x="1207" y="11"/>
                </a:lnTo>
                <a:lnTo>
                  <a:pt x="1210" y="3"/>
                </a:lnTo>
                <a:lnTo>
                  <a:pt x="1212" y="1"/>
                </a:lnTo>
                <a:lnTo>
                  <a:pt x="1214" y="0"/>
                </a:lnTo>
                <a:lnTo>
                  <a:pt x="1214" y="0"/>
                </a:lnTo>
                <a:lnTo>
                  <a:pt x="1221" y="5"/>
                </a:lnTo>
                <a:lnTo>
                  <a:pt x="1225" y="13"/>
                </a:lnTo>
                <a:lnTo>
                  <a:pt x="1228" y="21"/>
                </a:lnTo>
                <a:lnTo>
                  <a:pt x="1231" y="30"/>
                </a:lnTo>
                <a:lnTo>
                  <a:pt x="1235" y="50"/>
                </a:lnTo>
                <a:lnTo>
                  <a:pt x="1238" y="70"/>
                </a:lnTo>
                <a:lnTo>
                  <a:pt x="1238" y="70"/>
                </a:lnTo>
                <a:lnTo>
                  <a:pt x="1240" y="80"/>
                </a:lnTo>
                <a:lnTo>
                  <a:pt x="1244" y="91"/>
                </a:lnTo>
                <a:lnTo>
                  <a:pt x="1247" y="102"/>
                </a:lnTo>
                <a:lnTo>
                  <a:pt x="1250" y="111"/>
                </a:lnTo>
                <a:lnTo>
                  <a:pt x="1250" y="111"/>
                </a:lnTo>
                <a:lnTo>
                  <a:pt x="1252" y="128"/>
                </a:lnTo>
                <a:lnTo>
                  <a:pt x="1253" y="147"/>
                </a:lnTo>
                <a:lnTo>
                  <a:pt x="1254" y="186"/>
                </a:lnTo>
                <a:lnTo>
                  <a:pt x="1254" y="186"/>
                </a:lnTo>
                <a:lnTo>
                  <a:pt x="1255" y="236"/>
                </a:lnTo>
                <a:lnTo>
                  <a:pt x="1256" y="257"/>
                </a:lnTo>
                <a:lnTo>
                  <a:pt x="1259" y="275"/>
                </a:lnTo>
                <a:lnTo>
                  <a:pt x="1259" y="275"/>
                </a:lnTo>
                <a:lnTo>
                  <a:pt x="1252" y="320"/>
                </a:lnTo>
                <a:lnTo>
                  <a:pt x="1244" y="365"/>
                </a:lnTo>
                <a:lnTo>
                  <a:pt x="1233" y="408"/>
                </a:lnTo>
                <a:lnTo>
                  <a:pt x="1228" y="429"/>
                </a:lnTo>
                <a:lnTo>
                  <a:pt x="1222" y="450"/>
                </a:lnTo>
                <a:lnTo>
                  <a:pt x="1222" y="450"/>
                </a:lnTo>
                <a:lnTo>
                  <a:pt x="1250" y="424"/>
                </a:lnTo>
                <a:lnTo>
                  <a:pt x="1278" y="398"/>
                </a:lnTo>
                <a:lnTo>
                  <a:pt x="1308" y="373"/>
                </a:lnTo>
                <a:lnTo>
                  <a:pt x="1338" y="348"/>
                </a:lnTo>
                <a:lnTo>
                  <a:pt x="1338" y="348"/>
                </a:lnTo>
                <a:lnTo>
                  <a:pt x="1356" y="334"/>
                </a:lnTo>
                <a:lnTo>
                  <a:pt x="1364" y="327"/>
                </a:lnTo>
                <a:lnTo>
                  <a:pt x="1373" y="320"/>
                </a:lnTo>
                <a:lnTo>
                  <a:pt x="1373" y="320"/>
                </a:lnTo>
                <a:lnTo>
                  <a:pt x="1382" y="314"/>
                </a:lnTo>
                <a:lnTo>
                  <a:pt x="1393" y="309"/>
                </a:lnTo>
                <a:lnTo>
                  <a:pt x="1397" y="306"/>
                </a:lnTo>
                <a:lnTo>
                  <a:pt x="1403" y="304"/>
                </a:lnTo>
                <a:lnTo>
                  <a:pt x="1407" y="300"/>
                </a:lnTo>
                <a:lnTo>
                  <a:pt x="1410" y="294"/>
                </a:lnTo>
                <a:lnTo>
                  <a:pt x="1410" y="294"/>
                </a:lnTo>
                <a:lnTo>
                  <a:pt x="1411" y="296"/>
                </a:lnTo>
                <a:lnTo>
                  <a:pt x="1413" y="297"/>
                </a:lnTo>
                <a:lnTo>
                  <a:pt x="1415" y="296"/>
                </a:lnTo>
                <a:lnTo>
                  <a:pt x="1417" y="294"/>
                </a:lnTo>
                <a:lnTo>
                  <a:pt x="1417" y="294"/>
                </a:lnTo>
                <a:lnTo>
                  <a:pt x="1428" y="287"/>
                </a:lnTo>
                <a:lnTo>
                  <a:pt x="1439" y="281"/>
                </a:lnTo>
                <a:lnTo>
                  <a:pt x="1462" y="269"/>
                </a:lnTo>
                <a:lnTo>
                  <a:pt x="1484" y="258"/>
                </a:lnTo>
                <a:lnTo>
                  <a:pt x="1495" y="251"/>
                </a:lnTo>
                <a:lnTo>
                  <a:pt x="1505" y="243"/>
                </a:lnTo>
                <a:lnTo>
                  <a:pt x="1505" y="243"/>
                </a:lnTo>
                <a:lnTo>
                  <a:pt x="1519" y="239"/>
                </a:lnTo>
                <a:lnTo>
                  <a:pt x="1532" y="233"/>
                </a:lnTo>
                <a:lnTo>
                  <a:pt x="1557" y="223"/>
                </a:lnTo>
                <a:lnTo>
                  <a:pt x="1581" y="212"/>
                </a:lnTo>
                <a:lnTo>
                  <a:pt x="1593" y="207"/>
                </a:lnTo>
                <a:lnTo>
                  <a:pt x="1607" y="202"/>
                </a:lnTo>
                <a:lnTo>
                  <a:pt x="1607" y="202"/>
                </a:lnTo>
                <a:lnTo>
                  <a:pt x="1610" y="199"/>
                </a:lnTo>
                <a:lnTo>
                  <a:pt x="1615" y="196"/>
                </a:lnTo>
                <a:lnTo>
                  <a:pt x="1623" y="190"/>
                </a:lnTo>
                <a:lnTo>
                  <a:pt x="1623" y="190"/>
                </a:lnTo>
                <a:lnTo>
                  <a:pt x="1626" y="186"/>
                </a:lnTo>
                <a:lnTo>
                  <a:pt x="1630" y="182"/>
                </a:lnTo>
                <a:lnTo>
                  <a:pt x="1633" y="178"/>
                </a:lnTo>
                <a:lnTo>
                  <a:pt x="1636" y="173"/>
                </a:lnTo>
                <a:lnTo>
                  <a:pt x="1636" y="173"/>
                </a:lnTo>
                <a:lnTo>
                  <a:pt x="1639" y="171"/>
                </a:lnTo>
                <a:lnTo>
                  <a:pt x="1644" y="170"/>
                </a:lnTo>
                <a:lnTo>
                  <a:pt x="1647" y="169"/>
                </a:lnTo>
                <a:lnTo>
                  <a:pt x="1650" y="167"/>
                </a:lnTo>
                <a:lnTo>
                  <a:pt x="1650" y="167"/>
                </a:lnTo>
                <a:lnTo>
                  <a:pt x="1656" y="161"/>
                </a:lnTo>
                <a:lnTo>
                  <a:pt x="1662" y="154"/>
                </a:lnTo>
                <a:lnTo>
                  <a:pt x="1666" y="146"/>
                </a:lnTo>
                <a:lnTo>
                  <a:pt x="1670" y="137"/>
                </a:lnTo>
                <a:lnTo>
                  <a:pt x="1680" y="120"/>
                </a:lnTo>
                <a:lnTo>
                  <a:pt x="1688" y="103"/>
                </a:lnTo>
                <a:lnTo>
                  <a:pt x="1688" y="103"/>
                </a:lnTo>
                <a:lnTo>
                  <a:pt x="1688" y="96"/>
                </a:lnTo>
                <a:lnTo>
                  <a:pt x="1687" y="91"/>
                </a:lnTo>
                <a:lnTo>
                  <a:pt x="1687" y="86"/>
                </a:lnTo>
                <a:lnTo>
                  <a:pt x="1688" y="84"/>
                </a:lnTo>
                <a:lnTo>
                  <a:pt x="1691" y="81"/>
                </a:lnTo>
                <a:lnTo>
                  <a:pt x="1691" y="81"/>
                </a:lnTo>
                <a:lnTo>
                  <a:pt x="1696" y="82"/>
                </a:lnTo>
                <a:lnTo>
                  <a:pt x="1698" y="82"/>
                </a:lnTo>
                <a:lnTo>
                  <a:pt x="1701" y="81"/>
                </a:lnTo>
                <a:lnTo>
                  <a:pt x="1701" y="81"/>
                </a:lnTo>
                <a:lnTo>
                  <a:pt x="1705" y="97"/>
                </a:lnTo>
                <a:lnTo>
                  <a:pt x="1710" y="112"/>
                </a:lnTo>
                <a:lnTo>
                  <a:pt x="1714" y="127"/>
                </a:lnTo>
                <a:lnTo>
                  <a:pt x="1715" y="135"/>
                </a:lnTo>
                <a:lnTo>
                  <a:pt x="1715" y="142"/>
                </a:lnTo>
                <a:lnTo>
                  <a:pt x="1715" y="142"/>
                </a:lnTo>
                <a:lnTo>
                  <a:pt x="1730" y="138"/>
                </a:lnTo>
                <a:lnTo>
                  <a:pt x="1742" y="134"/>
                </a:lnTo>
                <a:lnTo>
                  <a:pt x="1753" y="130"/>
                </a:lnTo>
                <a:lnTo>
                  <a:pt x="1766" y="126"/>
                </a:lnTo>
                <a:lnTo>
                  <a:pt x="1766" y="126"/>
                </a:lnTo>
                <a:lnTo>
                  <a:pt x="1781" y="147"/>
                </a:lnTo>
                <a:lnTo>
                  <a:pt x="1787" y="157"/>
                </a:lnTo>
                <a:lnTo>
                  <a:pt x="1793" y="169"/>
                </a:lnTo>
                <a:lnTo>
                  <a:pt x="1793" y="169"/>
                </a:lnTo>
                <a:lnTo>
                  <a:pt x="1797" y="168"/>
                </a:lnTo>
                <a:lnTo>
                  <a:pt x="1800" y="167"/>
                </a:lnTo>
                <a:lnTo>
                  <a:pt x="1804" y="164"/>
                </a:lnTo>
                <a:lnTo>
                  <a:pt x="1809" y="161"/>
                </a:lnTo>
                <a:lnTo>
                  <a:pt x="1812" y="161"/>
                </a:lnTo>
                <a:lnTo>
                  <a:pt x="1814" y="162"/>
                </a:lnTo>
                <a:lnTo>
                  <a:pt x="1814" y="162"/>
                </a:lnTo>
                <a:lnTo>
                  <a:pt x="1816" y="163"/>
                </a:lnTo>
                <a:lnTo>
                  <a:pt x="1818" y="164"/>
                </a:lnTo>
                <a:lnTo>
                  <a:pt x="1820" y="167"/>
                </a:lnTo>
                <a:lnTo>
                  <a:pt x="1822" y="172"/>
                </a:lnTo>
                <a:lnTo>
                  <a:pt x="1823" y="179"/>
                </a:lnTo>
                <a:lnTo>
                  <a:pt x="1823" y="184"/>
                </a:lnTo>
                <a:lnTo>
                  <a:pt x="1824" y="190"/>
                </a:lnTo>
                <a:lnTo>
                  <a:pt x="1828" y="195"/>
                </a:lnTo>
                <a:lnTo>
                  <a:pt x="1829" y="196"/>
                </a:lnTo>
                <a:lnTo>
                  <a:pt x="1831" y="197"/>
                </a:lnTo>
                <a:lnTo>
                  <a:pt x="1831" y="197"/>
                </a:lnTo>
                <a:lnTo>
                  <a:pt x="1839" y="194"/>
                </a:lnTo>
                <a:lnTo>
                  <a:pt x="1847" y="191"/>
                </a:lnTo>
                <a:lnTo>
                  <a:pt x="1856" y="190"/>
                </a:lnTo>
                <a:lnTo>
                  <a:pt x="1860" y="191"/>
                </a:lnTo>
                <a:lnTo>
                  <a:pt x="1863" y="192"/>
                </a:lnTo>
                <a:lnTo>
                  <a:pt x="1863" y="192"/>
                </a:lnTo>
                <a:lnTo>
                  <a:pt x="1866" y="198"/>
                </a:lnTo>
                <a:lnTo>
                  <a:pt x="1867" y="206"/>
                </a:lnTo>
                <a:lnTo>
                  <a:pt x="1869" y="212"/>
                </a:lnTo>
                <a:lnTo>
                  <a:pt x="1869" y="219"/>
                </a:lnTo>
                <a:lnTo>
                  <a:pt x="1869" y="233"/>
                </a:lnTo>
                <a:lnTo>
                  <a:pt x="1867" y="248"/>
                </a:lnTo>
                <a:lnTo>
                  <a:pt x="1864" y="263"/>
                </a:lnTo>
                <a:lnTo>
                  <a:pt x="1861" y="278"/>
                </a:lnTo>
                <a:lnTo>
                  <a:pt x="1852" y="305"/>
                </a:lnTo>
                <a:lnTo>
                  <a:pt x="1852" y="305"/>
                </a:lnTo>
                <a:lnTo>
                  <a:pt x="1857" y="304"/>
                </a:lnTo>
                <a:lnTo>
                  <a:pt x="1862" y="304"/>
                </a:lnTo>
                <a:lnTo>
                  <a:pt x="1873" y="303"/>
                </a:lnTo>
                <a:lnTo>
                  <a:pt x="1884" y="303"/>
                </a:lnTo>
                <a:lnTo>
                  <a:pt x="1895" y="302"/>
                </a:lnTo>
                <a:lnTo>
                  <a:pt x="1895" y="302"/>
                </a:lnTo>
                <a:lnTo>
                  <a:pt x="1902" y="299"/>
                </a:lnTo>
                <a:lnTo>
                  <a:pt x="1908" y="296"/>
                </a:lnTo>
                <a:lnTo>
                  <a:pt x="1914" y="292"/>
                </a:lnTo>
                <a:lnTo>
                  <a:pt x="1917" y="292"/>
                </a:lnTo>
                <a:lnTo>
                  <a:pt x="1920" y="293"/>
                </a:lnTo>
                <a:lnTo>
                  <a:pt x="1920" y="293"/>
                </a:lnTo>
                <a:lnTo>
                  <a:pt x="1922" y="297"/>
                </a:lnTo>
                <a:lnTo>
                  <a:pt x="1922" y="301"/>
                </a:lnTo>
                <a:lnTo>
                  <a:pt x="1922" y="305"/>
                </a:lnTo>
                <a:lnTo>
                  <a:pt x="1921" y="309"/>
                </a:lnTo>
                <a:lnTo>
                  <a:pt x="1914" y="327"/>
                </a:lnTo>
                <a:lnTo>
                  <a:pt x="1914" y="327"/>
                </a:lnTo>
                <a:lnTo>
                  <a:pt x="1908" y="349"/>
                </a:lnTo>
                <a:lnTo>
                  <a:pt x="1902" y="372"/>
                </a:lnTo>
                <a:lnTo>
                  <a:pt x="1890" y="415"/>
                </a:lnTo>
                <a:lnTo>
                  <a:pt x="1890" y="415"/>
                </a:lnTo>
                <a:lnTo>
                  <a:pt x="1923" y="415"/>
                </a:lnTo>
                <a:lnTo>
                  <a:pt x="1954" y="413"/>
                </a:lnTo>
                <a:lnTo>
                  <a:pt x="2016" y="407"/>
                </a:lnTo>
                <a:lnTo>
                  <a:pt x="2016" y="407"/>
                </a:lnTo>
                <a:lnTo>
                  <a:pt x="2023" y="415"/>
                </a:lnTo>
                <a:lnTo>
                  <a:pt x="2029" y="423"/>
                </a:lnTo>
                <a:lnTo>
                  <a:pt x="2033" y="430"/>
                </a:lnTo>
                <a:lnTo>
                  <a:pt x="2036" y="438"/>
                </a:lnTo>
                <a:lnTo>
                  <a:pt x="2039" y="446"/>
                </a:lnTo>
                <a:lnTo>
                  <a:pt x="2040" y="456"/>
                </a:lnTo>
                <a:lnTo>
                  <a:pt x="2039" y="467"/>
                </a:lnTo>
                <a:lnTo>
                  <a:pt x="2038" y="480"/>
                </a:lnTo>
                <a:lnTo>
                  <a:pt x="2038" y="480"/>
                </a:lnTo>
                <a:lnTo>
                  <a:pt x="2034" y="494"/>
                </a:lnTo>
                <a:lnTo>
                  <a:pt x="2030" y="510"/>
                </a:lnTo>
                <a:lnTo>
                  <a:pt x="2027" y="526"/>
                </a:lnTo>
                <a:lnTo>
                  <a:pt x="2024" y="542"/>
                </a:lnTo>
                <a:lnTo>
                  <a:pt x="2024" y="542"/>
                </a:lnTo>
                <a:lnTo>
                  <a:pt x="2021" y="555"/>
                </a:lnTo>
                <a:lnTo>
                  <a:pt x="2021" y="567"/>
                </a:lnTo>
                <a:lnTo>
                  <a:pt x="2020" y="580"/>
                </a:lnTo>
                <a:lnTo>
                  <a:pt x="2019" y="593"/>
                </a:lnTo>
                <a:lnTo>
                  <a:pt x="2019" y="593"/>
                </a:lnTo>
                <a:lnTo>
                  <a:pt x="2017" y="603"/>
                </a:lnTo>
                <a:lnTo>
                  <a:pt x="2014" y="612"/>
                </a:lnTo>
                <a:lnTo>
                  <a:pt x="2011" y="622"/>
                </a:lnTo>
                <a:lnTo>
                  <a:pt x="2009" y="631"/>
                </a:lnTo>
                <a:lnTo>
                  <a:pt x="2009" y="631"/>
                </a:lnTo>
                <a:lnTo>
                  <a:pt x="2005" y="647"/>
                </a:lnTo>
                <a:lnTo>
                  <a:pt x="2002" y="661"/>
                </a:lnTo>
                <a:lnTo>
                  <a:pt x="1993" y="693"/>
                </a:lnTo>
                <a:lnTo>
                  <a:pt x="1993" y="693"/>
                </a:lnTo>
                <a:lnTo>
                  <a:pt x="1974" y="768"/>
                </a:lnTo>
                <a:lnTo>
                  <a:pt x="1956" y="844"/>
                </a:lnTo>
                <a:lnTo>
                  <a:pt x="1937" y="919"/>
                </a:lnTo>
                <a:lnTo>
                  <a:pt x="1919" y="991"/>
                </a:lnTo>
                <a:lnTo>
                  <a:pt x="1919" y="991"/>
                </a:lnTo>
                <a:lnTo>
                  <a:pt x="1911" y="1014"/>
                </a:lnTo>
                <a:lnTo>
                  <a:pt x="1905" y="1036"/>
                </a:lnTo>
                <a:lnTo>
                  <a:pt x="1898" y="1058"/>
                </a:lnTo>
                <a:lnTo>
                  <a:pt x="1895" y="1069"/>
                </a:lnTo>
                <a:lnTo>
                  <a:pt x="1893" y="1079"/>
                </a:lnTo>
                <a:lnTo>
                  <a:pt x="1893" y="1079"/>
                </a:lnTo>
                <a:lnTo>
                  <a:pt x="1886" y="1126"/>
                </a:lnTo>
                <a:lnTo>
                  <a:pt x="1881" y="1149"/>
                </a:lnTo>
                <a:lnTo>
                  <a:pt x="1877" y="1170"/>
                </a:lnTo>
                <a:lnTo>
                  <a:pt x="1872" y="1192"/>
                </a:lnTo>
                <a:lnTo>
                  <a:pt x="1865" y="1212"/>
                </a:lnTo>
                <a:lnTo>
                  <a:pt x="1859" y="1232"/>
                </a:lnTo>
                <a:lnTo>
                  <a:pt x="1850" y="1252"/>
                </a:lnTo>
                <a:lnTo>
                  <a:pt x="1850" y="1252"/>
                </a:lnTo>
                <a:lnTo>
                  <a:pt x="1846" y="1254"/>
                </a:lnTo>
                <a:lnTo>
                  <a:pt x="1841" y="1257"/>
                </a:lnTo>
                <a:lnTo>
                  <a:pt x="1834" y="1259"/>
                </a:lnTo>
                <a:lnTo>
                  <a:pt x="1830" y="1262"/>
                </a:lnTo>
                <a:lnTo>
                  <a:pt x="1830" y="1262"/>
                </a:lnTo>
                <a:lnTo>
                  <a:pt x="1812" y="1265"/>
                </a:lnTo>
                <a:lnTo>
                  <a:pt x="1792" y="1265"/>
                </a:lnTo>
                <a:lnTo>
                  <a:pt x="1773" y="1263"/>
                </a:lnTo>
                <a:lnTo>
                  <a:pt x="1753" y="1262"/>
                </a:lnTo>
                <a:lnTo>
                  <a:pt x="1753" y="1262"/>
                </a:lnTo>
                <a:lnTo>
                  <a:pt x="1733" y="1261"/>
                </a:lnTo>
                <a:lnTo>
                  <a:pt x="1715" y="1262"/>
                </a:lnTo>
                <a:lnTo>
                  <a:pt x="1697" y="1265"/>
                </a:lnTo>
                <a:lnTo>
                  <a:pt x="1679" y="1268"/>
                </a:lnTo>
                <a:lnTo>
                  <a:pt x="1642" y="1274"/>
                </a:lnTo>
                <a:lnTo>
                  <a:pt x="1624" y="1276"/>
                </a:lnTo>
                <a:lnTo>
                  <a:pt x="1607" y="1278"/>
                </a:lnTo>
                <a:lnTo>
                  <a:pt x="1607" y="1278"/>
                </a:lnTo>
                <a:lnTo>
                  <a:pt x="1593" y="1277"/>
                </a:lnTo>
                <a:lnTo>
                  <a:pt x="1579" y="1277"/>
                </a:lnTo>
                <a:lnTo>
                  <a:pt x="1573" y="1277"/>
                </a:lnTo>
                <a:lnTo>
                  <a:pt x="1568" y="1280"/>
                </a:lnTo>
                <a:lnTo>
                  <a:pt x="1561" y="1282"/>
                </a:lnTo>
                <a:lnTo>
                  <a:pt x="1556" y="1285"/>
                </a:lnTo>
                <a:lnTo>
                  <a:pt x="1556" y="1285"/>
                </a:lnTo>
                <a:lnTo>
                  <a:pt x="1428" y="1293"/>
                </a:lnTo>
                <a:lnTo>
                  <a:pt x="1294" y="1301"/>
                </a:lnTo>
                <a:lnTo>
                  <a:pt x="1294" y="1301"/>
                </a:lnTo>
                <a:lnTo>
                  <a:pt x="1224" y="1306"/>
                </a:lnTo>
                <a:lnTo>
                  <a:pt x="1188" y="1311"/>
                </a:lnTo>
                <a:lnTo>
                  <a:pt x="1153" y="1315"/>
                </a:lnTo>
                <a:lnTo>
                  <a:pt x="1118" y="1320"/>
                </a:lnTo>
                <a:lnTo>
                  <a:pt x="1084" y="1328"/>
                </a:lnTo>
                <a:lnTo>
                  <a:pt x="1050" y="1335"/>
                </a:lnTo>
                <a:lnTo>
                  <a:pt x="1018" y="1344"/>
                </a:lnTo>
                <a:lnTo>
                  <a:pt x="1018" y="1344"/>
                </a:lnTo>
                <a:lnTo>
                  <a:pt x="1012" y="1347"/>
                </a:lnTo>
                <a:lnTo>
                  <a:pt x="1012" y="1347"/>
                </a:lnTo>
                <a:lnTo>
                  <a:pt x="999" y="1354"/>
                </a:lnTo>
                <a:lnTo>
                  <a:pt x="987" y="1362"/>
                </a:lnTo>
                <a:lnTo>
                  <a:pt x="975" y="1369"/>
                </a:lnTo>
                <a:lnTo>
                  <a:pt x="969" y="1373"/>
                </a:lnTo>
                <a:lnTo>
                  <a:pt x="961" y="1374"/>
                </a:lnTo>
                <a:lnTo>
                  <a:pt x="961" y="1374"/>
                </a:lnTo>
                <a:lnTo>
                  <a:pt x="947" y="1376"/>
                </a:lnTo>
                <a:lnTo>
                  <a:pt x="929" y="1377"/>
                </a:lnTo>
                <a:lnTo>
                  <a:pt x="912" y="1377"/>
                </a:lnTo>
                <a:lnTo>
                  <a:pt x="896" y="1376"/>
                </a:lnTo>
                <a:lnTo>
                  <a:pt x="896" y="1376"/>
                </a:lnTo>
                <a:lnTo>
                  <a:pt x="887" y="1374"/>
                </a:lnTo>
                <a:lnTo>
                  <a:pt x="877" y="1371"/>
                </a:lnTo>
                <a:lnTo>
                  <a:pt x="867" y="1367"/>
                </a:lnTo>
                <a:lnTo>
                  <a:pt x="861" y="1367"/>
                </a:lnTo>
                <a:lnTo>
                  <a:pt x="861" y="1367"/>
                </a:lnTo>
                <a:lnTo>
                  <a:pt x="839" y="1368"/>
                </a:lnTo>
                <a:lnTo>
                  <a:pt x="817" y="1369"/>
                </a:lnTo>
                <a:lnTo>
                  <a:pt x="772" y="1371"/>
                </a:lnTo>
                <a:lnTo>
                  <a:pt x="772" y="1371"/>
                </a:lnTo>
                <a:lnTo>
                  <a:pt x="741" y="1372"/>
                </a:lnTo>
                <a:lnTo>
                  <a:pt x="712" y="1375"/>
                </a:lnTo>
                <a:lnTo>
                  <a:pt x="649" y="1384"/>
                </a:lnTo>
                <a:lnTo>
                  <a:pt x="649" y="1384"/>
                </a:lnTo>
                <a:lnTo>
                  <a:pt x="614" y="1389"/>
                </a:lnTo>
                <a:lnTo>
                  <a:pt x="578" y="1392"/>
                </a:lnTo>
                <a:lnTo>
                  <a:pt x="542" y="1394"/>
                </a:lnTo>
                <a:lnTo>
                  <a:pt x="506" y="1397"/>
                </a:lnTo>
                <a:lnTo>
                  <a:pt x="506" y="1397"/>
                </a:lnTo>
                <a:lnTo>
                  <a:pt x="448" y="1404"/>
                </a:lnTo>
                <a:lnTo>
                  <a:pt x="388" y="1410"/>
                </a:lnTo>
                <a:lnTo>
                  <a:pt x="328" y="1415"/>
                </a:lnTo>
                <a:lnTo>
                  <a:pt x="298" y="1418"/>
                </a:lnTo>
                <a:lnTo>
                  <a:pt x="267" y="1419"/>
                </a:lnTo>
                <a:lnTo>
                  <a:pt x="267" y="1419"/>
                </a:lnTo>
                <a:lnTo>
                  <a:pt x="252" y="1418"/>
                </a:lnTo>
                <a:lnTo>
                  <a:pt x="244" y="1417"/>
                </a:lnTo>
                <a:lnTo>
                  <a:pt x="237" y="1417"/>
                </a:lnTo>
                <a:lnTo>
                  <a:pt x="237" y="1417"/>
                </a:lnTo>
                <a:lnTo>
                  <a:pt x="216" y="1419"/>
                </a:lnTo>
                <a:lnTo>
                  <a:pt x="196" y="1422"/>
                </a:lnTo>
                <a:lnTo>
                  <a:pt x="177" y="1425"/>
                </a:lnTo>
                <a:lnTo>
                  <a:pt x="156" y="1427"/>
                </a:lnTo>
                <a:lnTo>
                  <a:pt x="156" y="1427"/>
                </a:lnTo>
                <a:lnTo>
                  <a:pt x="134" y="1427"/>
                </a:lnTo>
                <a:lnTo>
                  <a:pt x="110" y="1425"/>
                </a:lnTo>
                <a:lnTo>
                  <a:pt x="87" y="1423"/>
                </a:lnTo>
                <a:lnTo>
                  <a:pt x="64" y="1422"/>
                </a:lnTo>
                <a:lnTo>
                  <a:pt x="64" y="1422"/>
                </a:lnTo>
                <a:lnTo>
                  <a:pt x="50" y="1421"/>
                </a:lnTo>
                <a:lnTo>
                  <a:pt x="36" y="1419"/>
                </a:lnTo>
                <a:lnTo>
                  <a:pt x="24" y="1415"/>
                </a:lnTo>
                <a:lnTo>
                  <a:pt x="11" y="1411"/>
                </a:lnTo>
                <a:lnTo>
                  <a:pt x="11" y="1411"/>
                </a:lnTo>
                <a:lnTo>
                  <a:pt x="9" y="1404"/>
                </a:lnTo>
                <a:lnTo>
                  <a:pt x="6" y="1394"/>
                </a:lnTo>
                <a:lnTo>
                  <a:pt x="4" y="1386"/>
                </a:lnTo>
                <a:lnTo>
                  <a:pt x="2" y="1382"/>
                </a:lnTo>
                <a:lnTo>
                  <a:pt x="0" y="1379"/>
                </a:lnTo>
                <a:lnTo>
                  <a:pt x="0" y="1379"/>
                </a:lnTo>
                <a:lnTo>
                  <a:pt x="21" y="1335"/>
                </a:lnTo>
                <a:lnTo>
                  <a:pt x="43" y="1291"/>
                </a:lnTo>
                <a:lnTo>
                  <a:pt x="66" y="1250"/>
                </a:lnTo>
                <a:lnTo>
                  <a:pt x="89" y="1210"/>
                </a:lnTo>
                <a:lnTo>
                  <a:pt x="89" y="1210"/>
                </a:lnTo>
                <a:lnTo>
                  <a:pt x="71" y="1211"/>
                </a:lnTo>
                <a:lnTo>
                  <a:pt x="52" y="1213"/>
                </a:lnTo>
                <a:lnTo>
                  <a:pt x="35" y="1215"/>
                </a:lnTo>
                <a:lnTo>
                  <a:pt x="18" y="1215"/>
                </a:lnTo>
                <a:lnTo>
                  <a:pt x="18" y="1215"/>
                </a:lnTo>
                <a:lnTo>
                  <a:pt x="16" y="1208"/>
                </a:lnTo>
                <a:lnTo>
                  <a:pt x="17" y="1199"/>
                </a:lnTo>
                <a:lnTo>
                  <a:pt x="19" y="1192"/>
                </a:lnTo>
                <a:lnTo>
                  <a:pt x="22" y="1183"/>
                </a:lnTo>
                <a:lnTo>
                  <a:pt x="30" y="1168"/>
                </a:lnTo>
                <a:lnTo>
                  <a:pt x="37" y="1153"/>
                </a:lnTo>
                <a:lnTo>
                  <a:pt x="37" y="1153"/>
                </a:lnTo>
                <a:lnTo>
                  <a:pt x="32" y="1151"/>
                </a:lnTo>
                <a:lnTo>
                  <a:pt x="27" y="1150"/>
                </a:lnTo>
                <a:lnTo>
                  <a:pt x="21" y="1151"/>
                </a:lnTo>
                <a:lnTo>
                  <a:pt x="16" y="1151"/>
                </a:lnTo>
                <a:lnTo>
                  <a:pt x="12" y="1152"/>
                </a:lnTo>
                <a:lnTo>
                  <a:pt x="7" y="1152"/>
                </a:lnTo>
                <a:lnTo>
                  <a:pt x="4" y="1151"/>
                </a:lnTo>
                <a:lnTo>
                  <a:pt x="0" y="1148"/>
                </a:lnTo>
                <a:lnTo>
                  <a:pt x="0" y="1148"/>
                </a:lnTo>
                <a:lnTo>
                  <a:pt x="0" y="1140"/>
                </a:lnTo>
                <a:lnTo>
                  <a:pt x="2" y="1134"/>
                </a:lnTo>
                <a:lnTo>
                  <a:pt x="5" y="1129"/>
                </a:lnTo>
                <a:lnTo>
                  <a:pt x="10" y="1123"/>
                </a:lnTo>
                <a:lnTo>
                  <a:pt x="19" y="1112"/>
                </a:lnTo>
                <a:lnTo>
                  <a:pt x="24" y="1107"/>
                </a:lnTo>
                <a:lnTo>
                  <a:pt x="27" y="1101"/>
                </a:lnTo>
                <a:lnTo>
                  <a:pt x="27" y="1101"/>
                </a:lnTo>
                <a:lnTo>
                  <a:pt x="24" y="1101"/>
                </a:lnTo>
                <a:lnTo>
                  <a:pt x="19" y="1101"/>
                </a:lnTo>
                <a:lnTo>
                  <a:pt x="14" y="1099"/>
                </a:lnTo>
                <a:lnTo>
                  <a:pt x="12" y="1097"/>
                </a:lnTo>
                <a:lnTo>
                  <a:pt x="11" y="1095"/>
                </a:lnTo>
                <a:lnTo>
                  <a:pt x="11" y="1095"/>
                </a:lnTo>
                <a:lnTo>
                  <a:pt x="14" y="1086"/>
                </a:lnTo>
                <a:lnTo>
                  <a:pt x="17" y="1078"/>
                </a:lnTo>
                <a:lnTo>
                  <a:pt x="27" y="1064"/>
                </a:lnTo>
                <a:lnTo>
                  <a:pt x="36" y="1051"/>
                </a:lnTo>
                <a:lnTo>
                  <a:pt x="41" y="1044"/>
                </a:lnTo>
                <a:lnTo>
                  <a:pt x="45" y="1036"/>
                </a:lnTo>
                <a:lnTo>
                  <a:pt x="45" y="1036"/>
                </a:lnTo>
                <a:lnTo>
                  <a:pt x="36" y="1036"/>
                </a:lnTo>
                <a:lnTo>
                  <a:pt x="29" y="1036"/>
                </a:lnTo>
                <a:lnTo>
                  <a:pt x="25" y="1035"/>
                </a:lnTo>
                <a:lnTo>
                  <a:pt x="21" y="1034"/>
                </a:lnTo>
                <a:lnTo>
                  <a:pt x="18" y="1031"/>
                </a:lnTo>
                <a:lnTo>
                  <a:pt x="16" y="1027"/>
                </a:lnTo>
                <a:lnTo>
                  <a:pt x="16" y="1027"/>
                </a:lnTo>
                <a:lnTo>
                  <a:pt x="19" y="1020"/>
                </a:lnTo>
                <a:lnTo>
                  <a:pt x="22" y="1014"/>
                </a:lnTo>
                <a:lnTo>
                  <a:pt x="33" y="1004"/>
                </a:lnTo>
                <a:lnTo>
                  <a:pt x="37" y="999"/>
                </a:lnTo>
                <a:lnTo>
                  <a:pt x="42" y="994"/>
                </a:lnTo>
                <a:lnTo>
                  <a:pt x="46" y="987"/>
                </a:lnTo>
                <a:lnTo>
                  <a:pt x="48" y="980"/>
                </a:lnTo>
                <a:lnTo>
                  <a:pt x="48" y="980"/>
                </a:lnTo>
                <a:lnTo>
                  <a:pt x="51" y="980"/>
                </a:lnTo>
                <a:lnTo>
                  <a:pt x="54" y="979"/>
                </a:lnTo>
                <a:lnTo>
                  <a:pt x="55" y="976"/>
                </a:lnTo>
                <a:lnTo>
                  <a:pt x="57" y="975"/>
                </a:lnTo>
                <a:lnTo>
                  <a:pt x="57" y="975"/>
                </a:lnTo>
                <a:lnTo>
                  <a:pt x="72" y="953"/>
                </a:lnTo>
                <a:lnTo>
                  <a:pt x="87" y="932"/>
                </a:lnTo>
                <a:lnTo>
                  <a:pt x="119" y="891"/>
                </a:lnTo>
                <a:lnTo>
                  <a:pt x="135" y="869"/>
                </a:lnTo>
                <a:lnTo>
                  <a:pt x="151" y="849"/>
                </a:lnTo>
                <a:lnTo>
                  <a:pt x="166" y="827"/>
                </a:lnTo>
                <a:lnTo>
                  <a:pt x="180" y="803"/>
                </a:lnTo>
                <a:lnTo>
                  <a:pt x="180" y="803"/>
                </a:lnTo>
                <a:lnTo>
                  <a:pt x="182" y="802"/>
                </a:lnTo>
                <a:lnTo>
                  <a:pt x="184" y="800"/>
                </a:lnTo>
                <a:lnTo>
                  <a:pt x="186" y="799"/>
                </a:lnTo>
                <a:lnTo>
                  <a:pt x="191" y="798"/>
                </a:lnTo>
                <a:lnTo>
                  <a:pt x="191" y="798"/>
                </a:lnTo>
                <a:lnTo>
                  <a:pt x="210" y="766"/>
                </a:lnTo>
                <a:lnTo>
                  <a:pt x="215" y="757"/>
                </a:lnTo>
                <a:lnTo>
                  <a:pt x="221" y="751"/>
                </a:lnTo>
                <a:lnTo>
                  <a:pt x="227" y="743"/>
                </a:lnTo>
                <a:lnTo>
                  <a:pt x="234" y="738"/>
                </a:lnTo>
                <a:lnTo>
                  <a:pt x="234" y="738"/>
                </a:lnTo>
                <a:lnTo>
                  <a:pt x="252" y="708"/>
                </a:lnTo>
                <a:lnTo>
                  <a:pt x="269" y="681"/>
                </a:lnTo>
                <a:lnTo>
                  <a:pt x="304" y="630"/>
                </a:lnTo>
                <a:lnTo>
                  <a:pt x="321" y="603"/>
                </a:lnTo>
                <a:lnTo>
                  <a:pt x="337" y="576"/>
                </a:lnTo>
                <a:lnTo>
                  <a:pt x="353" y="546"/>
                </a:lnTo>
                <a:lnTo>
                  <a:pt x="368" y="514"/>
                </a:lnTo>
                <a:lnTo>
                  <a:pt x="368" y="514"/>
                </a:lnTo>
                <a:lnTo>
                  <a:pt x="372" y="512"/>
                </a:lnTo>
                <a:lnTo>
                  <a:pt x="374" y="511"/>
                </a:lnTo>
                <a:lnTo>
                  <a:pt x="380" y="512"/>
                </a:lnTo>
                <a:lnTo>
                  <a:pt x="380" y="512"/>
                </a:lnTo>
                <a:lnTo>
                  <a:pt x="398" y="484"/>
                </a:lnTo>
                <a:lnTo>
                  <a:pt x="417" y="456"/>
                </a:lnTo>
                <a:lnTo>
                  <a:pt x="436" y="429"/>
                </a:lnTo>
                <a:lnTo>
                  <a:pt x="453" y="402"/>
                </a:lnTo>
                <a:lnTo>
                  <a:pt x="453" y="402"/>
                </a:lnTo>
                <a:lnTo>
                  <a:pt x="456" y="402"/>
                </a:lnTo>
                <a:lnTo>
                  <a:pt x="458" y="403"/>
                </a:lnTo>
                <a:lnTo>
                  <a:pt x="460" y="406"/>
                </a:lnTo>
                <a:lnTo>
                  <a:pt x="464" y="409"/>
                </a:lnTo>
                <a:lnTo>
                  <a:pt x="465" y="410"/>
                </a:lnTo>
                <a:lnTo>
                  <a:pt x="468" y="410"/>
                </a:lnTo>
                <a:lnTo>
                  <a:pt x="468" y="410"/>
                </a:lnTo>
                <a:lnTo>
                  <a:pt x="482" y="408"/>
                </a:lnTo>
                <a:lnTo>
                  <a:pt x="497" y="406"/>
                </a:lnTo>
                <a:lnTo>
                  <a:pt x="513" y="405"/>
                </a:lnTo>
                <a:lnTo>
                  <a:pt x="529" y="405"/>
                </a:lnTo>
                <a:lnTo>
                  <a:pt x="562" y="406"/>
                </a:lnTo>
                <a:lnTo>
                  <a:pt x="595" y="409"/>
                </a:lnTo>
                <a:lnTo>
                  <a:pt x="595" y="409"/>
                </a:lnTo>
                <a:lnTo>
                  <a:pt x="647" y="412"/>
                </a:lnTo>
                <a:lnTo>
                  <a:pt x="698" y="413"/>
                </a:lnTo>
                <a:lnTo>
                  <a:pt x="748" y="415"/>
                </a:lnTo>
                <a:lnTo>
                  <a:pt x="797" y="420"/>
                </a:lnTo>
                <a:lnTo>
                  <a:pt x="797" y="420"/>
                </a:lnTo>
                <a:lnTo>
                  <a:pt x="815" y="424"/>
                </a:lnTo>
                <a:lnTo>
                  <a:pt x="834" y="428"/>
                </a:lnTo>
                <a:lnTo>
                  <a:pt x="878" y="436"/>
                </a:lnTo>
                <a:lnTo>
                  <a:pt x="902" y="440"/>
                </a:lnTo>
                <a:lnTo>
                  <a:pt x="924" y="444"/>
                </a:lnTo>
                <a:lnTo>
                  <a:pt x="948" y="450"/>
                </a:lnTo>
                <a:lnTo>
                  <a:pt x="969" y="456"/>
                </a:lnTo>
                <a:lnTo>
                  <a:pt x="969" y="456"/>
                </a:lnTo>
                <a:lnTo>
                  <a:pt x="985" y="429"/>
                </a:lnTo>
                <a:lnTo>
                  <a:pt x="993" y="414"/>
                </a:lnTo>
                <a:lnTo>
                  <a:pt x="999" y="399"/>
                </a:lnTo>
                <a:lnTo>
                  <a:pt x="999" y="399"/>
                </a:lnTo>
                <a:lnTo>
                  <a:pt x="1002" y="399"/>
                </a:lnTo>
                <a:lnTo>
                  <a:pt x="1004" y="399"/>
                </a:lnTo>
                <a:lnTo>
                  <a:pt x="1005" y="399"/>
                </a:lnTo>
                <a:lnTo>
                  <a:pt x="1008" y="398"/>
                </a:lnTo>
                <a:lnTo>
                  <a:pt x="1008" y="398"/>
                </a:lnTo>
                <a:lnTo>
                  <a:pt x="1026" y="368"/>
                </a:lnTo>
                <a:lnTo>
                  <a:pt x="1043" y="338"/>
                </a:lnTo>
                <a:lnTo>
                  <a:pt x="1061" y="308"/>
                </a:lnTo>
                <a:lnTo>
                  <a:pt x="1079" y="278"/>
                </a:lnTo>
                <a:lnTo>
                  <a:pt x="1079" y="278"/>
                </a:lnTo>
                <a:close/>
                <a:moveTo>
                  <a:pt x="1042" y="789"/>
                </a:moveTo>
                <a:lnTo>
                  <a:pt x="1042" y="789"/>
                </a:lnTo>
                <a:lnTo>
                  <a:pt x="1046" y="778"/>
                </a:lnTo>
                <a:lnTo>
                  <a:pt x="1049" y="769"/>
                </a:lnTo>
                <a:lnTo>
                  <a:pt x="1056" y="748"/>
                </a:lnTo>
                <a:lnTo>
                  <a:pt x="1056" y="748"/>
                </a:lnTo>
                <a:lnTo>
                  <a:pt x="1063" y="726"/>
                </a:lnTo>
                <a:lnTo>
                  <a:pt x="1066" y="714"/>
                </a:lnTo>
                <a:lnTo>
                  <a:pt x="1067" y="710"/>
                </a:lnTo>
                <a:lnTo>
                  <a:pt x="1066" y="709"/>
                </a:lnTo>
                <a:lnTo>
                  <a:pt x="1066" y="709"/>
                </a:lnTo>
                <a:lnTo>
                  <a:pt x="1069" y="708"/>
                </a:lnTo>
                <a:lnTo>
                  <a:pt x="1070" y="706"/>
                </a:lnTo>
                <a:lnTo>
                  <a:pt x="1073" y="700"/>
                </a:lnTo>
                <a:lnTo>
                  <a:pt x="1075" y="692"/>
                </a:lnTo>
                <a:lnTo>
                  <a:pt x="1076" y="684"/>
                </a:lnTo>
                <a:lnTo>
                  <a:pt x="1076" y="684"/>
                </a:lnTo>
                <a:lnTo>
                  <a:pt x="1114" y="609"/>
                </a:lnTo>
                <a:lnTo>
                  <a:pt x="1152" y="535"/>
                </a:lnTo>
                <a:lnTo>
                  <a:pt x="1152" y="535"/>
                </a:lnTo>
                <a:lnTo>
                  <a:pt x="1156" y="533"/>
                </a:lnTo>
                <a:lnTo>
                  <a:pt x="1160" y="532"/>
                </a:lnTo>
                <a:lnTo>
                  <a:pt x="1163" y="531"/>
                </a:lnTo>
                <a:lnTo>
                  <a:pt x="1166" y="528"/>
                </a:lnTo>
                <a:lnTo>
                  <a:pt x="1166" y="528"/>
                </a:lnTo>
                <a:lnTo>
                  <a:pt x="1176" y="511"/>
                </a:lnTo>
                <a:lnTo>
                  <a:pt x="1185" y="495"/>
                </a:lnTo>
                <a:lnTo>
                  <a:pt x="1207" y="464"/>
                </a:lnTo>
                <a:lnTo>
                  <a:pt x="1207" y="464"/>
                </a:lnTo>
                <a:lnTo>
                  <a:pt x="1220" y="412"/>
                </a:lnTo>
                <a:lnTo>
                  <a:pt x="1229" y="359"/>
                </a:lnTo>
                <a:lnTo>
                  <a:pt x="1233" y="332"/>
                </a:lnTo>
                <a:lnTo>
                  <a:pt x="1238" y="304"/>
                </a:lnTo>
                <a:lnTo>
                  <a:pt x="1240" y="277"/>
                </a:lnTo>
                <a:lnTo>
                  <a:pt x="1242" y="249"/>
                </a:lnTo>
                <a:lnTo>
                  <a:pt x="1243" y="223"/>
                </a:lnTo>
                <a:lnTo>
                  <a:pt x="1243" y="195"/>
                </a:lnTo>
                <a:lnTo>
                  <a:pt x="1241" y="168"/>
                </a:lnTo>
                <a:lnTo>
                  <a:pt x="1239" y="142"/>
                </a:lnTo>
                <a:lnTo>
                  <a:pt x="1236" y="116"/>
                </a:lnTo>
                <a:lnTo>
                  <a:pt x="1230" y="90"/>
                </a:lnTo>
                <a:lnTo>
                  <a:pt x="1224" y="65"/>
                </a:lnTo>
                <a:lnTo>
                  <a:pt x="1216" y="41"/>
                </a:lnTo>
                <a:lnTo>
                  <a:pt x="1216" y="41"/>
                </a:lnTo>
                <a:lnTo>
                  <a:pt x="1210" y="54"/>
                </a:lnTo>
                <a:lnTo>
                  <a:pt x="1205" y="66"/>
                </a:lnTo>
                <a:lnTo>
                  <a:pt x="1196" y="92"/>
                </a:lnTo>
                <a:lnTo>
                  <a:pt x="1188" y="119"/>
                </a:lnTo>
                <a:lnTo>
                  <a:pt x="1181" y="143"/>
                </a:lnTo>
                <a:lnTo>
                  <a:pt x="1181" y="143"/>
                </a:lnTo>
                <a:lnTo>
                  <a:pt x="1176" y="154"/>
                </a:lnTo>
                <a:lnTo>
                  <a:pt x="1169" y="164"/>
                </a:lnTo>
                <a:lnTo>
                  <a:pt x="1157" y="183"/>
                </a:lnTo>
                <a:lnTo>
                  <a:pt x="1157" y="183"/>
                </a:lnTo>
                <a:lnTo>
                  <a:pt x="1155" y="187"/>
                </a:lnTo>
                <a:lnTo>
                  <a:pt x="1154" y="192"/>
                </a:lnTo>
                <a:lnTo>
                  <a:pt x="1153" y="196"/>
                </a:lnTo>
                <a:lnTo>
                  <a:pt x="1152" y="199"/>
                </a:lnTo>
                <a:lnTo>
                  <a:pt x="1152" y="199"/>
                </a:lnTo>
                <a:lnTo>
                  <a:pt x="1147" y="206"/>
                </a:lnTo>
                <a:lnTo>
                  <a:pt x="1141" y="212"/>
                </a:lnTo>
                <a:lnTo>
                  <a:pt x="1136" y="217"/>
                </a:lnTo>
                <a:lnTo>
                  <a:pt x="1131" y="224"/>
                </a:lnTo>
                <a:lnTo>
                  <a:pt x="1131" y="224"/>
                </a:lnTo>
                <a:lnTo>
                  <a:pt x="1101" y="270"/>
                </a:lnTo>
                <a:lnTo>
                  <a:pt x="1101" y="270"/>
                </a:lnTo>
                <a:lnTo>
                  <a:pt x="1091" y="285"/>
                </a:lnTo>
                <a:lnTo>
                  <a:pt x="1082" y="301"/>
                </a:lnTo>
                <a:lnTo>
                  <a:pt x="1074" y="316"/>
                </a:lnTo>
                <a:lnTo>
                  <a:pt x="1066" y="332"/>
                </a:lnTo>
                <a:lnTo>
                  <a:pt x="1066" y="332"/>
                </a:lnTo>
                <a:lnTo>
                  <a:pt x="1053" y="349"/>
                </a:lnTo>
                <a:lnTo>
                  <a:pt x="1041" y="366"/>
                </a:lnTo>
                <a:lnTo>
                  <a:pt x="1029" y="384"/>
                </a:lnTo>
                <a:lnTo>
                  <a:pt x="1017" y="404"/>
                </a:lnTo>
                <a:lnTo>
                  <a:pt x="996" y="442"/>
                </a:lnTo>
                <a:lnTo>
                  <a:pt x="984" y="461"/>
                </a:lnTo>
                <a:lnTo>
                  <a:pt x="972" y="480"/>
                </a:lnTo>
                <a:lnTo>
                  <a:pt x="972" y="480"/>
                </a:lnTo>
                <a:lnTo>
                  <a:pt x="973" y="482"/>
                </a:lnTo>
                <a:lnTo>
                  <a:pt x="973" y="484"/>
                </a:lnTo>
                <a:lnTo>
                  <a:pt x="972" y="487"/>
                </a:lnTo>
                <a:lnTo>
                  <a:pt x="971" y="490"/>
                </a:lnTo>
                <a:lnTo>
                  <a:pt x="970" y="493"/>
                </a:lnTo>
                <a:lnTo>
                  <a:pt x="971" y="496"/>
                </a:lnTo>
                <a:lnTo>
                  <a:pt x="971" y="496"/>
                </a:lnTo>
                <a:lnTo>
                  <a:pt x="947" y="533"/>
                </a:lnTo>
                <a:lnTo>
                  <a:pt x="922" y="572"/>
                </a:lnTo>
                <a:lnTo>
                  <a:pt x="910" y="591"/>
                </a:lnTo>
                <a:lnTo>
                  <a:pt x="899" y="610"/>
                </a:lnTo>
                <a:lnTo>
                  <a:pt x="889" y="631"/>
                </a:lnTo>
                <a:lnTo>
                  <a:pt x="880" y="650"/>
                </a:lnTo>
                <a:lnTo>
                  <a:pt x="880" y="650"/>
                </a:lnTo>
                <a:lnTo>
                  <a:pt x="884" y="669"/>
                </a:lnTo>
                <a:lnTo>
                  <a:pt x="890" y="686"/>
                </a:lnTo>
                <a:lnTo>
                  <a:pt x="896" y="703"/>
                </a:lnTo>
                <a:lnTo>
                  <a:pt x="902" y="720"/>
                </a:lnTo>
                <a:lnTo>
                  <a:pt x="902" y="720"/>
                </a:lnTo>
                <a:lnTo>
                  <a:pt x="909" y="752"/>
                </a:lnTo>
                <a:lnTo>
                  <a:pt x="913" y="783"/>
                </a:lnTo>
                <a:lnTo>
                  <a:pt x="917" y="814"/>
                </a:lnTo>
                <a:lnTo>
                  <a:pt x="919" y="845"/>
                </a:lnTo>
                <a:lnTo>
                  <a:pt x="919" y="877"/>
                </a:lnTo>
                <a:lnTo>
                  <a:pt x="918" y="908"/>
                </a:lnTo>
                <a:lnTo>
                  <a:pt x="914" y="971"/>
                </a:lnTo>
                <a:lnTo>
                  <a:pt x="910" y="1036"/>
                </a:lnTo>
                <a:lnTo>
                  <a:pt x="908" y="1069"/>
                </a:lnTo>
                <a:lnTo>
                  <a:pt x="907" y="1103"/>
                </a:lnTo>
                <a:lnTo>
                  <a:pt x="907" y="1136"/>
                </a:lnTo>
                <a:lnTo>
                  <a:pt x="908" y="1171"/>
                </a:lnTo>
                <a:lnTo>
                  <a:pt x="910" y="1207"/>
                </a:lnTo>
                <a:lnTo>
                  <a:pt x="913" y="1242"/>
                </a:lnTo>
                <a:lnTo>
                  <a:pt x="913" y="1242"/>
                </a:lnTo>
                <a:lnTo>
                  <a:pt x="936" y="1140"/>
                </a:lnTo>
                <a:lnTo>
                  <a:pt x="947" y="1091"/>
                </a:lnTo>
                <a:lnTo>
                  <a:pt x="958" y="1043"/>
                </a:lnTo>
                <a:lnTo>
                  <a:pt x="971" y="996"/>
                </a:lnTo>
                <a:lnTo>
                  <a:pt x="985" y="950"/>
                </a:lnTo>
                <a:lnTo>
                  <a:pt x="999" y="903"/>
                </a:lnTo>
                <a:lnTo>
                  <a:pt x="1015" y="857"/>
                </a:lnTo>
                <a:lnTo>
                  <a:pt x="1015" y="857"/>
                </a:lnTo>
                <a:lnTo>
                  <a:pt x="1017" y="854"/>
                </a:lnTo>
                <a:lnTo>
                  <a:pt x="1016" y="852"/>
                </a:lnTo>
                <a:lnTo>
                  <a:pt x="1014" y="850"/>
                </a:lnTo>
                <a:lnTo>
                  <a:pt x="1014" y="849"/>
                </a:lnTo>
                <a:lnTo>
                  <a:pt x="1013" y="848"/>
                </a:lnTo>
                <a:lnTo>
                  <a:pt x="1013" y="848"/>
                </a:lnTo>
                <a:lnTo>
                  <a:pt x="1018" y="849"/>
                </a:lnTo>
                <a:lnTo>
                  <a:pt x="1020" y="848"/>
                </a:lnTo>
                <a:lnTo>
                  <a:pt x="1020" y="844"/>
                </a:lnTo>
                <a:lnTo>
                  <a:pt x="1020" y="844"/>
                </a:lnTo>
                <a:lnTo>
                  <a:pt x="1030" y="821"/>
                </a:lnTo>
                <a:lnTo>
                  <a:pt x="1034" y="809"/>
                </a:lnTo>
                <a:lnTo>
                  <a:pt x="1039" y="798"/>
                </a:lnTo>
                <a:lnTo>
                  <a:pt x="1039" y="798"/>
                </a:lnTo>
                <a:lnTo>
                  <a:pt x="1038" y="797"/>
                </a:lnTo>
                <a:lnTo>
                  <a:pt x="1038" y="796"/>
                </a:lnTo>
                <a:lnTo>
                  <a:pt x="1036" y="798"/>
                </a:lnTo>
                <a:lnTo>
                  <a:pt x="1035" y="800"/>
                </a:lnTo>
                <a:lnTo>
                  <a:pt x="1035" y="800"/>
                </a:lnTo>
                <a:lnTo>
                  <a:pt x="1034" y="798"/>
                </a:lnTo>
                <a:lnTo>
                  <a:pt x="1034" y="798"/>
                </a:lnTo>
                <a:lnTo>
                  <a:pt x="1034" y="796"/>
                </a:lnTo>
                <a:lnTo>
                  <a:pt x="1035" y="794"/>
                </a:lnTo>
                <a:lnTo>
                  <a:pt x="1039" y="793"/>
                </a:lnTo>
                <a:lnTo>
                  <a:pt x="1042" y="792"/>
                </a:lnTo>
                <a:lnTo>
                  <a:pt x="1042" y="791"/>
                </a:lnTo>
                <a:lnTo>
                  <a:pt x="1042" y="789"/>
                </a:lnTo>
                <a:lnTo>
                  <a:pt x="1042" y="789"/>
                </a:lnTo>
                <a:close/>
                <a:moveTo>
                  <a:pt x="1666" y="178"/>
                </a:moveTo>
                <a:lnTo>
                  <a:pt x="1666" y="178"/>
                </a:lnTo>
                <a:lnTo>
                  <a:pt x="1650" y="190"/>
                </a:lnTo>
                <a:lnTo>
                  <a:pt x="1634" y="201"/>
                </a:lnTo>
                <a:lnTo>
                  <a:pt x="1617" y="212"/>
                </a:lnTo>
                <a:lnTo>
                  <a:pt x="1599" y="222"/>
                </a:lnTo>
                <a:lnTo>
                  <a:pt x="1599" y="222"/>
                </a:lnTo>
                <a:lnTo>
                  <a:pt x="1572" y="231"/>
                </a:lnTo>
                <a:lnTo>
                  <a:pt x="1545" y="242"/>
                </a:lnTo>
                <a:lnTo>
                  <a:pt x="1520" y="254"/>
                </a:lnTo>
                <a:lnTo>
                  <a:pt x="1496" y="264"/>
                </a:lnTo>
                <a:lnTo>
                  <a:pt x="1471" y="277"/>
                </a:lnTo>
                <a:lnTo>
                  <a:pt x="1449" y="290"/>
                </a:lnTo>
                <a:lnTo>
                  <a:pt x="1426" y="303"/>
                </a:lnTo>
                <a:lnTo>
                  <a:pt x="1405" y="316"/>
                </a:lnTo>
                <a:lnTo>
                  <a:pt x="1405" y="316"/>
                </a:lnTo>
                <a:lnTo>
                  <a:pt x="1374" y="337"/>
                </a:lnTo>
                <a:lnTo>
                  <a:pt x="1344" y="360"/>
                </a:lnTo>
                <a:lnTo>
                  <a:pt x="1287" y="407"/>
                </a:lnTo>
                <a:lnTo>
                  <a:pt x="1287" y="407"/>
                </a:lnTo>
                <a:lnTo>
                  <a:pt x="1259" y="431"/>
                </a:lnTo>
                <a:lnTo>
                  <a:pt x="1245" y="443"/>
                </a:lnTo>
                <a:lnTo>
                  <a:pt x="1232" y="457"/>
                </a:lnTo>
                <a:lnTo>
                  <a:pt x="1221" y="470"/>
                </a:lnTo>
                <a:lnTo>
                  <a:pt x="1209" y="485"/>
                </a:lnTo>
                <a:lnTo>
                  <a:pt x="1198" y="500"/>
                </a:lnTo>
                <a:lnTo>
                  <a:pt x="1187" y="515"/>
                </a:lnTo>
                <a:lnTo>
                  <a:pt x="1187" y="515"/>
                </a:lnTo>
                <a:lnTo>
                  <a:pt x="1167" y="547"/>
                </a:lnTo>
                <a:lnTo>
                  <a:pt x="1147" y="577"/>
                </a:lnTo>
                <a:lnTo>
                  <a:pt x="1147" y="577"/>
                </a:lnTo>
                <a:lnTo>
                  <a:pt x="1139" y="589"/>
                </a:lnTo>
                <a:lnTo>
                  <a:pt x="1133" y="602"/>
                </a:lnTo>
                <a:lnTo>
                  <a:pt x="1120" y="629"/>
                </a:lnTo>
                <a:lnTo>
                  <a:pt x="1099" y="681"/>
                </a:lnTo>
                <a:lnTo>
                  <a:pt x="1099" y="681"/>
                </a:lnTo>
                <a:lnTo>
                  <a:pt x="1087" y="710"/>
                </a:lnTo>
                <a:lnTo>
                  <a:pt x="1075" y="740"/>
                </a:lnTo>
                <a:lnTo>
                  <a:pt x="1055" y="799"/>
                </a:lnTo>
                <a:lnTo>
                  <a:pt x="1033" y="858"/>
                </a:lnTo>
                <a:lnTo>
                  <a:pt x="1012" y="918"/>
                </a:lnTo>
                <a:lnTo>
                  <a:pt x="1012" y="918"/>
                </a:lnTo>
                <a:lnTo>
                  <a:pt x="999" y="952"/>
                </a:lnTo>
                <a:lnTo>
                  <a:pt x="988" y="986"/>
                </a:lnTo>
                <a:lnTo>
                  <a:pt x="978" y="1021"/>
                </a:lnTo>
                <a:lnTo>
                  <a:pt x="968" y="1058"/>
                </a:lnTo>
                <a:lnTo>
                  <a:pt x="950" y="1130"/>
                </a:lnTo>
                <a:lnTo>
                  <a:pt x="932" y="1203"/>
                </a:lnTo>
                <a:lnTo>
                  <a:pt x="932" y="1203"/>
                </a:lnTo>
                <a:lnTo>
                  <a:pt x="933" y="1209"/>
                </a:lnTo>
                <a:lnTo>
                  <a:pt x="933" y="1215"/>
                </a:lnTo>
                <a:lnTo>
                  <a:pt x="930" y="1227"/>
                </a:lnTo>
                <a:lnTo>
                  <a:pt x="929" y="1233"/>
                </a:lnTo>
                <a:lnTo>
                  <a:pt x="928" y="1239"/>
                </a:lnTo>
                <a:lnTo>
                  <a:pt x="928" y="1244"/>
                </a:lnTo>
                <a:lnTo>
                  <a:pt x="929" y="1250"/>
                </a:lnTo>
                <a:lnTo>
                  <a:pt x="929" y="1250"/>
                </a:lnTo>
                <a:lnTo>
                  <a:pt x="935" y="1236"/>
                </a:lnTo>
                <a:lnTo>
                  <a:pt x="939" y="1222"/>
                </a:lnTo>
                <a:lnTo>
                  <a:pt x="942" y="1215"/>
                </a:lnTo>
                <a:lnTo>
                  <a:pt x="947" y="1210"/>
                </a:lnTo>
                <a:lnTo>
                  <a:pt x="951" y="1206"/>
                </a:lnTo>
                <a:lnTo>
                  <a:pt x="956" y="1201"/>
                </a:lnTo>
                <a:lnTo>
                  <a:pt x="956" y="1201"/>
                </a:lnTo>
                <a:lnTo>
                  <a:pt x="974" y="1172"/>
                </a:lnTo>
                <a:lnTo>
                  <a:pt x="993" y="1142"/>
                </a:lnTo>
                <a:lnTo>
                  <a:pt x="1013" y="1115"/>
                </a:lnTo>
                <a:lnTo>
                  <a:pt x="1023" y="1102"/>
                </a:lnTo>
                <a:lnTo>
                  <a:pt x="1033" y="1090"/>
                </a:lnTo>
                <a:lnTo>
                  <a:pt x="1033" y="1090"/>
                </a:lnTo>
                <a:lnTo>
                  <a:pt x="1045" y="1077"/>
                </a:lnTo>
                <a:lnTo>
                  <a:pt x="1057" y="1065"/>
                </a:lnTo>
                <a:lnTo>
                  <a:pt x="1071" y="1053"/>
                </a:lnTo>
                <a:lnTo>
                  <a:pt x="1082" y="1040"/>
                </a:lnTo>
                <a:lnTo>
                  <a:pt x="1082" y="1040"/>
                </a:lnTo>
                <a:lnTo>
                  <a:pt x="1105" y="1013"/>
                </a:lnTo>
                <a:lnTo>
                  <a:pt x="1117" y="1000"/>
                </a:lnTo>
                <a:lnTo>
                  <a:pt x="1129" y="988"/>
                </a:lnTo>
                <a:lnTo>
                  <a:pt x="1129" y="988"/>
                </a:lnTo>
                <a:lnTo>
                  <a:pt x="1168" y="956"/>
                </a:lnTo>
                <a:lnTo>
                  <a:pt x="1210" y="924"/>
                </a:lnTo>
                <a:lnTo>
                  <a:pt x="1230" y="909"/>
                </a:lnTo>
                <a:lnTo>
                  <a:pt x="1253" y="895"/>
                </a:lnTo>
                <a:lnTo>
                  <a:pt x="1275" y="881"/>
                </a:lnTo>
                <a:lnTo>
                  <a:pt x="1298" y="868"/>
                </a:lnTo>
                <a:lnTo>
                  <a:pt x="1321" y="857"/>
                </a:lnTo>
                <a:lnTo>
                  <a:pt x="1347" y="846"/>
                </a:lnTo>
                <a:lnTo>
                  <a:pt x="1372" y="837"/>
                </a:lnTo>
                <a:lnTo>
                  <a:pt x="1398" y="829"/>
                </a:lnTo>
                <a:lnTo>
                  <a:pt x="1426" y="822"/>
                </a:lnTo>
                <a:lnTo>
                  <a:pt x="1454" y="818"/>
                </a:lnTo>
                <a:lnTo>
                  <a:pt x="1484" y="815"/>
                </a:lnTo>
                <a:lnTo>
                  <a:pt x="1515" y="814"/>
                </a:lnTo>
                <a:lnTo>
                  <a:pt x="1515" y="814"/>
                </a:lnTo>
                <a:lnTo>
                  <a:pt x="1518" y="783"/>
                </a:lnTo>
                <a:lnTo>
                  <a:pt x="1524" y="753"/>
                </a:lnTo>
                <a:lnTo>
                  <a:pt x="1529" y="723"/>
                </a:lnTo>
                <a:lnTo>
                  <a:pt x="1535" y="693"/>
                </a:lnTo>
                <a:lnTo>
                  <a:pt x="1542" y="664"/>
                </a:lnTo>
                <a:lnTo>
                  <a:pt x="1550" y="634"/>
                </a:lnTo>
                <a:lnTo>
                  <a:pt x="1568" y="572"/>
                </a:lnTo>
                <a:lnTo>
                  <a:pt x="1568" y="572"/>
                </a:lnTo>
                <a:lnTo>
                  <a:pt x="1579" y="536"/>
                </a:lnTo>
                <a:lnTo>
                  <a:pt x="1592" y="501"/>
                </a:lnTo>
                <a:lnTo>
                  <a:pt x="1618" y="431"/>
                </a:lnTo>
                <a:lnTo>
                  <a:pt x="1618" y="431"/>
                </a:lnTo>
                <a:lnTo>
                  <a:pt x="1625" y="413"/>
                </a:lnTo>
                <a:lnTo>
                  <a:pt x="1633" y="394"/>
                </a:lnTo>
                <a:lnTo>
                  <a:pt x="1650" y="358"/>
                </a:lnTo>
                <a:lnTo>
                  <a:pt x="1668" y="320"/>
                </a:lnTo>
                <a:lnTo>
                  <a:pt x="1684" y="283"/>
                </a:lnTo>
                <a:lnTo>
                  <a:pt x="1691" y="263"/>
                </a:lnTo>
                <a:lnTo>
                  <a:pt x="1697" y="244"/>
                </a:lnTo>
                <a:lnTo>
                  <a:pt x="1701" y="225"/>
                </a:lnTo>
                <a:lnTo>
                  <a:pt x="1705" y="206"/>
                </a:lnTo>
                <a:lnTo>
                  <a:pt x="1707" y="186"/>
                </a:lnTo>
                <a:lnTo>
                  <a:pt x="1707" y="166"/>
                </a:lnTo>
                <a:lnTo>
                  <a:pt x="1705" y="147"/>
                </a:lnTo>
                <a:lnTo>
                  <a:pt x="1699" y="126"/>
                </a:lnTo>
                <a:lnTo>
                  <a:pt x="1699" y="126"/>
                </a:lnTo>
                <a:lnTo>
                  <a:pt x="1699" y="124"/>
                </a:lnTo>
                <a:lnTo>
                  <a:pt x="1698" y="124"/>
                </a:lnTo>
                <a:lnTo>
                  <a:pt x="1698" y="124"/>
                </a:lnTo>
                <a:lnTo>
                  <a:pt x="1695" y="132"/>
                </a:lnTo>
                <a:lnTo>
                  <a:pt x="1691" y="139"/>
                </a:lnTo>
                <a:lnTo>
                  <a:pt x="1682" y="151"/>
                </a:lnTo>
                <a:lnTo>
                  <a:pt x="1674" y="164"/>
                </a:lnTo>
                <a:lnTo>
                  <a:pt x="1669" y="170"/>
                </a:lnTo>
                <a:lnTo>
                  <a:pt x="1666" y="178"/>
                </a:lnTo>
                <a:lnTo>
                  <a:pt x="1666" y="178"/>
                </a:lnTo>
                <a:close/>
                <a:moveTo>
                  <a:pt x="1717" y="151"/>
                </a:moveTo>
                <a:lnTo>
                  <a:pt x="1717" y="151"/>
                </a:lnTo>
                <a:lnTo>
                  <a:pt x="1720" y="170"/>
                </a:lnTo>
                <a:lnTo>
                  <a:pt x="1720" y="188"/>
                </a:lnTo>
                <a:lnTo>
                  <a:pt x="1718" y="206"/>
                </a:lnTo>
                <a:lnTo>
                  <a:pt x="1716" y="223"/>
                </a:lnTo>
                <a:lnTo>
                  <a:pt x="1713" y="240"/>
                </a:lnTo>
                <a:lnTo>
                  <a:pt x="1709" y="256"/>
                </a:lnTo>
                <a:lnTo>
                  <a:pt x="1703" y="272"/>
                </a:lnTo>
                <a:lnTo>
                  <a:pt x="1698" y="287"/>
                </a:lnTo>
                <a:lnTo>
                  <a:pt x="1685" y="318"/>
                </a:lnTo>
                <a:lnTo>
                  <a:pt x="1670" y="347"/>
                </a:lnTo>
                <a:lnTo>
                  <a:pt x="1655" y="377"/>
                </a:lnTo>
                <a:lnTo>
                  <a:pt x="1641" y="407"/>
                </a:lnTo>
                <a:lnTo>
                  <a:pt x="1641" y="407"/>
                </a:lnTo>
                <a:lnTo>
                  <a:pt x="1632" y="430"/>
                </a:lnTo>
                <a:lnTo>
                  <a:pt x="1623" y="454"/>
                </a:lnTo>
                <a:lnTo>
                  <a:pt x="1607" y="503"/>
                </a:lnTo>
                <a:lnTo>
                  <a:pt x="1607" y="503"/>
                </a:lnTo>
                <a:lnTo>
                  <a:pt x="1581" y="580"/>
                </a:lnTo>
                <a:lnTo>
                  <a:pt x="1570" y="620"/>
                </a:lnTo>
                <a:lnTo>
                  <a:pt x="1558" y="660"/>
                </a:lnTo>
                <a:lnTo>
                  <a:pt x="1547" y="700"/>
                </a:lnTo>
                <a:lnTo>
                  <a:pt x="1539" y="742"/>
                </a:lnTo>
                <a:lnTo>
                  <a:pt x="1531" y="785"/>
                </a:lnTo>
                <a:lnTo>
                  <a:pt x="1526" y="829"/>
                </a:lnTo>
                <a:lnTo>
                  <a:pt x="1526" y="829"/>
                </a:lnTo>
                <a:lnTo>
                  <a:pt x="1498" y="830"/>
                </a:lnTo>
                <a:lnTo>
                  <a:pt x="1470" y="831"/>
                </a:lnTo>
                <a:lnTo>
                  <a:pt x="1417" y="833"/>
                </a:lnTo>
                <a:lnTo>
                  <a:pt x="1417" y="833"/>
                </a:lnTo>
                <a:lnTo>
                  <a:pt x="1391" y="842"/>
                </a:lnTo>
                <a:lnTo>
                  <a:pt x="1365" y="851"/>
                </a:lnTo>
                <a:lnTo>
                  <a:pt x="1339" y="862"/>
                </a:lnTo>
                <a:lnTo>
                  <a:pt x="1315" y="874"/>
                </a:lnTo>
                <a:lnTo>
                  <a:pt x="1291" y="887"/>
                </a:lnTo>
                <a:lnTo>
                  <a:pt x="1268" y="899"/>
                </a:lnTo>
                <a:lnTo>
                  <a:pt x="1245" y="913"/>
                </a:lnTo>
                <a:lnTo>
                  <a:pt x="1223" y="927"/>
                </a:lnTo>
                <a:lnTo>
                  <a:pt x="1223" y="927"/>
                </a:lnTo>
                <a:lnTo>
                  <a:pt x="1207" y="940"/>
                </a:lnTo>
                <a:lnTo>
                  <a:pt x="1192" y="954"/>
                </a:lnTo>
                <a:lnTo>
                  <a:pt x="1165" y="980"/>
                </a:lnTo>
                <a:lnTo>
                  <a:pt x="1165" y="980"/>
                </a:lnTo>
                <a:lnTo>
                  <a:pt x="1154" y="987"/>
                </a:lnTo>
                <a:lnTo>
                  <a:pt x="1145" y="995"/>
                </a:lnTo>
                <a:lnTo>
                  <a:pt x="1135" y="1001"/>
                </a:lnTo>
                <a:lnTo>
                  <a:pt x="1125" y="1010"/>
                </a:lnTo>
                <a:lnTo>
                  <a:pt x="1125" y="1010"/>
                </a:lnTo>
                <a:lnTo>
                  <a:pt x="1117" y="1018"/>
                </a:lnTo>
                <a:lnTo>
                  <a:pt x="1108" y="1028"/>
                </a:lnTo>
                <a:lnTo>
                  <a:pt x="1091" y="1047"/>
                </a:lnTo>
                <a:lnTo>
                  <a:pt x="1091" y="1047"/>
                </a:lnTo>
                <a:lnTo>
                  <a:pt x="1056" y="1082"/>
                </a:lnTo>
                <a:lnTo>
                  <a:pt x="1039" y="1101"/>
                </a:lnTo>
                <a:lnTo>
                  <a:pt x="1023" y="1120"/>
                </a:lnTo>
                <a:lnTo>
                  <a:pt x="1023" y="1120"/>
                </a:lnTo>
                <a:lnTo>
                  <a:pt x="1008" y="1140"/>
                </a:lnTo>
                <a:lnTo>
                  <a:pt x="993" y="1161"/>
                </a:lnTo>
                <a:lnTo>
                  <a:pt x="979" y="1182"/>
                </a:lnTo>
                <a:lnTo>
                  <a:pt x="965" y="1205"/>
                </a:lnTo>
                <a:lnTo>
                  <a:pt x="952" y="1226"/>
                </a:lnTo>
                <a:lnTo>
                  <a:pt x="940" y="1250"/>
                </a:lnTo>
                <a:lnTo>
                  <a:pt x="928" y="1272"/>
                </a:lnTo>
                <a:lnTo>
                  <a:pt x="918" y="1296"/>
                </a:lnTo>
                <a:lnTo>
                  <a:pt x="918" y="1296"/>
                </a:lnTo>
                <a:lnTo>
                  <a:pt x="923" y="1290"/>
                </a:lnTo>
                <a:lnTo>
                  <a:pt x="928" y="1284"/>
                </a:lnTo>
                <a:lnTo>
                  <a:pt x="933" y="1275"/>
                </a:lnTo>
                <a:lnTo>
                  <a:pt x="937" y="1268"/>
                </a:lnTo>
                <a:lnTo>
                  <a:pt x="944" y="1251"/>
                </a:lnTo>
                <a:lnTo>
                  <a:pt x="953" y="1233"/>
                </a:lnTo>
                <a:lnTo>
                  <a:pt x="953" y="1233"/>
                </a:lnTo>
                <a:lnTo>
                  <a:pt x="959" y="1225"/>
                </a:lnTo>
                <a:lnTo>
                  <a:pt x="967" y="1216"/>
                </a:lnTo>
                <a:lnTo>
                  <a:pt x="975" y="1208"/>
                </a:lnTo>
                <a:lnTo>
                  <a:pt x="983" y="1200"/>
                </a:lnTo>
                <a:lnTo>
                  <a:pt x="983" y="1200"/>
                </a:lnTo>
                <a:lnTo>
                  <a:pt x="998" y="1179"/>
                </a:lnTo>
                <a:lnTo>
                  <a:pt x="1013" y="1157"/>
                </a:lnTo>
                <a:lnTo>
                  <a:pt x="1013" y="1157"/>
                </a:lnTo>
                <a:lnTo>
                  <a:pt x="1020" y="1147"/>
                </a:lnTo>
                <a:lnTo>
                  <a:pt x="1028" y="1136"/>
                </a:lnTo>
                <a:lnTo>
                  <a:pt x="1032" y="1131"/>
                </a:lnTo>
                <a:lnTo>
                  <a:pt x="1036" y="1126"/>
                </a:lnTo>
                <a:lnTo>
                  <a:pt x="1042" y="1123"/>
                </a:lnTo>
                <a:lnTo>
                  <a:pt x="1047" y="1121"/>
                </a:lnTo>
                <a:lnTo>
                  <a:pt x="1047" y="1121"/>
                </a:lnTo>
                <a:lnTo>
                  <a:pt x="1038" y="1138"/>
                </a:lnTo>
                <a:lnTo>
                  <a:pt x="1027" y="1153"/>
                </a:lnTo>
                <a:lnTo>
                  <a:pt x="1003" y="1184"/>
                </a:lnTo>
                <a:lnTo>
                  <a:pt x="980" y="1214"/>
                </a:lnTo>
                <a:lnTo>
                  <a:pt x="969" y="1230"/>
                </a:lnTo>
                <a:lnTo>
                  <a:pt x="960" y="1246"/>
                </a:lnTo>
                <a:lnTo>
                  <a:pt x="960" y="1246"/>
                </a:lnTo>
                <a:lnTo>
                  <a:pt x="954" y="1257"/>
                </a:lnTo>
                <a:lnTo>
                  <a:pt x="949" y="1270"/>
                </a:lnTo>
                <a:lnTo>
                  <a:pt x="943" y="1282"/>
                </a:lnTo>
                <a:lnTo>
                  <a:pt x="940" y="1294"/>
                </a:lnTo>
                <a:lnTo>
                  <a:pt x="940" y="1294"/>
                </a:lnTo>
                <a:lnTo>
                  <a:pt x="945" y="1293"/>
                </a:lnTo>
                <a:lnTo>
                  <a:pt x="951" y="1292"/>
                </a:lnTo>
                <a:lnTo>
                  <a:pt x="956" y="1291"/>
                </a:lnTo>
                <a:lnTo>
                  <a:pt x="961" y="1290"/>
                </a:lnTo>
                <a:lnTo>
                  <a:pt x="961" y="1290"/>
                </a:lnTo>
                <a:lnTo>
                  <a:pt x="1012" y="1221"/>
                </a:lnTo>
                <a:lnTo>
                  <a:pt x="1038" y="1186"/>
                </a:lnTo>
                <a:lnTo>
                  <a:pt x="1064" y="1152"/>
                </a:lnTo>
                <a:lnTo>
                  <a:pt x="1091" y="1118"/>
                </a:lnTo>
                <a:lnTo>
                  <a:pt x="1119" y="1086"/>
                </a:lnTo>
                <a:lnTo>
                  <a:pt x="1147" y="1055"/>
                </a:lnTo>
                <a:lnTo>
                  <a:pt x="1177" y="1024"/>
                </a:lnTo>
                <a:lnTo>
                  <a:pt x="1177" y="1024"/>
                </a:lnTo>
                <a:lnTo>
                  <a:pt x="1181" y="1024"/>
                </a:lnTo>
                <a:lnTo>
                  <a:pt x="1184" y="1023"/>
                </a:lnTo>
                <a:lnTo>
                  <a:pt x="1190" y="1020"/>
                </a:lnTo>
                <a:lnTo>
                  <a:pt x="1190" y="1020"/>
                </a:lnTo>
                <a:lnTo>
                  <a:pt x="1220" y="995"/>
                </a:lnTo>
                <a:lnTo>
                  <a:pt x="1251" y="969"/>
                </a:lnTo>
                <a:lnTo>
                  <a:pt x="1284" y="943"/>
                </a:lnTo>
                <a:lnTo>
                  <a:pt x="1317" y="919"/>
                </a:lnTo>
                <a:lnTo>
                  <a:pt x="1317" y="919"/>
                </a:lnTo>
                <a:lnTo>
                  <a:pt x="1338" y="905"/>
                </a:lnTo>
                <a:lnTo>
                  <a:pt x="1360" y="892"/>
                </a:lnTo>
                <a:lnTo>
                  <a:pt x="1381" y="880"/>
                </a:lnTo>
                <a:lnTo>
                  <a:pt x="1404" y="869"/>
                </a:lnTo>
                <a:lnTo>
                  <a:pt x="1428" y="861"/>
                </a:lnTo>
                <a:lnTo>
                  <a:pt x="1441" y="858"/>
                </a:lnTo>
                <a:lnTo>
                  <a:pt x="1454" y="854"/>
                </a:lnTo>
                <a:lnTo>
                  <a:pt x="1468" y="851"/>
                </a:lnTo>
                <a:lnTo>
                  <a:pt x="1482" y="850"/>
                </a:lnTo>
                <a:lnTo>
                  <a:pt x="1496" y="848"/>
                </a:lnTo>
                <a:lnTo>
                  <a:pt x="1511" y="848"/>
                </a:lnTo>
                <a:lnTo>
                  <a:pt x="1511" y="848"/>
                </a:lnTo>
                <a:lnTo>
                  <a:pt x="1524" y="848"/>
                </a:lnTo>
                <a:lnTo>
                  <a:pt x="1532" y="849"/>
                </a:lnTo>
                <a:lnTo>
                  <a:pt x="1541" y="849"/>
                </a:lnTo>
                <a:lnTo>
                  <a:pt x="1553" y="848"/>
                </a:lnTo>
                <a:lnTo>
                  <a:pt x="1553" y="848"/>
                </a:lnTo>
                <a:lnTo>
                  <a:pt x="1580" y="752"/>
                </a:lnTo>
                <a:lnTo>
                  <a:pt x="1609" y="656"/>
                </a:lnTo>
                <a:lnTo>
                  <a:pt x="1622" y="607"/>
                </a:lnTo>
                <a:lnTo>
                  <a:pt x="1635" y="559"/>
                </a:lnTo>
                <a:lnTo>
                  <a:pt x="1647" y="509"/>
                </a:lnTo>
                <a:lnTo>
                  <a:pt x="1656" y="456"/>
                </a:lnTo>
                <a:lnTo>
                  <a:pt x="1656" y="456"/>
                </a:lnTo>
                <a:lnTo>
                  <a:pt x="1659" y="453"/>
                </a:lnTo>
                <a:lnTo>
                  <a:pt x="1662" y="450"/>
                </a:lnTo>
                <a:lnTo>
                  <a:pt x="1664" y="446"/>
                </a:lnTo>
                <a:lnTo>
                  <a:pt x="1666" y="442"/>
                </a:lnTo>
                <a:lnTo>
                  <a:pt x="1666" y="442"/>
                </a:lnTo>
                <a:lnTo>
                  <a:pt x="1672" y="424"/>
                </a:lnTo>
                <a:lnTo>
                  <a:pt x="1678" y="406"/>
                </a:lnTo>
                <a:lnTo>
                  <a:pt x="1682" y="387"/>
                </a:lnTo>
                <a:lnTo>
                  <a:pt x="1685" y="368"/>
                </a:lnTo>
                <a:lnTo>
                  <a:pt x="1694" y="330"/>
                </a:lnTo>
                <a:lnTo>
                  <a:pt x="1699" y="313"/>
                </a:lnTo>
                <a:lnTo>
                  <a:pt x="1705" y="294"/>
                </a:lnTo>
                <a:lnTo>
                  <a:pt x="1705" y="294"/>
                </a:lnTo>
                <a:lnTo>
                  <a:pt x="1707" y="291"/>
                </a:lnTo>
                <a:lnTo>
                  <a:pt x="1710" y="289"/>
                </a:lnTo>
                <a:lnTo>
                  <a:pt x="1712" y="286"/>
                </a:lnTo>
                <a:lnTo>
                  <a:pt x="1714" y="283"/>
                </a:lnTo>
                <a:lnTo>
                  <a:pt x="1714" y="283"/>
                </a:lnTo>
                <a:lnTo>
                  <a:pt x="1723" y="256"/>
                </a:lnTo>
                <a:lnTo>
                  <a:pt x="1730" y="229"/>
                </a:lnTo>
                <a:lnTo>
                  <a:pt x="1737" y="202"/>
                </a:lnTo>
                <a:lnTo>
                  <a:pt x="1744" y="178"/>
                </a:lnTo>
                <a:lnTo>
                  <a:pt x="1744" y="178"/>
                </a:lnTo>
                <a:lnTo>
                  <a:pt x="1751" y="162"/>
                </a:lnTo>
                <a:lnTo>
                  <a:pt x="1753" y="154"/>
                </a:lnTo>
                <a:lnTo>
                  <a:pt x="1753" y="150"/>
                </a:lnTo>
                <a:lnTo>
                  <a:pt x="1751" y="146"/>
                </a:lnTo>
                <a:lnTo>
                  <a:pt x="1751" y="146"/>
                </a:lnTo>
                <a:lnTo>
                  <a:pt x="1742" y="148"/>
                </a:lnTo>
                <a:lnTo>
                  <a:pt x="1735" y="150"/>
                </a:lnTo>
                <a:lnTo>
                  <a:pt x="1727" y="152"/>
                </a:lnTo>
                <a:lnTo>
                  <a:pt x="1723" y="152"/>
                </a:lnTo>
                <a:lnTo>
                  <a:pt x="1717" y="151"/>
                </a:lnTo>
                <a:lnTo>
                  <a:pt x="1717" y="151"/>
                </a:lnTo>
                <a:close/>
                <a:moveTo>
                  <a:pt x="1785" y="576"/>
                </a:moveTo>
                <a:lnTo>
                  <a:pt x="1785" y="576"/>
                </a:lnTo>
                <a:lnTo>
                  <a:pt x="1783" y="575"/>
                </a:lnTo>
                <a:lnTo>
                  <a:pt x="1782" y="575"/>
                </a:lnTo>
                <a:lnTo>
                  <a:pt x="1781" y="576"/>
                </a:lnTo>
                <a:lnTo>
                  <a:pt x="1781" y="577"/>
                </a:lnTo>
                <a:lnTo>
                  <a:pt x="1778" y="581"/>
                </a:lnTo>
                <a:lnTo>
                  <a:pt x="1776" y="587"/>
                </a:lnTo>
                <a:lnTo>
                  <a:pt x="1776" y="587"/>
                </a:lnTo>
                <a:lnTo>
                  <a:pt x="1781" y="556"/>
                </a:lnTo>
                <a:lnTo>
                  <a:pt x="1785" y="526"/>
                </a:lnTo>
                <a:lnTo>
                  <a:pt x="1798" y="464"/>
                </a:lnTo>
                <a:lnTo>
                  <a:pt x="1811" y="399"/>
                </a:lnTo>
                <a:lnTo>
                  <a:pt x="1822" y="334"/>
                </a:lnTo>
                <a:lnTo>
                  <a:pt x="1822" y="334"/>
                </a:lnTo>
                <a:lnTo>
                  <a:pt x="1827" y="327"/>
                </a:lnTo>
                <a:lnTo>
                  <a:pt x="1831" y="320"/>
                </a:lnTo>
                <a:lnTo>
                  <a:pt x="1831" y="320"/>
                </a:lnTo>
                <a:lnTo>
                  <a:pt x="1831" y="312"/>
                </a:lnTo>
                <a:lnTo>
                  <a:pt x="1833" y="303"/>
                </a:lnTo>
                <a:lnTo>
                  <a:pt x="1838" y="282"/>
                </a:lnTo>
                <a:lnTo>
                  <a:pt x="1844" y="260"/>
                </a:lnTo>
                <a:lnTo>
                  <a:pt x="1849" y="240"/>
                </a:lnTo>
                <a:lnTo>
                  <a:pt x="1849" y="240"/>
                </a:lnTo>
                <a:lnTo>
                  <a:pt x="1852" y="237"/>
                </a:lnTo>
                <a:lnTo>
                  <a:pt x="1854" y="232"/>
                </a:lnTo>
                <a:lnTo>
                  <a:pt x="1857" y="227"/>
                </a:lnTo>
                <a:lnTo>
                  <a:pt x="1858" y="222"/>
                </a:lnTo>
                <a:lnTo>
                  <a:pt x="1858" y="222"/>
                </a:lnTo>
                <a:lnTo>
                  <a:pt x="1853" y="217"/>
                </a:lnTo>
                <a:lnTo>
                  <a:pt x="1849" y="213"/>
                </a:lnTo>
                <a:lnTo>
                  <a:pt x="1844" y="211"/>
                </a:lnTo>
                <a:lnTo>
                  <a:pt x="1838" y="210"/>
                </a:lnTo>
                <a:lnTo>
                  <a:pt x="1838" y="210"/>
                </a:lnTo>
                <a:lnTo>
                  <a:pt x="1835" y="213"/>
                </a:lnTo>
                <a:lnTo>
                  <a:pt x="1832" y="216"/>
                </a:lnTo>
                <a:lnTo>
                  <a:pt x="1828" y="225"/>
                </a:lnTo>
                <a:lnTo>
                  <a:pt x="1824" y="236"/>
                </a:lnTo>
                <a:lnTo>
                  <a:pt x="1822" y="246"/>
                </a:lnTo>
                <a:lnTo>
                  <a:pt x="1820" y="257"/>
                </a:lnTo>
                <a:lnTo>
                  <a:pt x="1818" y="268"/>
                </a:lnTo>
                <a:lnTo>
                  <a:pt x="1815" y="277"/>
                </a:lnTo>
                <a:lnTo>
                  <a:pt x="1809" y="286"/>
                </a:lnTo>
                <a:lnTo>
                  <a:pt x="1809" y="286"/>
                </a:lnTo>
                <a:lnTo>
                  <a:pt x="1809" y="278"/>
                </a:lnTo>
                <a:lnTo>
                  <a:pt x="1809" y="271"/>
                </a:lnTo>
                <a:lnTo>
                  <a:pt x="1813" y="253"/>
                </a:lnTo>
                <a:lnTo>
                  <a:pt x="1817" y="233"/>
                </a:lnTo>
                <a:lnTo>
                  <a:pt x="1820" y="215"/>
                </a:lnTo>
                <a:lnTo>
                  <a:pt x="1820" y="215"/>
                </a:lnTo>
                <a:lnTo>
                  <a:pt x="1818" y="212"/>
                </a:lnTo>
                <a:lnTo>
                  <a:pt x="1816" y="209"/>
                </a:lnTo>
                <a:lnTo>
                  <a:pt x="1814" y="201"/>
                </a:lnTo>
                <a:lnTo>
                  <a:pt x="1813" y="194"/>
                </a:lnTo>
                <a:lnTo>
                  <a:pt x="1809" y="186"/>
                </a:lnTo>
                <a:lnTo>
                  <a:pt x="1809" y="186"/>
                </a:lnTo>
                <a:lnTo>
                  <a:pt x="1804" y="204"/>
                </a:lnTo>
                <a:lnTo>
                  <a:pt x="1800" y="223"/>
                </a:lnTo>
                <a:lnTo>
                  <a:pt x="1794" y="241"/>
                </a:lnTo>
                <a:lnTo>
                  <a:pt x="1791" y="248"/>
                </a:lnTo>
                <a:lnTo>
                  <a:pt x="1787" y="256"/>
                </a:lnTo>
                <a:lnTo>
                  <a:pt x="1787" y="256"/>
                </a:lnTo>
                <a:lnTo>
                  <a:pt x="1787" y="246"/>
                </a:lnTo>
                <a:lnTo>
                  <a:pt x="1788" y="237"/>
                </a:lnTo>
                <a:lnTo>
                  <a:pt x="1792" y="219"/>
                </a:lnTo>
                <a:lnTo>
                  <a:pt x="1796" y="202"/>
                </a:lnTo>
                <a:lnTo>
                  <a:pt x="1797" y="194"/>
                </a:lnTo>
                <a:lnTo>
                  <a:pt x="1798" y="186"/>
                </a:lnTo>
                <a:lnTo>
                  <a:pt x="1798" y="186"/>
                </a:lnTo>
                <a:lnTo>
                  <a:pt x="1794" y="191"/>
                </a:lnTo>
                <a:lnTo>
                  <a:pt x="1791" y="196"/>
                </a:lnTo>
                <a:lnTo>
                  <a:pt x="1789" y="207"/>
                </a:lnTo>
                <a:lnTo>
                  <a:pt x="1787" y="217"/>
                </a:lnTo>
                <a:lnTo>
                  <a:pt x="1785" y="229"/>
                </a:lnTo>
                <a:lnTo>
                  <a:pt x="1785" y="229"/>
                </a:lnTo>
                <a:lnTo>
                  <a:pt x="1771" y="272"/>
                </a:lnTo>
                <a:lnTo>
                  <a:pt x="1765" y="293"/>
                </a:lnTo>
                <a:lnTo>
                  <a:pt x="1760" y="315"/>
                </a:lnTo>
                <a:lnTo>
                  <a:pt x="1760" y="315"/>
                </a:lnTo>
                <a:lnTo>
                  <a:pt x="1758" y="324"/>
                </a:lnTo>
                <a:lnTo>
                  <a:pt x="1757" y="333"/>
                </a:lnTo>
                <a:lnTo>
                  <a:pt x="1756" y="336"/>
                </a:lnTo>
                <a:lnTo>
                  <a:pt x="1754" y="339"/>
                </a:lnTo>
                <a:lnTo>
                  <a:pt x="1752" y="342"/>
                </a:lnTo>
                <a:lnTo>
                  <a:pt x="1750" y="343"/>
                </a:lnTo>
                <a:lnTo>
                  <a:pt x="1750" y="343"/>
                </a:lnTo>
                <a:lnTo>
                  <a:pt x="1752" y="321"/>
                </a:lnTo>
                <a:lnTo>
                  <a:pt x="1756" y="300"/>
                </a:lnTo>
                <a:lnTo>
                  <a:pt x="1765" y="259"/>
                </a:lnTo>
                <a:lnTo>
                  <a:pt x="1775" y="217"/>
                </a:lnTo>
                <a:lnTo>
                  <a:pt x="1780" y="196"/>
                </a:lnTo>
                <a:lnTo>
                  <a:pt x="1783" y="173"/>
                </a:lnTo>
                <a:lnTo>
                  <a:pt x="1783" y="173"/>
                </a:lnTo>
                <a:lnTo>
                  <a:pt x="1776" y="164"/>
                </a:lnTo>
                <a:lnTo>
                  <a:pt x="1772" y="160"/>
                </a:lnTo>
                <a:lnTo>
                  <a:pt x="1767" y="156"/>
                </a:lnTo>
                <a:lnTo>
                  <a:pt x="1767" y="156"/>
                </a:lnTo>
                <a:lnTo>
                  <a:pt x="1753" y="197"/>
                </a:lnTo>
                <a:lnTo>
                  <a:pt x="1740" y="239"/>
                </a:lnTo>
                <a:lnTo>
                  <a:pt x="1714" y="323"/>
                </a:lnTo>
                <a:lnTo>
                  <a:pt x="1690" y="410"/>
                </a:lnTo>
                <a:lnTo>
                  <a:pt x="1666" y="497"/>
                </a:lnTo>
                <a:lnTo>
                  <a:pt x="1641" y="584"/>
                </a:lnTo>
                <a:lnTo>
                  <a:pt x="1617" y="670"/>
                </a:lnTo>
                <a:lnTo>
                  <a:pt x="1592" y="756"/>
                </a:lnTo>
                <a:lnTo>
                  <a:pt x="1578" y="799"/>
                </a:lnTo>
                <a:lnTo>
                  <a:pt x="1564" y="841"/>
                </a:lnTo>
                <a:lnTo>
                  <a:pt x="1564" y="841"/>
                </a:lnTo>
                <a:lnTo>
                  <a:pt x="1569" y="847"/>
                </a:lnTo>
                <a:lnTo>
                  <a:pt x="1574" y="851"/>
                </a:lnTo>
                <a:lnTo>
                  <a:pt x="1577" y="853"/>
                </a:lnTo>
                <a:lnTo>
                  <a:pt x="1581" y="854"/>
                </a:lnTo>
                <a:lnTo>
                  <a:pt x="1586" y="855"/>
                </a:lnTo>
                <a:lnTo>
                  <a:pt x="1591" y="854"/>
                </a:lnTo>
                <a:lnTo>
                  <a:pt x="1591" y="854"/>
                </a:lnTo>
                <a:lnTo>
                  <a:pt x="1592" y="842"/>
                </a:lnTo>
                <a:lnTo>
                  <a:pt x="1595" y="830"/>
                </a:lnTo>
                <a:lnTo>
                  <a:pt x="1599" y="817"/>
                </a:lnTo>
                <a:lnTo>
                  <a:pt x="1602" y="805"/>
                </a:lnTo>
                <a:lnTo>
                  <a:pt x="1610" y="782"/>
                </a:lnTo>
                <a:lnTo>
                  <a:pt x="1615" y="769"/>
                </a:lnTo>
                <a:lnTo>
                  <a:pt x="1618" y="757"/>
                </a:lnTo>
                <a:lnTo>
                  <a:pt x="1618" y="757"/>
                </a:lnTo>
                <a:lnTo>
                  <a:pt x="1620" y="744"/>
                </a:lnTo>
                <a:lnTo>
                  <a:pt x="1621" y="730"/>
                </a:lnTo>
                <a:lnTo>
                  <a:pt x="1622" y="724"/>
                </a:lnTo>
                <a:lnTo>
                  <a:pt x="1624" y="717"/>
                </a:lnTo>
                <a:lnTo>
                  <a:pt x="1626" y="711"/>
                </a:lnTo>
                <a:lnTo>
                  <a:pt x="1631" y="706"/>
                </a:lnTo>
                <a:lnTo>
                  <a:pt x="1631" y="706"/>
                </a:lnTo>
                <a:lnTo>
                  <a:pt x="1629" y="725"/>
                </a:lnTo>
                <a:lnTo>
                  <a:pt x="1625" y="743"/>
                </a:lnTo>
                <a:lnTo>
                  <a:pt x="1618" y="779"/>
                </a:lnTo>
                <a:lnTo>
                  <a:pt x="1609" y="816"/>
                </a:lnTo>
                <a:lnTo>
                  <a:pt x="1605" y="834"/>
                </a:lnTo>
                <a:lnTo>
                  <a:pt x="1602" y="853"/>
                </a:lnTo>
                <a:lnTo>
                  <a:pt x="1602" y="853"/>
                </a:lnTo>
                <a:lnTo>
                  <a:pt x="1605" y="852"/>
                </a:lnTo>
                <a:lnTo>
                  <a:pt x="1607" y="852"/>
                </a:lnTo>
                <a:lnTo>
                  <a:pt x="1611" y="852"/>
                </a:lnTo>
                <a:lnTo>
                  <a:pt x="1616" y="853"/>
                </a:lnTo>
                <a:lnTo>
                  <a:pt x="1618" y="853"/>
                </a:lnTo>
                <a:lnTo>
                  <a:pt x="1620" y="853"/>
                </a:lnTo>
                <a:lnTo>
                  <a:pt x="1620" y="853"/>
                </a:lnTo>
                <a:lnTo>
                  <a:pt x="1626" y="823"/>
                </a:lnTo>
                <a:lnTo>
                  <a:pt x="1634" y="792"/>
                </a:lnTo>
                <a:lnTo>
                  <a:pt x="1650" y="731"/>
                </a:lnTo>
                <a:lnTo>
                  <a:pt x="1665" y="669"/>
                </a:lnTo>
                <a:lnTo>
                  <a:pt x="1672" y="637"/>
                </a:lnTo>
                <a:lnTo>
                  <a:pt x="1678" y="604"/>
                </a:lnTo>
                <a:lnTo>
                  <a:pt x="1678" y="604"/>
                </a:lnTo>
                <a:lnTo>
                  <a:pt x="1681" y="600"/>
                </a:lnTo>
                <a:lnTo>
                  <a:pt x="1684" y="595"/>
                </a:lnTo>
                <a:lnTo>
                  <a:pt x="1685" y="590"/>
                </a:lnTo>
                <a:lnTo>
                  <a:pt x="1686" y="584"/>
                </a:lnTo>
                <a:lnTo>
                  <a:pt x="1687" y="571"/>
                </a:lnTo>
                <a:lnTo>
                  <a:pt x="1688" y="558"/>
                </a:lnTo>
                <a:lnTo>
                  <a:pt x="1688" y="558"/>
                </a:lnTo>
                <a:lnTo>
                  <a:pt x="1693" y="537"/>
                </a:lnTo>
                <a:lnTo>
                  <a:pt x="1698" y="517"/>
                </a:lnTo>
                <a:lnTo>
                  <a:pt x="1702" y="497"/>
                </a:lnTo>
                <a:lnTo>
                  <a:pt x="1707" y="476"/>
                </a:lnTo>
                <a:lnTo>
                  <a:pt x="1707" y="476"/>
                </a:lnTo>
                <a:lnTo>
                  <a:pt x="1709" y="466"/>
                </a:lnTo>
                <a:lnTo>
                  <a:pt x="1712" y="456"/>
                </a:lnTo>
                <a:lnTo>
                  <a:pt x="1717" y="436"/>
                </a:lnTo>
                <a:lnTo>
                  <a:pt x="1717" y="436"/>
                </a:lnTo>
                <a:lnTo>
                  <a:pt x="1720" y="425"/>
                </a:lnTo>
                <a:lnTo>
                  <a:pt x="1721" y="414"/>
                </a:lnTo>
                <a:lnTo>
                  <a:pt x="1722" y="409"/>
                </a:lnTo>
                <a:lnTo>
                  <a:pt x="1724" y="405"/>
                </a:lnTo>
                <a:lnTo>
                  <a:pt x="1727" y="402"/>
                </a:lnTo>
                <a:lnTo>
                  <a:pt x="1731" y="398"/>
                </a:lnTo>
                <a:lnTo>
                  <a:pt x="1731" y="398"/>
                </a:lnTo>
                <a:lnTo>
                  <a:pt x="1726" y="434"/>
                </a:lnTo>
                <a:lnTo>
                  <a:pt x="1720" y="471"/>
                </a:lnTo>
                <a:lnTo>
                  <a:pt x="1712" y="509"/>
                </a:lnTo>
                <a:lnTo>
                  <a:pt x="1705" y="547"/>
                </a:lnTo>
                <a:lnTo>
                  <a:pt x="1686" y="624"/>
                </a:lnTo>
                <a:lnTo>
                  <a:pt x="1667" y="700"/>
                </a:lnTo>
                <a:lnTo>
                  <a:pt x="1667" y="700"/>
                </a:lnTo>
                <a:lnTo>
                  <a:pt x="1664" y="716"/>
                </a:lnTo>
                <a:lnTo>
                  <a:pt x="1662" y="733"/>
                </a:lnTo>
                <a:lnTo>
                  <a:pt x="1659" y="749"/>
                </a:lnTo>
                <a:lnTo>
                  <a:pt x="1655" y="766"/>
                </a:lnTo>
                <a:lnTo>
                  <a:pt x="1655" y="766"/>
                </a:lnTo>
                <a:lnTo>
                  <a:pt x="1651" y="779"/>
                </a:lnTo>
                <a:lnTo>
                  <a:pt x="1646" y="794"/>
                </a:lnTo>
                <a:lnTo>
                  <a:pt x="1635" y="824"/>
                </a:lnTo>
                <a:lnTo>
                  <a:pt x="1630" y="841"/>
                </a:lnTo>
                <a:lnTo>
                  <a:pt x="1626" y="855"/>
                </a:lnTo>
                <a:lnTo>
                  <a:pt x="1623" y="869"/>
                </a:lnTo>
                <a:lnTo>
                  <a:pt x="1623" y="883"/>
                </a:lnTo>
                <a:lnTo>
                  <a:pt x="1623" y="883"/>
                </a:lnTo>
                <a:lnTo>
                  <a:pt x="1630" y="888"/>
                </a:lnTo>
                <a:lnTo>
                  <a:pt x="1635" y="891"/>
                </a:lnTo>
                <a:lnTo>
                  <a:pt x="1650" y="894"/>
                </a:lnTo>
                <a:lnTo>
                  <a:pt x="1650" y="894"/>
                </a:lnTo>
                <a:lnTo>
                  <a:pt x="1651" y="879"/>
                </a:lnTo>
                <a:lnTo>
                  <a:pt x="1654" y="865"/>
                </a:lnTo>
                <a:lnTo>
                  <a:pt x="1657" y="852"/>
                </a:lnTo>
                <a:lnTo>
                  <a:pt x="1662" y="838"/>
                </a:lnTo>
                <a:lnTo>
                  <a:pt x="1671" y="813"/>
                </a:lnTo>
                <a:lnTo>
                  <a:pt x="1680" y="787"/>
                </a:lnTo>
                <a:lnTo>
                  <a:pt x="1680" y="787"/>
                </a:lnTo>
                <a:lnTo>
                  <a:pt x="1683" y="775"/>
                </a:lnTo>
                <a:lnTo>
                  <a:pt x="1685" y="763"/>
                </a:lnTo>
                <a:lnTo>
                  <a:pt x="1688" y="741"/>
                </a:lnTo>
                <a:lnTo>
                  <a:pt x="1691" y="729"/>
                </a:lnTo>
                <a:lnTo>
                  <a:pt x="1693" y="717"/>
                </a:lnTo>
                <a:lnTo>
                  <a:pt x="1697" y="707"/>
                </a:lnTo>
                <a:lnTo>
                  <a:pt x="1703" y="697"/>
                </a:lnTo>
                <a:lnTo>
                  <a:pt x="1703" y="697"/>
                </a:lnTo>
                <a:lnTo>
                  <a:pt x="1699" y="727"/>
                </a:lnTo>
                <a:lnTo>
                  <a:pt x="1694" y="761"/>
                </a:lnTo>
                <a:lnTo>
                  <a:pt x="1691" y="778"/>
                </a:lnTo>
                <a:lnTo>
                  <a:pt x="1686" y="794"/>
                </a:lnTo>
                <a:lnTo>
                  <a:pt x="1680" y="808"/>
                </a:lnTo>
                <a:lnTo>
                  <a:pt x="1677" y="815"/>
                </a:lnTo>
                <a:lnTo>
                  <a:pt x="1672" y="821"/>
                </a:lnTo>
                <a:lnTo>
                  <a:pt x="1672" y="821"/>
                </a:lnTo>
                <a:lnTo>
                  <a:pt x="1665" y="857"/>
                </a:lnTo>
                <a:lnTo>
                  <a:pt x="1656" y="894"/>
                </a:lnTo>
                <a:lnTo>
                  <a:pt x="1656" y="894"/>
                </a:lnTo>
                <a:lnTo>
                  <a:pt x="1660" y="893"/>
                </a:lnTo>
                <a:lnTo>
                  <a:pt x="1663" y="894"/>
                </a:lnTo>
                <a:lnTo>
                  <a:pt x="1665" y="897"/>
                </a:lnTo>
                <a:lnTo>
                  <a:pt x="1666" y="902"/>
                </a:lnTo>
                <a:lnTo>
                  <a:pt x="1670" y="911"/>
                </a:lnTo>
                <a:lnTo>
                  <a:pt x="1672" y="915"/>
                </a:lnTo>
                <a:lnTo>
                  <a:pt x="1675" y="919"/>
                </a:lnTo>
                <a:lnTo>
                  <a:pt x="1675" y="919"/>
                </a:lnTo>
                <a:lnTo>
                  <a:pt x="1681" y="888"/>
                </a:lnTo>
                <a:lnTo>
                  <a:pt x="1688" y="857"/>
                </a:lnTo>
                <a:lnTo>
                  <a:pt x="1697" y="827"/>
                </a:lnTo>
                <a:lnTo>
                  <a:pt x="1707" y="796"/>
                </a:lnTo>
                <a:lnTo>
                  <a:pt x="1726" y="735"/>
                </a:lnTo>
                <a:lnTo>
                  <a:pt x="1736" y="703"/>
                </a:lnTo>
                <a:lnTo>
                  <a:pt x="1742" y="671"/>
                </a:lnTo>
                <a:lnTo>
                  <a:pt x="1742" y="671"/>
                </a:lnTo>
                <a:lnTo>
                  <a:pt x="1742" y="665"/>
                </a:lnTo>
                <a:lnTo>
                  <a:pt x="1742" y="658"/>
                </a:lnTo>
                <a:lnTo>
                  <a:pt x="1743" y="655"/>
                </a:lnTo>
                <a:lnTo>
                  <a:pt x="1744" y="652"/>
                </a:lnTo>
                <a:lnTo>
                  <a:pt x="1746" y="650"/>
                </a:lnTo>
                <a:lnTo>
                  <a:pt x="1750" y="649"/>
                </a:lnTo>
                <a:lnTo>
                  <a:pt x="1750" y="649"/>
                </a:lnTo>
                <a:lnTo>
                  <a:pt x="1750" y="660"/>
                </a:lnTo>
                <a:lnTo>
                  <a:pt x="1750" y="671"/>
                </a:lnTo>
                <a:lnTo>
                  <a:pt x="1747" y="695"/>
                </a:lnTo>
                <a:lnTo>
                  <a:pt x="1743" y="718"/>
                </a:lnTo>
                <a:lnTo>
                  <a:pt x="1737" y="743"/>
                </a:lnTo>
                <a:lnTo>
                  <a:pt x="1737" y="743"/>
                </a:lnTo>
                <a:lnTo>
                  <a:pt x="1730" y="766"/>
                </a:lnTo>
                <a:lnTo>
                  <a:pt x="1724" y="789"/>
                </a:lnTo>
                <a:lnTo>
                  <a:pt x="1708" y="837"/>
                </a:lnTo>
                <a:lnTo>
                  <a:pt x="1693" y="887"/>
                </a:lnTo>
                <a:lnTo>
                  <a:pt x="1686" y="911"/>
                </a:lnTo>
                <a:lnTo>
                  <a:pt x="1682" y="935"/>
                </a:lnTo>
                <a:lnTo>
                  <a:pt x="1682" y="935"/>
                </a:lnTo>
                <a:lnTo>
                  <a:pt x="1678" y="937"/>
                </a:lnTo>
                <a:lnTo>
                  <a:pt x="1675" y="940"/>
                </a:lnTo>
                <a:lnTo>
                  <a:pt x="1667" y="945"/>
                </a:lnTo>
                <a:lnTo>
                  <a:pt x="1667" y="945"/>
                </a:lnTo>
                <a:lnTo>
                  <a:pt x="1660" y="945"/>
                </a:lnTo>
                <a:lnTo>
                  <a:pt x="1651" y="945"/>
                </a:lnTo>
                <a:lnTo>
                  <a:pt x="1634" y="944"/>
                </a:lnTo>
                <a:lnTo>
                  <a:pt x="1616" y="943"/>
                </a:lnTo>
                <a:lnTo>
                  <a:pt x="1606" y="944"/>
                </a:lnTo>
                <a:lnTo>
                  <a:pt x="1596" y="945"/>
                </a:lnTo>
                <a:lnTo>
                  <a:pt x="1596" y="945"/>
                </a:lnTo>
                <a:lnTo>
                  <a:pt x="1562" y="954"/>
                </a:lnTo>
                <a:lnTo>
                  <a:pt x="1527" y="963"/>
                </a:lnTo>
                <a:lnTo>
                  <a:pt x="1490" y="972"/>
                </a:lnTo>
                <a:lnTo>
                  <a:pt x="1456" y="981"/>
                </a:lnTo>
                <a:lnTo>
                  <a:pt x="1456" y="981"/>
                </a:lnTo>
                <a:lnTo>
                  <a:pt x="1438" y="986"/>
                </a:lnTo>
                <a:lnTo>
                  <a:pt x="1420" y="993"/>
                </a:lnTo>
                <a:lnTo>
                  <a:pt x="1403" y="1000"/>
                </a:lnTo>
                <a:lnTo>
                  <a:pt x="1387" y="1008"/>
                </a:lnTo>
                <a:lnTo>
                  <a:pt x="1354" y="1025"/>
                </a:lnTo>
                <a:lnTo>
                  <a:pt x="1322" y="1040"/>
                </a:lnTo>
                <a:lnTo>
                  <a:pt x="1322" y="1040"/>
                </a:lnTo>
                <a:lnTo>
                  <a:pt x="1308" y="1047"/>
                </a:lnTo>
                <a:lnTo>
                  <a:pt x="1296" y="1055"/>
                </a:lnTo>
                <a:lnTo>
                  <a:pt x="1273" y="1069"/>
                </a:lnTo>
                <a:lnTo>
                  <a:pt x="1273" y="1069"/>
                </a:lnTo>
                <a:lnTo>
                  <a:pt x="1267" y="1072"/>
                </a:lnTo>
                <a:lnTo>
                  <a:pt x="1259" y="1074"/>
                </a:lnTo>
                <a:lnTo>
                  <a:pt x="1253" y="1077"/>
                </a:lnTo>
                <a:lnTo>
                  <a:pt x="1246" y="1080"/>
                </a:lnTo>
                <a:lnTo>
                  <a:pt x="1246" y="1080"/>
                </a:lnTo>
                <a:lnTo>
                  <a:pt x="1221" y="1099"/>
                </a:lnTo>
                <a:lnTo>
                  <a:pt x="1195" y="1117"/>
                </a:lnTo>
                <a:lnTo>
                  <a:pt x="1144" y="1154"/>
                </a:lnTo>
                <a:lnTo>
                  <a:pt x="1118" y="1174"/>
                </a:lnTo>
                <a:lnTo>
                  <a:pt x="1093" y="1194"/>
                </a:lnTo>
                <a:lnTo>
                  <a:pt x="1071" y="1215"/>
                </a:lnTo>
                <a:lnTo>
                  <a:pt x="1060" y="1227"/>
                </a:lnTo>
                <a:lnTo>
                  <a:pt x="1049" y="1239"/>
                </a:lnTo>
                <a:lnTo>
                  <a:pt x="1049" y="1239"/>
                </a:lnTo>
                <a:lnTo>
                  <a:pt x="1099" y="1210"/>
                </a:lnTo>
                <a:lnTo>
                  <a:pt x="1149" y="1182"/>
                </a:lnTo>
                <a:lnTo>
                  <a:pt x="1201" y="1155"/>
                </a:lnTo>
                <a:lnTo>
                  <a:pt x="1254" y="1129"/>
                </a:lnTo>
                <a:lnTo>
                  <a:pt x="1254" y="1129"/>
                </a:lnTo>
                <a:lnTo>
                  <a:pt x="1258" y="1125"/>
                </a:lnTo>
                <a:lnTo>
                  <a:pt x="1262" y="1122"/>
                </a:lnTo>
                <a:lnTo>
                  <a:pt x="1267" y="1119"/>
                </a:lnTo>
                <a:lnTo>
                  <a:pt x="1271" y="1116"/>
                </a:lnTo>
                <a:lnTo>
                  <a:pt x="1271" y="1116"/>
                </a:lnTo>
                <a:lnTo>
                  <a:pt x="1304" y="1102"/>
                </a:lnTo>
                <a:lnTo>
                  <a:pt x="1339" y="1090"/>
                </a:lnTo>
                <a:lnTo>
                  <a:pt x="1375" y="1079"/>
                </a:lnTo>
                <a:lnTo>
                  <a:pt x="1411" y="1070"/>
                </a:lnTo>
                <a:lnTo>
                  <a:pt x="1449" y="1061"/>
                </a:lnTo>
                <a:lnTo>
                  <a:pt x="1486" y="1054"/>
                </a:lnTo>
                <a:lnTo>
                  <a:pt x="1562" y="1040"/>
                </a:lnTo>
                <a:lnTo>
                  <a:pt x="1562" y="1040"/>
                </a:lnTo>
                <a:lnTo>
                  <a:pt x="1581" y="1035"/>
                </a:lnTo>
                <a:lnTo>
                  <a:pt x="1599" y="1031"/>
                </a:lnTo>
                <a:lnTo>
                  <a:pt x="1617" y="1029"/>
                </a:lnTo>
                <a:lnTo>
                  <a:pt x="1635" y="1027"/>
                </a:lnTo>
                <a:lnTo>
                  <a:pt x="1671" y="1024"/>
                </a:lnTo>
                <a:lnTo>
                  <a:pt x="1710" y="1020"/>
                </a:lnTo>
                <a:lnTo>
                  <a:pt x="1710" y="1020"/>
                </a:lnTo>
                <a:lnTo>
                  <a:pt x="1722" y="982"/>
                </a:lnTo>
                <a:lnTo>
                  <a:pt x="1733" y="945"/>
                </a:lnTo>
                <a:lnTo>
                  <a:pt x="1743" y="908"/>
                </a:lnTo>
                <a:lnTo>
                  <a:pt x="1752" y="872"/>
                </a:lnTo>
                <a:lnTo>
                  <a:pt x="1769" y="797"/>
                </a:lnTo>
                <a:lnTo>
                  <a:pt x="1787" y="720"/>
                </a:lnTo>
                <a:lnTo>
                  <a:pt x="1787" y="720"/>
                </a:lnTo>
                <a:lnTo>
                  <a:pt x="1797" y="683"/>
                </a:lnTo>
                <a:lnTo>
                  <a:pt x="1808" y="645"/>
                </a:lnTo>
                <a:lnTo>
                  <a:pt x="1819" y="607"/>
                </a:lnTo>
                <a:lnTo>
                  <a:pt x="1830" y="571"/>
                </a:lnTo>
                <a:lnTo>
                  <a:pt x="1830" y="571"/>
                </a:lnTo>
                <a:lnTo>
                  <a:pt x="1838" y="530"/>
                </a:lnTo>
                <a:lnTo>
                  <a:pt x="1847" y="488"/>
                </a:lnTo>
                <a:lnTo>
                  <a:pt x="1847" y="488"/>
                </a:lnTo>
                <a:lnTo>
                  <a:pt x="1850" y="479"/>
                </a:lnTo>
                <a:lnTo>
                  <a:pt x="1853" y="469"/>
                </a:lnTo>
                <a:lnTo>
                  <a:pt x="1860" y="451"/>
                </a:lnTo>
                <a:lnTo>
                  <a:pt x="1866" y="431"/>
                </a:lnTo>
                <a:lnTo>
                  <a:pt x="1868" y="422"/>
                </a:lnTo>
                <a:lnTo>
                  <a:pt x="1871" y="412"/>
                </a:lnTo>
                <a:lnTo>
                  <a:pt x="1871" y="412"/>
                </a:lnTo>
                <a:lnTo>
                  <a:pt x="1876" y="403"/>
                </a:lnTo>
                <a:lnTo>
                  <a:pt x="1880" y="391"/>
                </a:lnTo>
                <a:lnTo>
                  <a:pt x="1883" y="378"/>
                </a:lnTo>
                <a:lnTo>
                  <a:pt x="1887" y="364"/>
                </a:lnTo>
                <a:lnTo>
                  <a:pt x="1893" y="337"/>
                </a:lnTo>
                <a:lnTo>
                  <a:pt x="1898" y="313"/>
                </a:lnTo>
                <a:lnTo>
                  <a:pt x="1898" y="313"/>
                </a:lnTo>
                <a:lnTo>
                  <a:pt x="1886" y="315"/>
                </a:lnTo>
                <a:lnTo>
                  <a:pt x="1873" y="317"/>
                </a:lnTo>
                <a:lnTo>
                  <a:pt x="1850" y="321"/>
                </a:lnTo>
                <a:lnTo>
                  <a:pt x="1850" y="321"/>
                </a:lnTo>
                <a:lnTo>
                  <a:pt x="1845" y="338"/>
                </a:lnTo>
                <a:lnTo>
                  <a:pt x="1839" y="357"/>
                </a:lnTo>
                <a:lnTo>
                  <a:pt x="1831" y="394"/>
                </a:lnTo>
                <a:lnTo>
                  <a:pt x="1822" y="431"/>
                </a:lnTo>
                <a:lnTo>
                  <a:pt x="1817" y="450"/>
                </a:lnTo>
                <a:lnTo>
                  <a:pt x="1812" y="467"/>
                </a:lnTo>
                <a:lnTo>
                  <a:pt x="1812" y="467"/>
                </a:lnTo>
                <a:lnTo>
                  <a:pt x="1811" y="465"/>
                </a:lnTo>
                <a:lnTo>
                  <a:pt x="1811" y="465"/>
                </a:lnTo>
                <a:lnTo>
                  <a:pt x="1809" y="466"/>
                </a:lnTo>
                <a:lnTo>
                  <a:pt x="1809" y="466"/>
                </a:lnTo>
                <a:lnTo>
                  <a:pt x="1808" y="480"/>
                </a:lnTo>
                <a:lnTo>
                  <a:pt x="1806" y="494"/>
                </a:lnTo>
                <a:lnTo>
                  <a:pt x="1799" y="520"/>
                </a:lnTo>
                <a:lnTo>
                  <a:pt x="1791" y="547"/>
                </a:lnTo>
                <a:lnTo>
                  <a:pt x="1788" y="561"/>
                </a:lnTo>
                <a:lnTo>
                  <a:pt x="1785" y="576"/>
                </a:lnTo>
                <a:lnTo>
                  <a:pt x="1785" y="576"/>
                </a:lnTo>
                <a:close/>
                <a:moveTo>
                  <a:pt x="794" y="441"/>
                </a:moveTo>
                <a:lnTo>
                  <a:pt x="794" y="441"/>
                </a:lnTo>
                <a:lnTo>
                  <a:pt x="787" y="437"/>
                </a:lnTo>
                <a:lnTo>
                  <a:pt x="779" y="435"/>
                </a:lnTo>
                <a:lnTo>
                  <a:pt x="771" y="434"/>
                </a:lnTo>
                <a:lnTo>
                  <a:pt x="763" y="434"/>
                </a:lnTo>
                <a:lnTo>
                  <a:pt x="746" y="434"/>
                </a:lnTo>
                <a:lnTo>
                  <a:pt x="729" y="434"/>
                </a:lnTo>
                <a:lnTo>
                  <a:pt x="729" y="434"/>
                </a:lnTo>
                <a:lnTo>
                  <a:pt x="717" y="433"/>
                </a:lnTo>
                <a:lnTo>
                  <a:pt x="706" y="430"/>
                </a:lnTo>
                <a:lnTo>
                  <a:pt x="683" y="426"/>
                </a:lnTo>
                <a:lnTo>
                  <a:pt x="673" y="424"/>
                </a:lnTo>
                <a:lnTo>
                  <a:pt x="664" y="423"/>
                </a:lnTo>
                <a:lnTo>
                  <a:pt x="654" y="423"/>
                </a:lnTo>
                <a:lnTo>
                  <a:pt x="646" y="425"/>
                </a:lnTo>
                <a:lnTo>
                  <a:pt x="646" y="425"/>
                </a:lnTo>
                <a:lnTo>
                  <a:pt x="647" y="425"/>
                </a:lnTo>
                <a:lnTo>
                  <a:pt x="647" y="426"/>
                </a:lnTo>
                <a:lnTo>
                  <a:pt x="646" y="426"/>
                </a:lnTo>
                <a:lnTo>
                  <a:pt x="646" y="426"/>
                </a:lnTo>
                <a:lnTo>
                  <a:pt x="624" y="424"/>
                </a:lnTo>
                <a:lnTo>
                  <a:pt x="603" y="422"/>
                </a:lnTo>
                <a:lnTo>
                  <a:pt x="581" y="419"/>
                </a:lnTo>
                <a:lnTo>
                  <a:pt x="560" y="418"/>
                </a:lnTo>
                <a:lnTo>
                  <a:pt x="560" y="418"/>
                </a:lnTo>
                <a:lnTo>
                  <a:pt x="471" y="418"/>
                </a:lnTo>
                <a:lnTo>
                  <a:pt x="471" y="418"/>
                </a:lnTo>
                <a:lnTo>
                  <a:pt x="464" y="423"/>
                </a:lnTo>
                <a:lnTo>
                  <a:pt x="457" y="429"/>
                </a:lnTo>
                <a:lnTo>
                  <a:pt x="445" y="444"/>
                </a:lnTo>
                <a:lnTo>
                  <a:pt x="435" y="459"/>
                </a:lnTo>
                <a:lnTo>
                  <a:pt x="425" y="476"/>
                </a:lnTo>
                <a:lnTo>
                  <a:pt x="425" y="476"/>
                </a:lnTo>
                <a:lnTo>
                  <a:pt x="411" y="497"/>
                </a:lnTo>
                <a:lnTo>
                  <a:pt x="398" y="516"/>
                </a:lnTo>
                <a:lnTo>
                  <a:pt x="369" y="556"/>
                </a:lnTo>
                <a:lnTo>
                  <a:pt x="355" y="575"/>
                </a:lnTo>
                <a:lnTo>
                  <a:pt x="342" y="594"/>
                </a:lnTo>
                <a:lnTo>
                  <a:pt x="330" y="615"/>
                </a:lnTo>
                <a:lnTo>
                  <a:pt x="318" y="635"/>
                </a:lnTo>
                <a:lnTo>
                  <a:pt x="318" y="635"/>
                </a:lnTo>
                <a:lnTo>
                  <a:pt x="317" y="636"/>
                </a:lnTo>
                <a:lnTo>
                  <a:pt x="316" y="636"/>
                </a:lnTo>
                <a:lnTo>
                  <a:pt x="315" y="635"/>
                </a:lnTo>
                <a:lnTo>
                  <a:pt x="314" y="633"/>
                </a:lnTo>
                <a:lnTo>
                  <a:pt x="313" y="633"/>
                </a:lnTo>
                <a:lnTo>
                  <a:pt x="312" y="635"/>
                </a:lnTo>
                <a:lnTo>
                  <a:pt x="312" y="635"/>
                </a:lnTo>
                <a:lnTo>
                  <a:pt x="306" y="647"/>
                </a:lnTo>
                <a:lnTo>
                  <a:pt x="301" y="657"/>
                </a:lnTo>
                <a:lnTo>
                  <a:pt x="288" y="680"/>
                </a:lnTo>
                <a:lnTo>
                  <a:pt x="273" y="701"/>
                </a:lnTo>
                <a:lnTo>
                  <a:pt x="258" y="723"/>
                </a:lnTo>
                <a:lnTo>
                  <a:pt x="242" y="744"/>
                </a:lnTo>
                <a:lnTo>
                  <a:pt x="227" y="766"/>
                </a:lnTo>
                <a:lnTo>
                  <a:pt x="213" y="788"/>
                </a:lnTo>
                <a:lnTo>
                  <a:pt x="207" y="800"/>
                </a:lnTo>
                <a:lnTo>
                  <a:pt x="201" y="813"/>
                </a:lnTo>
                <a:lnTo>
                  <a:pt x="201" y="813"/>
                </a:lnTo>
                <a:lnTo>
                  <a:pt x="163" y="861"/>
                </a:lnTo>
                <a:lnTo>
                  <a:pt x="124" y="911"/>
                </a:lnTo>
                <a:lnTo>
                  <a:pt x="87" y="961"/>
                </a:lnTo>
                <a:lnTo>
                  <a:pt x="70" y="987"/>
                </a:lnTo>
                <a:lnTo>
                  <a:pt x="51" y="1013"/>
                </a:lnTo>
                <a:lnTo>
                  <a:pt x="51" y="1013"/>
                </a:lnTo>
                <a:lnTo>
                  <a:pt x="78" y="1015"/>
                </a:lnTo>
                <a:lnTo>
                  <a:pt x="105" y="1018"/>
                </a:lnTo>
                <a:lnTo>
                  <a:pt x="132" y="1024"/>
                </a:lnTo>
                <a:lnTo>
                  <a:pt x="157" y="1028"/>
                </a:lnTo>
                <a:lnTo>
                  <a:pt x="210" y="1041"/>
                </a:lnTo>
                <a:lnTo>
                  <a:pt x="263" y="1054"/>
                </a:lnTo>
                <a:lnTo>
                  <a:pt x="263" y="1054"/>
                </a:lnTo>
                <a:lnTo>
                  <a:pt x="285" y="1060"/>
                </a:lnTo>
                <a:lnTo>
                  <a:pt x="306" y="1067"/>
                </a:lnTo>
                <a:lnTo>
                  <a:pt x="328" y="1074"/>
                </a:lnTo>
                <a:lnTo>
                  <a:pt x="348" y="1080"/>
                </a:lnTo>
                <a:lnTo>
                  <a:pt x="348" y="1080"/>
                </a:lnTo>
                <a:lnTo>
                  <a:pt x="376" y="1088"/>
                </a:lnTo>
                <a:lnTo>
                  <a:pt x="403" y="1094"/>
                </a:lnTo>
                <a:lnTo>
                  <a:pt x="427" y="1100"/>
                </a:lnTo>
                <a:lnTo>
                  <a:pt x="450" y="1102"/>
                </a:lnTo>
                <a:lnTo>
                  <a:pt x="450" y="1102"/>
                </a:lnTo>
                <a:lnTo>
                  <a:pt x="501" y="1118"/>
                </a:lnTo>
                <a:lnTo>
                  <a:pt x="557" y="1135"/>
                </a:lnTo>
                <a:lnTo>
                  <a:pt x="615" y="1155"/>
                </a:lnTo>
                <a:lnTo>
                  <a:pt x="670" y="1175"/>
                </a:lnTo>
                <a:lnTo>
                  <a:pt x="670" y="1175"/>
                </a:lnTo>
                <a:lnTo>
                  <a:pt x="678" y="1179"/>
                </a:lnTo>
                <a:lnTo>
                  <a:pt x="684" y="1183"/>
                </a:lnTo>
                <a:lnTo>
                  <a:pt x="692" y="1187"/>
                </a:lnTo>
                <a:lnTo>
                  <a:pt x="699" y="1191"/>
                </a:lnTo>
                <a:lnTo>
                  <a:pt x="699" y="1191"/>
                </a:lnTo>
                <a:lnTo>
                  <a:pt x="713" y="1196"/>
                </a:lnTo>
                <a:lnTo>
                  <a:pt x="727" y="1200"/>
                </a:lnTo>
                <a:lnTo>
                  <a:pt x="755" y="1208"/>
                </a:lnTo>
                <a:lnTo>
                  <a:pt x="769" y="1211"/>
                </a:lnTo>
                <a:lnTo>
                  <a:pt x="782" y="1216"/>
                </a:lnTo>
                <a:lnTo>
                  <a:pt x="793" y="1223"/>
                </a:lnTo>
                <a:lnTo>
                  <a:pt x="799" y="1227"/>
                </a:lnTo>
                <a:lnTo>
                  <a:pt x="804" y="1231"/>
                </a:lnTo>
                <a:lnTo>
                  <a:pt x="804" y="1231"/>
                </a:lnTo>
                <a:lnTo>
                  <a:pt x="819" y="1236"/>
                </a:lnTo>
                <a:lnTo>
                  <a:pt x="833" y="1241"/>
                </a:lnTo>
                <a:lnTo>
                  <a:pt x="846" y="1247"/>
                </a:lnTo>
                <a:lnTo>
                  <a:pt x="858" y="1254"/>
                </a:lnTo>
                <a:lnTo>
                  <a:pt x="881" y="1269"/>
                </a:lnTo>
                <a:lnTo>
                  <a:pt x="893" y="1276"/>
                </a:lnTo>
                <a:lnTo>
                  <a:pt x="905" y="1284"/>
                </a:lnTo>
                <a:lnTo>
                  <a:pt x="905" y="1284"/>
                </a:lnTo>
                <a:lnTo>
                  <a:pt x="900" y="1261"/>
                </a:lnTo>
                <a:lnTo>
                  <a:pt x="897" y="1239"/>
                </a:lnTo>
                <a:lnTo>
                  <a:pt x="895" y="1217"/>
                </a:lnTo>
                <a:lnTo>
                  <a:pt x="893" y="1196"/>
                </a:lnTo>
                <a:lnTo>
                  <a:pt x="889" y="1115"/>
                </a:lnTo>
                <a:lnTo>
                  <a:pt x="889" y="1115"/>
                </a:lnTo>
                <a:lnTo>
                  <a:pt x="895" y="1033"/>
                </a:lnTo>
                <a:lnTo>
                  <a:pt x="899" y="955"/>
                </a:lnTo>
                <a:lnTo>
                  <a:pt x="900" y="879"/>
                </a:lnTo>
                <a:lnTo>
                  <a:pt x="899" y="803"/>
                </a:lnTo>
                <a:lnTo>
                  <a:pt x="899" y="803"/>
                </a:lnTo>
                <a:lnTo>
                  <a:pt x="898" y="785"/>
                </a:lnTo>
                <a:lnTo>
                  <a:pt x="895" y="768"/>
                </a:lnTo>
                <a:lnTo>
                  <a:pt x="891" y="751"/>
                </a:lnTo>
                <a:lnTo>
                  <a:pt x="885" y="735"/>
                </a:lnTo>
                <a:lnTo>
                  <a:pt x="880" y="717"/>
                </a:lnTo>
                <a:lnTo>
                  <a:pt x="876" y="701"/>
                </a:lnTo>
                <a:lnTo>
                  <a:pt x="873" y="684"/>
                </a:lnTo>
                <a:lnTo>
                  <a:pt x="872" y="666"/>
                </a:lnTo>
                <a:lnTo>
                  <a:pt x="872" y="666"/>
                </a:lnTo>
                <a:lnTo>
                  <a:pt x="867" y="660"/>
                </a:lnTo>
                <a:lnTo>
                  <a:pt x="864" y="653"/>
                </a:lnTo>
                <a:lnTo>
                  <a:pt x="862" y="647"/>
                </a:lnTo>
                <a:lnTo>
                  <a:pt x="861" y="640"/>
                </a:lnTo>
                <a:lnTo>
                  <a:pt x="861" y="640"/>
                </a:lnTo>
                <a:lnTo>
                  <a:pt x="875" y="622"/>
                </a:lnTo>
                <a:lnTo>
                  <a:pt x="889" y="602"/>
                </a:lnTo>
                <a:lnTo>
                  <a:pt x="902" y="580"/>
                </a:lnTo>
                <a:lnTo>
                  <a:pt x="914" y="559"/>
                </a:lnTo>
                <a:lnTo>
                  <a:pt x="939" y="514"/>
                </a:lnTo>
                <a:lnTo>
                  <a:pt x="964" y="469"/>
                </a:lnTo>
                <a:lnTo>
                  <a:pt x="964" y="469"/>
                </a:lnTo>
                <a:lnTo>
                  <a:pt x="920" y="459"/>
                </a:lnTo>
                <a:lnTo>
                  <a:pt x="876" y="449"/>
                </a:lnTo>
                <a:lnTo>
                  <a:pt x="854" y="444"/>
                </a:lnTo>
                <a:lnTo>
                  <a:pt x="833" y="441"/>
                </a:lnTo>
                <a:lnTo>
                  <a:pt x="814" y="440"/>
                </a:lnTo>
                <a:lnTo>
                  <a:pt x="794" y="441"/>
                </a:lnTo>
                <a:lnTo>
                  <a:pt x="794" y="441"/>
                </a:lnTo>
                <a:close/>
                <a:moveTo>
                  <a:pt x="1957" y="430"/>
                </a:moveTo>
                <a:lnTo>
                  <a:pt x="1957" y="430"/>
                </a:lnTo>
                <a:lnTo>
                  <a:pt x="1927" y="430"/>
                </a:lnTo>
                <a:lnTo>
                  <a:pt x="1913" y="433"/>
                </a:lnTo>
                <a:lnTo>
                  <a:pt x="1898" y="436"/>
                </a:lnTo>
                <a:lnTo>
                  <a:pt x="1898" y="436"/>
                </a:lnTo>
                <a:lnTo>
                  <a:pt x="1892" y="437"/>
                </a:lnTo>
                <a:lnTo>
                  <a:pt x="1886" y="439"/>
                </a:lnTo>
                <a:lnTo>
                  <a:pt x="1882" y="441"/>
                </a:lnTo>
                <a:lnTo>
                  <a:pt x="1881" y="443"/>
                </a:lnTo>
                <a:lnTo>
                  <a:pt x="1880" y="446"/>
                </a:lnTo>
                <a:lnTo>
                  <a:pt x="1881" y="451"/>
                </a:lnTo>
                <a:lnTo>
                  <a:pt x="1881" y="451"/>
                </a:lnTo>
                <a:lnTo>
                  <a:pt x="1895" y="454"/>
                </a:lnTo>
                <a:lnTo>
                  <a:pt x="1911" y="455"/>
                </a:lnTo>
                <a:lnTo>
                  <a:pt x="1928" y="455"/>
                </a:lnTo>
                <a:lnTo>
                  <a:pt x="1938" y="453"/>
                </a:lnTo>
                <a:lnTo>
                  <a:pt x="1947" y="451"/>
                </a:lnTo>
                <a:lnTo>
                  <a:pt x="1947" y="451"/>
                </a:lnTo>
                <a:lnTo>
                  <a:pt x="1947" y="454"/>
                </a:lnTo>
                <a:lnTo>
                  <a:pt x="1948" y="455"/>
                </a:lnTo>
                <a:lnTo>
                  <a:pt x="1950" y="456"/>
                </a:lnTo>
                <a:lnTo>
                  <a:pt x="1952" y="456"/>
                </a:lnTo>
                <a:lnTo>
                  <a:pt x="1952" y="456"/>
                </a:lnTo>
                <a:lnTo>
                  <a:pt x="1952" y="472"/>
                </a:lnTo>
                <a:lnTo>
                  <a:pt x="1950" y="487"/>
                </a:lnTo>
                <a:lnTo>
                  <a:pt x="1948" y="502"/>
                </a:lnTo>
                <a:lnTo>
                  <a:pt x="1944" y="516"/>
                </a:lnTo>
                <a:lnTo>
                  <a:pt x="1937" y="545"/>
                </a:lnTo>
                <a:lnTo>
                  <a:pt x="1928" y="574"/>
                </a:lnTo>
                <a:lnTo>
                  <a:pt x="1908" y="629"/>
                </a:lnTo>
                <a:lnTo>
                  <a:pt x="1899" y="655"/>
                </a:lnTo>
                <a:lnTo>
                  <a:pt x="1892" y="682"/>
                </a:lnTo>
                <a:lnTo>
                  <a:pt x="1892" y="682"/>
                </a:lnTo>
                <a:lnTo>
                  <a:pt x="1879" y="736"/>
                </a:lnTo>
                <a:lnTo>
                  <a:pt x="1874" y="762"/>
                </a:lnTo>
                <a:lnTo>
                  <a:pt x="1866" y="789"/>
                </a:lnTo>
                <a:lnTo>
                  <a:pt x="1866" y="789"/>
                </a:lnTo>
                <a:lnTo>
                  <a:pt x="1859" y="818"/>
                </a:lnTo>
                <a:lnTo>
                  <a:pt x="1850" y="847"/>
                </a:lnTo>
                <a:lnTo>
                  <a:pt x="1842" y="876"/>
                </a:lnTo>
                <a:lnTo>
                  <a:pt x="1833" y="905"/>
                </a:lnTo>
                <a:lnTo>
                  <a:pt x="1833" y="905"/>
                </a:lnTo>
                <a:lnTo>
                  <a:pt x="1824" y="933"/>
                </a:lnTo>
                <a:lnTo>
                  <a:pt x="1815" y="960"/>
                </a:lnTo>
                <a:lnTo>
                  <a:pt x="1806" y="987"/>
                </a:lnTo>
                <a:lnTo>
                  <a:pt x="1802" y="1001"/>
                </a:lnTo>
                <a:lnTo>
                  <a:pt x="1799" y="1015"/>
                </a:lnTo>
                <a:lnTo>
                  <a:pt x="1799" y="1015"/>
                </a:lnTo>
                <a:lnTo>
                  <a:pt x="1790" y="1061"/>
                </a:lnTo>
                <a:lnTo>
                  <a:pt x="1786" y="1085"/>
                </a:lnTo>
                <a:lnTo>
                  <a:pt x="1782" y="1107"/>
                </a:lnTo>
                <a:lnTo>
                  <a:pt x="1782" y="1107"/>
                </a:lnTo>
                <a:lnTo>
                  <a:pt x="1776" y="1127"/>
                </a:lnTo>
                <a:lnTo>
                  <a:pt x="1770" y="1149"/>
                </a:lnTo>
                <a:lnTo>
                  <a:pt x="1767" y="1159"/>
                </a:lnTo>
                <a:lnTo>
                  <a:pt x="1761" y="1168"/>
                </a:lnTo>
                <a:lnTo>
                  <a:pt x="1756" y="1177"/>
                </a:lnTo>
                <a:lnTo>
                  <a:pt x="1750" y="1185"/>
                </a:lnTo>
                <a:lnTo>
                  <a:pt x="1750" y="1185"/>
                </a:lnTo>
                <a:lnTo>
                  <a:pt x="1739" y="1181"/>
                </a:lnTo>
                <a:lnTo>
                  <a:pt x="1735" y="1179"/>
                </a:lnTo>
                <a:lnTo>
                  <a:pt x="1730" y="1177"/>
                </a:lnTo>
                <a:lnTo>
                  <a:pt x="1730" y="1177"/>
                </a:lnTo>
                <a:lnTo>
                  <a:pt x="1710" y="1177"/>
                </a:lnTo>
                <a:lnTo>
                  <a:pt x="1690" y="1177"/>
                </a:lnTo>
                <a:lnTo>
                  <a:pt x="1647" y="1175"/>
                </a:lnTo>
                <a:lnTo>
                  <a:pt x="1626" y="1174"/>
                </a:lnTo>
                <a:lnTo>
                  <a:pt x="1606" y="1175"/>
                </a:lnTo>
                <a:lnTo>
                  <a:pt x="1586" y="1176"/>
                </a:lnTo>
                <a:lnTo>
                  <a:pt x="1568" y="1179"/>
                </a:lnTo>
                <a:lnTo>
                  <a:pt x="1568" y="1179"/>
                </a:lnTo>
                <a:lnTo>
                  <a:pt x="1562" y="1175"/>
                </a:lnTo>
                <a:lnTo>
                  <a:pt x="1558" y="1174"/>
                </a:lnTo>
                <a:lnTo>
                  <a:pt x="1553" y="1174"/>
                </a:lnTo>
                <a:lnTo>
                  <a:pt x="1549" y="1175"/>
                </a:lnTo>
                <a:lnTo>
                  <a:pt x="1541" y="1179"/>
                </a:lnTo>
                <a:lnTo>
                  <a:pt x="1536" y="1181"/>
                </a:lnTo>
                <a:lnTo>
                  <a:pt x="1532" y="1182"/>
                </a:lnTo>
                <a:lnTo>
                  <a:pt x="1532" y="1182"/>
                </a:lnTo>
                <a:lnTo>
                  <a:pt x="1515" y="1184"/>
                </a:lnTo>
                <a:lnTo>
                  <a:pt x="1497" y="1185"/>
                </a:lnTo>
                <a:lnTo>
                  <a:pt x="1478" y="1186"/>
                </a:lnTo>
                <a:lnTo>
                  <a:pt x="1459" y="1187"/>
                </a:lnTo>
                <a:lnTo>
                  <a:pt x="1459" y="1187"/>
                </a:lnTo>
                <a:lnTo>
                  <a:pt x="1399" y="1195"/>
                </a:lnTo>
                <a:lnTo>
                  <a:pt x="1399" y="1195"/>
                </a:lnTo>
                <a:lnTo>
                  <a:pt x="1326" y="1202"/>
                </a:lnTo>
                <a:lnTo>
                  <a:pt x="1288" y="1207"/>
                </a:lnTo>
                <a:lnTo>
                  <a:pt x="1252" y="1212"/>
                </a:lnTo>
                <a:lnTo>
                  <a:pt x="1252" y="1212"/>
                </a:lnTo>
                <a:lnTo>
                  <a:pt x="1245" y="1214"/>
                </a:lnTo>
                <a:lnTo>
                  <a:pt x="1239" y="1216"/>
                </a:lnTo>
                <a:lnTo>
                  <a:pt x="1233" y="1220"/>
                </a:lnTo>
                <a:lnTo>
                  <a:pt x="1227" y="1221"/>
                </a:lnTo>
                <a:lnTo>
                  <a:pt x="1227" y="1221"/>
                </a:lnTo>
                <a:lnTo>
                  <a:pt x="1184" y="1231"/>
                </a:lnTo>
                <a:lnTo>
                  <a:pt x="1164" y="1237"/>
                </a:lnTo>
                <a:lnTo>
                  <a:pt x="1144" y="1243"/>
                </a:lnTo>
                <a:lnTo>
                  <a:pt x="1123" y="1250"/>
                </a:lnTo>
                <a:lnTo>
                  <a:pt x="1105" y="1258"/>
                </a:lnTo>
                <a:lnTo>
                  <a:pt x="1086" y="1267"/>
                </a:lnTo>
                <a:lnTo>
                  <a:pt x="1069" y="1278"/>
                </a:lnTo>
                <a:lnTo>
                  <a:pt x="1069" y="1278"/>
                </a:lnTo>
                <a:lnTo>
                  <a:pt x="1141" y="1268"/>
                </a:lnTo>
                <a:lnTo>
                  <a:pt x="1214" y="1259"/>
                </a:lnTo>
                <a:lnTo>
                  <a:pt x="1362" y="1241"/>
                </a:lnTo>
                <a:lnTo>
                  <a:pt x="1362" y="1241"/>
                </a:lnTo>
                <a:lnTo>
                  <a:pt x="1394" y="1236"/>
                </a:lnTo>
                <a:lnTo>
                  <a:pt x="1426" y="1230"/>
                </a:lnTo>
                <a:lnTo>
                  <a:pt x="1458" y="1226"/>
                </a:lnTo>
                <a:lnTo>
                  <a:pt x="1475" y="1225"/>
                </a:lnTo>
                <a:lnTo>
                  <a:pt x="1491" y="1225"/>
                </a:lnTo>
                <a:lnTo>
                  <a:pt x="1491" y="1225"/>
                </a:lnTo>
                <a:lnTo>
                  <a:pt x="1531" y="1226"/>
                </a:lnTo>
                <a:lnTo>
                  <a:pt x="1550" y="1226"/>
                </a:lnTo>
                <a:lnTo>
                  <a:pt x="1568" y="1226"/>
                </a:lnTo>
                <a:lnTo>
                  <a:pt x="1568" y="1226"/>
                </a:lnTo>
                <a:lnTo>
                  <a:pt x="1578" y="1225"/>
                </a:lnTo>
                <a:lnTo>
                  <a:pt x="1589" y="1224"/>
                </a:lnTo>
                <a:lnTo>
                  <a:pt x="1593" y="1224"/>
                </a:lnTo>
                <a:lnTo>
                  <a:pt x="1597" y="1226"/>
                </a:lnTo>
                <a:lnTo>
                  <a:pt x="1601" y="1229"/>
                </a:lnTo>
                <a:lnTo>
                  <a:pt x="1602" y="1236"/>
                </a:lnTo>
                <a:lnTo>
                  <a:pt x="1602" y="1236"/>
                </a:lnTo>
                <a:lnTo>
                  <a:pt x="1594" y="1239"/>
                </a:lnTo>
                <a:lnTo>
                  <a:pt x="1586" y="1241"/>
                </a:lnTo>
                <a:lnTo>
                  <a:pt x="1577" y="1241"/>
                </a:lnTo>
                <a:lnTo>
                  <a:pt x="1569" y="1241"/>
                </a:lnTo>
                <a:lnTo>
                  <a:pt x="1551" y="1239"/>
                </a:lnTo>
                <a:lnTo>
                  <a:pt x="1534" y="1237"/>
                </a:lnTo>
                <a:lnTo>
                  <a:pt x="1534" y="1237"/>
                </a:lnTo>
                <a:lnTo>
                  <a:pt x="1511" y="1238"/>
                </a:lnTo>
                <a:lnTo>
                  <a:pt x="1487" y="1239"/>
                </a:lnTo>
                <a:lnTo>
                  <a:pt x="1440" y="1244"/>
                </a:lnTo>
                <a:lnTo>
                  <a:pt x="1396" y="1251"/>
                </a:lnTo>
                <a:lnTo>
                  <a:pt x="1357" y="1255"/>
                </a:lnTo>
                <a:lnTo>
                  <a:pt x="1357" y="1255"/>
                </a:lnTo>
                <a:lnTo>
                  <a:pt x="1290" y="1261"/>
                </a:lnTo>
                <a:lnTo>
                  <a:pt x="1232" y="1268"/>
                </a:lnTo>
                <a:lnTo>
                  <a:pt x="1232" y="1268"/>
                </a:lnTo>
                <a:lnTo>
                  <a:pt x="1211" y="1271"/>
                </a:lnTo>
                <a:lnTo>
                  <a:pt x="1190" y="1275"/>
                </a:lnTo>
                <a:lnTo>
                  <a:pt x="1169" y="1281"/>
                </a:lnTo>
                <a:lnTo>
                  <a:pt x="1149" y="1284"/>
                </a:lnTo>
                <a:lnTo>
                  <a:pt x="1149" y="1284"/>
                </a:lnTo>
                <a:lnTo>
                  <a:pt x="1106" y="1288"/>
                </a:lnTo>
                <a:lnTo>
                  <a:pt x="1087" y="1290"/>
                </a:lnTo>
                <a:lnTo>
                  <a:pt x="1067" y="1293"/>
                </a:lnTo>
                <a:lnTo>
                  <a:pt x="1049" y="1298"/>
                </a:lnTo>
                <a:lnTo>
                  <a:pt x="1032" y="1303"/>
                </a:lnTo>
                <a:lnTo>
                  <a:pt x="1015" y="1311"/>
                </a:lnTo>
                <a:lnTo>
                  <a:pt x="999" y="1320"/>
                </a:lnTo>
                <a:lnTo>
                  <a:pt x="999" y="1320"/>
                </a:lnTo>
                <a:lnTo>
                  <a:pt x="1002" y="1322"/>
                </a:lnTo>
                <a:lnTo>
                  <a:pt x="1003" y="1326"/>
                </a:lnTo>
                <a:lnTo>
                  <a:pt x="1004" y="1330"/>
                </a:lnTo>
                <a:lnTo>
                  <a:pt x="1004" y="1335"/>
                </a:lnTo>
                <a:lnTo>
                  <a:pt x="1004" y="1335"/>
                </a:lnTo>
                <a:lnTo>
                  <a:pt x="1026" y="1326"/>
                </a:lnTo>
                <a:lnTo>
                  <a:pt x="1047" y="1317"/>
                </a:lnTo>
                <a:lnTo>
                  <a:pt x="1071" y="1311"/>
                </a:lnTo>
                <a:lnTo>
                  <a:pt x="1095" y="1306"/>
                </a:lnTo>
                <a:lnTo>
                  <a:pt x="1095" y="1306"/>
                </a:lnTo>
                <a:lnTo>
                  <a:pt x="1167" y="1298"/>
                </a:lnTo>
                <a:lnTo>
                  <a:pt x="1242" y="1290"/>
                </a:lnTo>
                <a:lnTo>
                  <a:pt x="1318" y="1285"/>
                </a:lnTo>
                <a:lnTo>
                  <a:pt x="1396" y="1278"/>
                </a:lnTo>
                <a:lnTo>
                  <a:pt x="1474" y="1272"/>
                </a:lnTo>
                <a:lnTo>
                  <a:pt x="1554" y="1266"/>
                </a:lnTo>
                <a:lnTo>
                  <a:pt x="1631" y="1258"/>
                </a:lnTo>
                <a:lnTo>
                  <a:pt x="1707" y="1250"/>
                </a:lnTo>
                <a:lnTo>
                  <a:pt x="1707" y="1250"/>
                </a:lnTo>
                <a:lnTo>
                  <a:pt x="1725" y="1248"/>
                </a:lnTo>
                <a:lnTo>
                  <a:pt x="1744" y="1248"/>
                </a:lnTo>
                <a:lnTo>
                  <a:pt x="1782" y="1251"/>
                </a:lnTo>
                <a:lnTo>
                  <a:pt x="1799" y="1250"/>
                </a:lnTo>
                <a:lnTo>
                  <a:pt x="1807" y="1248"/>
                </a:lnTo>
                <a:lnTo>
                  <a:pt x="1816" y="1247"/>
                </a:lnTo>
                <a:lnTo>
                  <a:pt x="1823" y="1245"/>
                </a:lnTo>
                <a:lnTo>
                  <a:pt x="1831" y="1241"/>
                </a:lnTo>
                <a:lnTo>
                  <a:pt x="1837" y="1237"/>
                </a:lnTo>
                <a:lnTo>
                  <a:pt x="1844" y="1231"/>
                </a:lnTo>
                <a:lnTo>
                  <a:pt x="1844" y="1231"/>
                </a:lnTo>
                <a:lnTo>
                  <a:pt x="1853" y="1203"/>
                </a:lnTo>
                <a:lnTo>
                  <a:pt x="1861" y="1176"/>
                </a:lnTo>
                <a:lnTo>
                  <a:pt x="1867" y="1147"/>
                </a:lnTo>
                <a:lnTo>
                  <a:pt x="1873" y="1118"/>
                </a:lnTo>
                <a:lnTo>
                  <a:pt x="1884" y="1059"/>
                </a:lnTo>
                <a:lnTo>
                  <a:pt x="1890" y="1030"/>
                </a:lnTo>
                <a:lnTo>
                  <a:pt x="1897" y="1001"/>
                </a:lnTo>
                <a:lnTo>
                  <a:pt x="1897" y="1001"/>
                </a:lnTo>
                <a:lnTo>
                  <a:pt x="1903" y="982"/>
                </a:lnTo>
                <a:lnTo>
                  <a:pt x="1909" y="964"/>
                </a:lnTo>
                <a:lnTo>
                  <a:pt x="1915" y="944"/>
                </a:lnTo>
                <a:lnTo>
                  <a:pt x="1922" y="926"/>
                </a:lnTo>
                <a:lnTo>
                  <a:pt x="1922" y="926"/>
                </a:lnTo>
                <a:lnTo>
                  <a:pt x="1933" y="884"/>
                </a:lnTo>
                <a:lnTo>
                  <a:pt x="1938" y="863"/>
                </a:lnTo>
                <a:lnTo>
                  <a:pt x="1943" y="843"/>
                </a:lnTo>
                <a:lnTo>
                  <a:pt x="1943" y="843"/>
                </a:lnTo>
                <a:lnTo>
                  <a:pt x="1948" y="822"/>
                </a:lnTo>
                <a:lnTo>
                  <a:pt x="1953" y="802"/>
                </a:lnTo>
                <a:lnTo>
                  <a:pt x="1958" y="782"/>
                </a:lnTo>
                <a:lnTo>
                  <a:pt x="1963" y="760"/>
                </a:lnTo>
                <a:lnTo>
                  <a:pt x="1963" y="760"/>
                </a:lnTo>
                <a:lnTo>
                  <a:pt x="1972" y="717"/>
                </a:lnTo>
                <a:lnTo>
                  <a:pt x="1977" y="696"/>
                </a:lnTo>
                <a:lnTo>
                  <a:pt x="1982" y="676"/>
                </a:lnTo>
                <a:lnTo>
                  <a:pt x="1982" y="676"/>
                </a:lnTo>
                <a:lnTo>
                  <a:pt x="1985" y="667"/>
                </a:lnTo>
                <a:lnTo>
                  <a:pt x="1988" y="661"/>
                </a:lnTo>
                <a:lnTo>
                  <a:pt x="1993" y="653"/>
                </a:lnTo>
                <a:lnTo>
                  <a:pt x="1995" y="645"/>
                </a:lnTo>
                <a:lnTo>
                  <a:pt x="1995" y="645"/>
                </a:lnTo>
                <a:lnTo>
                  <a:pt x="2000" y="617"/>
                </a:lnTo>
                <a:lnTo>
                  <a:pt x="2004" y="588"/>
                </a:lnTo>
                <a:lnTo>
                  <a:pt x="2009" y="560"/>
                </a:lnTo>
                <a:lnTo>
                  <a:pt x="2011" y="546"/>
                </a:lnTo>
                <a:lnTo>
                  <a:pt x="2014" y="533"/>
                </a:lnTo>
                <a:lnTo>
                  <a:pt x="2014" y="533"/>
                </a:lnTo>
                <a:lnTo>
                  <a:pt x="2014" y="521"/>
                </a:lnTo>
                <a:lnTo>
                  <a:pt x="2016" y="510"/>
                </a:lnTo>
                <a:lnTo>
                  <a:pt x="2021" y="482"/>
                </a:lnTo>
                <a:lnTo>
                  <a:pt x="2024" y="468"/>
                </a:lnTo>
                <a:lnTo>
                  <a:pt x="2025" y="454"/>
                </a:lnTo>
                <a:lnTo>
                  <a:pt x="2024" y="449"/>
                </a:lnTo>
                <a:lnTo>
                  <a:pt x="2021" y="442"/>
                </a:lnTo>
                <a:lnTo>
                  <a:pt x="2019" y="437"/>
                </a:lnTo>
                <a:lnTo>
                  <a:pt x="2016" y="431"/>
                </a:lnTo>
                <a:lnTo>
                  <a:pt x="2016" y="431"/>
                </a:lnTo>
                <a:lnTo>
                  <a:pt x="2010" y="429"/>
                </a:lnTo>
                <a:lnTo>
                  <a:pt x="2002" y="428"/>
                </a:lnTo>
                <a:lnTo>
                  <a:pt x="1995" y="427"/>
                </a:lnTo>
                <a:lnTo>
                  <a:pt x="1987" y="427"/>
                </a:lnTo>
                <a:lnTo>
                  <a:pt x="1972" y="429"/>
                </a:lnTo>
                <a:lnTo>
                  <a:pt x="1957" y="430"/>
                </a:lnTo>
                <a:lnTo>
                  <a:pt x="1957" y="430"/>
                </a:lnTo>
                <a:close/>
                <a:moveTo>
                  <a:pt x="1876" y="466"/>
                </a:moveTo>
                <a:lnTo>
                  <a:pt x="1876" y="466"/>
                </a:lnTo>
                <a:lnTo>
                  <a:pt x="1867" y="496"/>
                </a:lnTo>
                <a:lnTo>
                  <a:pt x="1859" y="525"/>
                </a:lnTo>
                <a:lnTo>
                  <a:pt x="1845" y="585"/>
                </a:lnTo>
                <a:lnTo>
                  <a:pt x="1831" y="645"/>
                </a:lnTo>
                <a:lnTo>
                  <a:pt x="1823" y="673"/>
                </a:lnTo>
                <a:lnTo>
                  <a:pt x="1815" y="703"/>
                </a:lnTo>
                <a:lnTo>
                  <a:pt x="1815" y="703"/>
                </a:lnTo>
                <a:lnTo>
                  <a:pt x="1796" y="771"/>
                </a:lnTo>
                <a:lnTo>
                  <a:pt x="1796" y="771"/>
                </a:lnTo>
                <a:lnTo>
                  <a:pt x="1791" y="789"/>
                </a:lnTo>
                <a:lnTo>
                  <a:pt x="1787" y="807"/>
                </a:lnTo>
                <a:lnTo>
                  <a:pt x="1780" y="844"/>
                </a:lnTo>
                <a:lnTo>
                  <a:pt x="1780" y="844"/>
                </a:lnTo>
                <a:lnTo>
                  <a:pt x="1770" y="881"/>
                </a:lnTo>
                <a:lnTo>
                  <a:pt x="1759" y="919"/>
                </a:lnTo>
                <a:lnTo>
                  <a:pt x="1747" y="955"/>
                </a:lnTo>
                <a:lnTo>
                  <a:pt x="1737" y="991"/>
                </a:lnTo>
                <a:lnTo>
                  <a:pt x="1737" y="991"/>
                </a:lnTo>
                <a:lnTo>
                  <a:pt x="1736" y="999"/>
                </a:lnTo>
                <a:lnTo>
                  <a:pt x="1736" y="1008"/>
                </a:lnTo>
                <a:lnTo>
                  <a:pt x="1735" y="1011"/>
                </a:lnTo>
                <a:lnTo>
                  <a:pt x="1733" y="1015"/>
                </a:lnTo>
                <a:lnTo>
                  <a:pt x="1730" y="1017"/>
                </a:lnTo>
                <a:lnTo>
                  <a:pt x="1726" y="1020"/>
                </a:lnTo>
                <a:lnTo>
                  <a:pt x="1726" y="1020"/>
                </a:lnTo>
                <a:lnTo>
                  <a:pt x="1728" y="1025"/>
                </a:lnTo>
                <a:lnTo>
                  <a:pt x="1729" y="1029"/>
                </a:lnTo>
                <a:lnTo>
                  <a:pt x="1729" y="1032"/>
                </a:lnTo>
                <a:lnTo>
                  <a:pt x="1726" y="1036"/>
                </a:lnTo>
                <a:lnTo>
                  <a:pt x="1726" y="1036"/>
                </a:lnTo>
                <a:lnTo>
                  <a:pt x="1683" y="1038"/>
                </a:lnTo>
                <a:lnTo>
                  <a:pt x="1639" y="1042"/>
                </a:lnTo>
                <a:lnTo>
                  <a:pt x="1593" y="1046"/>
                </a:lnTo>
                <a:lnTo>
                  <a:pt x="1547" y="1054"/>
                </a:lnTo>
                <a:lnTo>
                  <a:pt x="1547" y="1054"/>
                </a:lnTo>
                <a:lnTo>
                  <a:pt x="1512" y="1061"/>
                </a:lnTo>
                <a:lnTo>
                  <a:pt x="1478" y="1069"/>
                </a:lnTo>
                <a:lnTo>
                  <a:pt x="1442" y="1076"/>
                </a:lnTo>
                <a:lnTo>
                  <a:pt x="1409" y="1085"/>
                </a:lnTo>
                <a:lnTo>
                  <a:pt x="1376" y="1095"/>
                </a:lnTo>
                <a:lnTo>
                  <a:pt x="1343" y="1106"/>
                </a:lnTo>
                <a:lnTo>
                  <a:pt x="1311" y="1118"/>
                </a:lnTo>
                <a:lnTo>
                  <a:pt x="1279" y="1131"/>
                </a:lnTo>
                <a:lnTo>
                  <a:pt x="1279" y="1131"/>
                </a:lnTo>
                <a:lnTo>
                  <a:pt x="1260" y="1139"/>
                </a:lnTo>
                <a:lnTo>
                  <a:pt x="1241" y="1149"/>
                </a:lnTo>
                <a:lnTo>
                  <a:pt x="1203" y="1170"/>
                </a:lnTo>
                <a:lnTo>
                  <a:pt x="1129" y="1212"/>
                </a:lnTo>
                <a:lnTo>
                  <a:pt x="1129" y="1212"/>
                </a:lnTo>
                <a:lnTo>
                  <a:pt x="1091" y="1233"/>
                </a:lnTo>
                <a:lnTo>
                  <a:pt x="1073" y="1244"/>
                </a:lnTo>
                <a:lnTo>
                  <a:pt x="1055" y="1255"/>
                </a:lnTo>
                <a:lnTo>
                  <a:pt x="1055" y="1255"/>
                </a:lnTo>
                <a:lnTo>
                  <a:pt x="1027" y="1271"/>
                </a:lnTo>
                <a:lnTo>
                  <a:pt x="1013" y="1280"/>
                </a:lnTo>
                <a:lnTo>
                  <a:pt x="1001" y="1289"/>
                </a:lnTo>
                <a:lnTo>
                  <a:pt x="1001" y="1289"/>
                </a:lnTo>
                <a:lnTo>
                  <a:pt x="995" y="1294"/>
                </a:lnTo>
                <a:lnTo>
                  <a:pt x="993" y="1299"/>
                </a:lnTo>
                <a:lnTo>
                  <a:pt x="991" y="1301"/>
                </a:lnTo>
                <a:lnTo>
                  <a:pt x="993" y="1303"/>
                </a:lnTo>
                <a:lnTo>
                  <a:pt x="993" y="1303"/>
                </a:lnTo>
                <a:lnTo>
                  <a:pt x="995" y="1303"/>
                </a:lnTo>
                <a:lnTo>
                  <a:pt x="998" y="1302"/>
                </a:lnTo>
                <a:lnTo>
                  <a:pt x="1003" y="1299"/>
                </a:lnTo>
                <a:lnTo>
                  <a:pt x="1009" y="1293"/>
                </a:lnTo>
                <a:lnTo>
                  <a:pt x="1013" y="1289"/>
                </a:lnTo>
                <a:lnTo>
                  <a:pt x="1013" y="1289"/>
                </a:lnTo>
                <a:lnTo>
                  <a:pt x="1025" y="1283"/>
                </a:lnTo>
                <a:lnTo>
                  <a:pt x="1036" y="1276"/>
                </a:lnTo>
                <a:lnTo>
                  <a:pt x="1061" y="1263"/>
                </a:lnTo>
                <a:lnTo>
                  <a:pt x="1061" y="1263"/>
                </a:lnTo>
                <a:lnTo>
                  <a:pt x="1087" y="1252"/>
                </a:lnTo>
                <a:lnTo>
                  <a:pt x="1111" y="1241"/>
                </a:lnTo>
                <a:lnTo>
                  <a:pt x="1111" y="1241"/>
                </a:lnTo>
                <a:lnTo>
                  <a:pt x="1131" y="1232"/>
                </a:lnTo>
                <a:lnTo>
                  <a:pt x="1150" y="1225"/>
                </a:lnTo>
                <a:lnTo>
                  <a:pt x="1170" y="1218"/>
                </a:lnTo>
                <a:lnTo>
                  <a:pt x="1191" y="1212"/>
                </a:lnTo>
                <a:lnTo>
                  <a:pt x="1211" y="1207"/>
                </a:lnTo>
                <a:lnTo>
                  <a:pt x="1232" y="1202"/>
                </a:lnTo>
                <a:lnTo>
                  <a:pt x="1275" y="1194"/>
                </a:lnTo>
                <a:lnTo>
                  <a:pt x="1320" y="1187"/>
                </a:lnTo>
                <a:lnTo>
                  <a:pt x="1365" y="1182"/>
                </a:lnTo>
                <a:lnTo>
                  <a:pt x="1456" y="1174"/>
                </a:lnTo>
                <a:lnTo>
                  <a:pt x="1456" y="1174"/>
                </a:lnTo>
                <a:lnTo>
                  <a:pt x="1529" y="1166"/>
                </a:lnTo>
                <a:lnTo>
                  <a:pt x="1565" y="1162"/>
                </a:lnTo>
                <a:lnTo>
                  <a:pt x="1603" y="1160"/>
                </a:lnTo>
                <a:lnTo>
                  <a:pt x="1639" y="1157"/>
                </a:lnTo>
                <a:lnTo>
                  <a:pt x="1677" y="1159"/>
                </a:lnTo>
                <a:lnTo>
                  <a:pt x="1714" y="1161"/>
                </a:lnTo>
                <a:lnTo>
                  <a:pt x="1732" y="1163"/>
                </a:lnTo>
                <a:lnTo>
                  <a:pt x="1751" y="1166"/>
                </a:lnTo>
                <a:lnTo>
                  <a:pt x="1751" y="1166"/>
                </a:lnTo>
                <a:lnTo>
                  <a:pt x="1775" y="1067"/>
                </a:lnTo>
                <a:lnTo>
                  <a:pt x="1801" y="967"/>
                </a:lnTo>
                <a:lnTo>
                  <a:pt x="1829" y="867"/>
                </a:lnTo>
                <a:lnTo>
                  <a:pt x="1856" y="773"/>
                </a:lnTo>
                <a:lnTo>
                  <a:pt x="1856" y="773"/>
                </a:lnTo>
                <a:lnTo>
                  <a:pt x="1858" y="766"/>
                </a:lnTo>
                <a:lnTo>
                  <a:pt x="1859" y="758"/>
                </a:lnTo>
                <a:lnTo>
                  <a:pt x="1861" y="743"/>
                </a:lnTo>
                <a:lnTo>
                  <a:pt x="1861" y="743"/>
                </a:lnTo>
                <a:lnTo>
                  <a:pt x="1865" y="733"/>
                </a:lnTo>
                <a:lnTo>
                  <a:pt x="1869" y="723"/>
                </a:lnTo>
                <a:lnTo>
                  <a:pt x="1874" y="713"/>
                </a:lnTo>
                <a:lnTo>
                  <a:pt x="1877" y="703"/>
                </a:lnTo>
                <a:lnTo>
                  <a:pt x="1877" y="703"/>
                </a:lnTo>
                <a:lnTo>
                  <a:pt x="1880" y="692"/>
                </a:lnTo>
                <a:lnTo>
                  <a:pt x="1882" y="680"/>
                </a:lnTo>
                <a:lnTo>
                  <a:pt x="1884" y="668"/>
                </a:lnTo>
                <a:lnTo>
                  <a:pt x="1888" y="655"/>
                </a:lnTo>
                <a:lnTo>
                  <a:pt x="1888" y="655"/>
                </a:lnTo>
                <a:lnTo>
                  <a:pt x="1903" y="609"/>
                </a:lnTo>
                <a:lnTo>
                  <a:pt x="1917" y="563"/>
                </a:lnTo>
                <a:lnTo>
                  <a:pt x="1923" y="541"/>
                </a:lnTo>
                <a:lnTo>
                  <a:pt x="1928" y="518"/>
                </a:lnTo>
                <a:lnTo>
                  <a:pt x="1933" y="497"/>
                </a:lnTo>
                <a:lnTo>
                  <a:pt x="1936" y="476"/>
                </a:lnTo>
                <a:lnTo>
                  <a:pt x="1936" y="476"/>
                </a:lnTo>
                <a:lnTo>
                  <a:pt x="1922" y="473"/>
                </a:lnTo>
                <a:lnTo>
                  <a:pt x="1906" y="470"/>
                </a:lnTo>
                <a:lnTo>
                  <a:pt x="1891" y="468"/>
                </a:lnTo>
                <a:lnTo>
                  <a:pt x="1876" y="466"/>
                </a:lnTo>
                <a:lnTo>
                  <a:pt x="1876" y="466"/>
                </a:lnTo>
                <a:close/>
                <a:moveTo>
                  <a:pt x="1783" y="572"/>
                </a:moveTo>
                <a:lnTo>
                  <a:pt x="1783" y="572"/>
                </a:lnTo>
                <a:lnTo>
                  <a:pt x="1785" y="566"/>
                </a:lnTo>
                <a:lnTo>
                  <a:pt x="1786" y="560"/>
                </a:lnTo>
                <a:lnTo>
                  <a:pt x="1788" y="554"/>
                </a:lnTo>
                <a:lnTo>
                  <a:pt x="1788" y="551"/>
                </a:lnTo>
                <a:lnTo>
                  <a:pt x="1787" y="549"/>
                </a:lnTo>
                <a:lnTo>
                  <a:pt x="1787" y="549"/>
                </a:lnTo>
                <a:lnTo>
                  <a:pt x="1783" y="561"/>
                </a:lnTo>
                <a:lnTo>
                  <a:pt x="1782" y="567"/>
                </a:lnTo>
                <a:lnTo>
                  <a:pt x="1782" y="570"/>
                </a:lnTo>
                <a:lnTo>
                  <a:pt x="1783" y="572"/>
                </a:lnTo>
                <a:lnTo>
                  <a:pt x="1783" y="572"/>
                </a:lnTo>
                <a:close/>
                <a:moveTo>
                  <a:pt x="1470" y="862"/>
                </a:moveTo>
                <a:lnTo>
                  <a:pt x="1470" y="862"/>
                </a:lnTo>
                <a:lnTo>
                  <a:pt x="1458" y="864"/>
                </a:lnTo>
                <a:lnTo>
                  <a:pt x="1448" y="866"/>
                </a:lnTo>
                <a:lnTo>
                  <a:pt x="1425" y="873"/>
                </a:lnTo>
                <a:lnTo>
                  <a:pt x="1405" y="881"/>
                </a:lnTo>
                <a:lnTo>
                  <a:pt x="1385" y="892"/>
                </a:lnTo>
                <a:lnTo>
                  <a:pt x="1366" y="903"/>
                </a:lnTo>
                <a:lnTo>
                  <a:pt x="1348" y="913"/>
                </a:lnTo>
                <a:lnTo>
                  <a:pt x="1311" y="937"/>
                </a:lnTo>
                <a:lnTo>
                  <a:pt x="1311" y="937"/>
                </a:lnTo>
                <a:lnTo>
                  <a:pt x="1282" y="960"/>
                </a:lnTo>
                <a:lnTo>
                  <a:pt x="1252" y="983"/>
                </a:lnTo>
                <a:lnTo>
                  <a:pt x="1222" y="1005"/>
                </a:lnTo>
                <a:lnTo>
                  <a:pt x="1193" y="1029"/>
                </a:lnTo>
                <a:lnTo>
                  <a:pt x="1193" y="1029"/>
                </a:lnTo>
                <a:lnTo>
                  <a:pt x="1164" y="1059"/>
                </a:lnTo>
                <a:lnTo>
                  <a:pt x="1136" y="1089"/>
                </a:lnTo>
                <a:lnTo>
                  <a:pt x="1108" y="1121"/>
                </a:lnTo>
                <a:lnTo>
                  <a:pt x="1080" y="1152"/>
                </a:lnTo>
                <a:lnTo>
                  <a:pt x="1054" y="1185"/>
                </a:lnTo>
                <a:lnTo>
                  <a:pt x="1028" y="1218"/>
                </a:lnTo>
                <a:lnTo>
                  <a:pt x="1004" y="1252"/>
                </a:lnTo>
                <a:lnTo>
                  <a:pt x="982" y="1285"/>
                </a:lnTo>
                <a:lnTo>
                  <a:pt x="982" y="1285"/>
                </a:lnTo>
                <a:lnTo>
                  <a:pt x="1017" y="1246"/>
                </a:lnTo>
                <a:lnTo>
                  <a:pt x="1055" y="1209"/>
                </a:lnTo>
                <a:lnTo>
                  <a:pt x="1075" y="1191"/>
                </a:lnTo>
                <a:lnTo>
                  <a:pt x="1094" y="1174"/>
                </a:lnTo>
                <a:lnTo>
                  <a:pt x="1115" y="1156"/>
                </a:lnTo>
                <a:lnTo>
                  <a:pt x="1136" y="1139"/>
                </a:lnTo>
                <a:lnTo>
                  <a:pt x="1136" y="1139"/>
                </a:lnTo>
                <a:lnTo>
                  <a:pt x="1142" y="1137"/>
                </a:lnTo>
                <a:lnTo>
                  <a:pt x="1149" y="1134"/>
                </a:lnTo>
                <a:lnTo>
                  <a:pt x="1162" y="1124"/>
                </a:lnTo>
                <a:lnTo>
                  <a:pt x="1185" y="1104"/>
                </a:lnTo>
                <a:lnTo>
                  <a:pt x="1185" y="1104"/>
                </a:lnTo>
                <a:lnTo>
                  <a:pt x="1200" y="1096"/>
                </a:lnTo>
                <a:lnTo>
                  <a:pt x="1215" y="1087"/>
                </a:lnTo>
                <a:lnTo>
                  <a:pt x="1243" y="1069"/>
                </a:lnTo>
                <a:lnTo>
                  <a:pt x="1271" y="1048"/>
                </a:lnTo>
                <a:lnTo>
                  <a:pt x="1285" y="1040"/>
                </a:lnTo>
                <a:lnTo>
                  <a:pt x="1300" y="1031"/>
                </a:lnTo>
                <a:lnTo>
                  <a:pt x="1300" y="1031"/>
                </a:lnTo>
                <a:lnTo>
                  <a:pt x="1329" y="1015"/>
                </a:lnTo>
                <a:lnTo>
                  <a:pt x="1359" y="999"/>
                </a:lnTo>
                <a:lnTo>
                  <a:pt x="1375" y="991"/>
                </a:lnTo>
                <a:lnTo>
                  <a:pt x="1391" y="984"/>
                </a:lnTo>
                <a:lnTo>
                  <a:pt x="1407" y="978"/>
                </a:lnTo>
                <a:lnTo>
                  <a:pt x="1424" y="972"/>
                </a:lnTo>
                <a:lnTo>
                  <a:pt x="1424" y="972"/>
                </a:lnTo>
                <a:lnTo>
                  <a:pt x="1426" y="969"/>
                </a:lnTo>
                <a:lnTo>
                  <a:pt x="1429" y="968"/>
                </a:lnTo>
                <a:lnTo>
                  <a:pt x="1433" y="966"/>
                </a:lnTo>
                <a:lnTo>
                  <a:pt x="1435" y="964"/>
                </a:lnTo>
                <a:lnTo>
                  <a:pt x="1435" y="964"/>
                </a:lnTo>
                <a:lnTo>
                  <a:pt x="1485" y="948"/>
                </a:lnTo>
                <a:lnTo>
                  <a:pt x="1513" y="939"/>
                </a:lnTo>
                <a:lnTo>
                  <a:pt x="1542" y="933"/>
                </a:lnTo>
                <a:lnTo>
                  <a:pt x="1572" y="927"/>
                </a:lnTo>
                <a:lnTo>
                  <a:pt x="1587" y="925"/>
                </a:lnTo>
                <a:lnTo>
                  <a:pt x="1602" y="924"/>
                </a:lnTo>
                <a:lnTo>
                  <a:pt x="1617" y="924"/>
                </a:lnTo>
                <a:lnTo>
                  <a:pt x="1632" y="925"/>
                </a:lnTo>
                <a:lnTo>
                  <a:pt x="1647" y="927"/>
                </a:lnTo>
                <a:lnTo>
                  <a:pt x="1661" y="929"/>
                </a:lnTo>
                <a:lnTo>
                  <a:pt x="1661" y="929"/>
                </a:lnTo>
                <a:lnTo>
                  <a:pt x="1661" y="926"/>
                </a:lnTo>
                <a:lnTo>
                  <a:pt x="1661" y="923"/>
                </a:lnTo>
                <a:lnTo>
                  <a:pt x="1659" y="919"/>
                </a:lnTo>
                <a:lnTo>
                  <a:pt x="1656" y="914"/>
                </a:lnTo>
                <a:lnTo>
                  <a:pt x="1655" y="910"/>
                </a:lnTo>
                <a:lnTo>
                  <a:pt x="1655" y="910"/>
                </a:lnTo>
                <a:lnTo>
                  <a:pt x="1626" y="908"/>
                </a:lnTo>
                <a:lnTo>
                  <a:pt x="1626" y="908"/>
                </a:lnTo>
                <a:lnTo>
                  <a:pt x="1617" y="904"/>
                </a:lnTo>
                <a:lnTo>
                  <a:pt x="1607" y="900"/>
                </a:lnTo>
                <a:lnTo>
                  <a:pt x="1596" y="899"/>
                </a:lnTo>
                <a:lnTo>
                  <a:pt x="1585" y="898"/>
                </a:lnTo>
                <a:lnTo>
                  <a:pt x="1573" y="899"/>
                </a:lnTo>
                <a:lnTo>
                  <a:pt x="1561" y="899"/>
                </a:lnTo>
                <a:lnTo>
                  <a:pt x="1538" y="903"/>
                </a:lnTo>
                <a:lnTo>
                  <a:pt x="1538" y="903"/>
                </a:lnTo>
                <a:lnTo>
                  <a:pt x="1505" y="909"/>
                </a:lnTo>
                <a:lnTo>
                  <a:pt x="1489" y="913"/>
                </a:lnTo>
                <a:lnTo>
                  <a:pt x="1473" y="918"/>
                </a:lnTo>
                <a:lnTo>
                  <a:pt x="1458" y="923"/>
                </a:lnTo>
                <a:lnTo>
                  <a:pt x="1443" y="928"/>
                </a:lnTo>
                <a:lnTo>
                  <a:pt x="1429" y="935"/>
                </a:lnTo>
                <a:lnTo>
                  <a:pt x="1417" y="942"/>
                </a:lnTo>
                <a:lnTo>
                  <a:pt x="1417" y="942"/>
                </a:lnTo>
                <a:lnTo>
                  <a:pt x="1407" y="950"/>
                </a:lnTo>
                <a:lnTo>
                  <a:pt x="1397" y="957"/>
                </a:lnTo>
                <a:lnTo>
                  <a:pt x="1392" y="960"/>
                </a:lnTo>
                <a:lnTo>
                  <a:pt x="1388" y="963"/>
                </a:lnTo>
                <a:lnTo>
                  <a:pt x="1382" y="965"/>
                </a:lnTo>
                <a:lnTo>
                  <a:pt x="1376" y="965"/>
                </a:lnTo>
                <a:lnTo>
                  <a:pt x="1376" y="965"/>
                </a:lnTo>
                <a:lnTo>
                  <a:pt x="1380" y="960"/>
                </a:lnTo>
                <a:lnTo>
                  <a:pt x="1387" y="957"/>
                </a:lnTo>
                <a:lnTo>
                  <a:pt x="1399" y="951"/>
                </a:lnTo>
                <a:lnTo>
                  <a:pt x="1399" y="951"/>
                </a:lnTo>
                <a:lnTo>
                  <a:pt x="1408" y="942"/>
                </a:lnTo>
                <a:lnTo>
                  <a:pt x="1418" y="934"/>
                </a:lnTo>
                <a:lnTo>
                  <a:pt x="1428" y="927"/>
                </a:lnTo>
                <a:lnTo>
                  <a:pt x="1439" y="921"/>
                </a:lnTo>
                <a:lnTo>
                  <a:pt x="1452" y="915"/>
                </a:lnTo>
                <a:lnTo>
                  <a:pt x="1465" y="910"/>
                </a:lnTo>
                <a:lnTo>
                  <a:pt x="1478" y="906"/>
                </a:lnTo>
                <a:lnTo>
                  <a:pt x="1491" y="902"/>
                </a:lnTo>
                <a:lnTo>
                  <a:pt x="1520" y="895"/>
                </a:lnTo>
                <a:lnTo>
                  <a:pt x="1551" y="891"/>
                </a:lnTo>
                <a:lnTo>
                  <a:pt x="1582" y="888"/>
                </a:lnTo>
                <a:lnTo>
                  <a:pt x="1612" y="885"/>
                </a:lnTo>
                <a:lnTo>
                  <a:pt x="1612" y="885"/>
                </a:lnTo>
                <a:lnTo>
                  <a:pt x="1612" y="880"/>
                </a:lnTo>
                <a:lnTo>
                  <a:pt x="1612" y="876"/>
                </a:lnTo>
                <a:lnTo>
                  <a:pt x="1611" y="872"/>
                </a:lnTo>
                <a:lnTo>
                  <a:pt x="1609" y="869"/>
                </a:lnTo>
                <a:lnTo>
                  <a:pt x="1609" y="869"/>
                </a:lnTo>
                <a:lnTo>
                  <a:pt x="1585" y="869"/>
                </a:lnTo>
                <a:lnTo>
                  <a:pt x="1560" y="873"/>
                </a:lnTo>
                <a:lnTo>
                  <a:pt x="1535" y="877"/>
                </a:lnTo>
                <a:lnTo>
                  <a:pt x="1511" y="882"/>
                </a:lnTo>
                <a:lnTo>
                  <a:pt x="1486" y="889"/>
                </a:lnTo>
                <a:lnTo>
                  <a:pt x="1464" y="896"/>
                </a:lnTo>
                <a:lnTo>
                  <a:pt x="1422" y="910"/>
                </a:lnTo>
                <a:lnTo>
                  <a:pt x="1422" y="910"/>
                </a:lnTo>
                <a:lnTo>
                  <a:pt x="1436" y="900"/>
                </a:lnTo>
                <a:lnTo>
                  <a:pt x="1451" y="892"/>
                </a:lnTo>
                <a:lnTo>
                  <a:pt x="1467" y="885"/>
                </a:lnTo>
                <a:lnTo>
                  <a:pt x="1484" y="879"/>
                </a:lnTo>
                <a:lnTo>
                  <a:pt x="1502" y="874"/>
                </a:lnTo>
                <a:lnTo>
                  <a:pt x="1519" y="868"/>
                </a:lnTo>
                <a:lnTo>
                  <a:pt x="1554" y="860"/>
                </a:lnTo>
                <a:lnTo>
                  <a:pt x="1554" y="860"/>
                </a:lnTo>
                <a:lnTo>
                  <a:pt x="1511" y="860"/>
                </a:lnTo>
                <a:lnTo>
                  <a:pt x="1490" y="860"/>
                </a:lnTo>
                <a:lnTo>
                  <a:pt x="1470" y="862"/>
                </a:lnTo>
                <a:lnTo>
                  <a:pt x="1470" y="862"/>
                </a:lnTo>
                <a:close/>
                <a:moveTo>
                  <a:pt x="437" y="1121"/>
                </a:moveTo>
                <a:lnTo>
                  <a:pt x="437" y="1121"/>
                </a:lnTo>
                <a:lnTo>
                  <a:pt x="430" y="1120"/>
                </a:lnTo>
                <a:lnTo>
                  <a:pt x="423" y="1118"/>
                </a:lnTo>
                <a:lnTo>
                  <a:pt x="423" y="1118"/>
                </a:lnTo>
                <a:lnTo>
                  <a:pt x="336" y="1093"/>
                </a:lnTo>
                <a:lnTo>
                  <a:pt x="294" y="1081"/>
                </a:lnTo>
                <a:lnTo>
                  <a:pt x="254" y="1072"/>
                </a:lnTo>
                <a:lnTo>
                  <a:pt x="254" y="1072"/>
                </a:lnTo>
                <a:lnTo>
                  <a:pt x="209" y="1062"/>
                </a:lnTo>
                <a:lnTo>
                  <a:pt x="163" y="1054"/>
                </a:lnTo>
                <a:lnTo>
                  <a:pt x="76" y="1038"/>
                </a:lnTo>
                <a:lnTo>
                  <a:pt x="76" y="1038"/>
                </a:lnTo>
                <a:lnTo>
                  <a:pt x="71" y="1041"/>
                </a:lnTo>
                <a:lnTo>
                  <a:pt x="65" y="1041"/>
                </a:lnTo>
                <a:lnTo>
                  <a:pt x="61" y="1041"/>
                </a:lnTo>
                <a:lnTo>
                  <a:pt x="55" y="1042"/>
                </a:lnTo>
                <a:lnTo>
                  <a:pt x="55" y="1042"/>
                </a:lnTo>
                <a:lnTo>
                  <a:pt x="49" y="1051"/>
                </a:lnTo>
                <a:lnTo>
                  <a:pt x="42" y="1061"/>
                </a:lnTo>
                <a:lnTo>
                  <a:pt x="35" y="1070"/>
                </a:lnTo>
                <a:lnTo>
                  <a:pt x="30" y="1080"/>
                </a:lnTo>
                <a:lnTo>
                  <a:pt x="30" y="1080"/>
                </a:lnTo>
                <a:lnTo>
                  <a:pt x="51" y="1081"/>
                </a:lnTo>
                <a:lnTo>
                  <a:pt x="70" y="1084"/>
                </a:lnTo>
                <a:lnTo>
                  <a:pt x="107" y="1088"/>
                </a:lnTo>
                <a:lnTo>
                  <a:pt x="107" y="1088"/>
                </a:lnTo>
                <a:lnTo>
                  <a:pt x="179" y="1099"/>
                </a:lnTo>
                <a:lnTo>
                  <a:pt x="251" y="1110"/>
                </a:lnTo>
                <a:lnTo>
                  <a:pt x="321" y="1122"/>
                </a:lnTo>
                <a:lnTo>
                  <a:pt x="391" y="1132"/>
                </a:lnTo>
                <a:lnTo>
                  <a:pt x="391" y="1132"/>
                </a:lnTo>
                <a:lnTo>
                  <a:pt x="454" y="1139"/>
                </a:lnTo>
                <a:lnTo>
                  <a:pt x="487" y="1144"/>
                </a:lnTo>
                <a:lnTo>
                  <a:pt x="523" y="1148"/>
                </a:lnTo>
                <a:lnTo>
                  <a:pt x="523" y="1148"/>
                </a:lnTo>
                <a:lnTo>
                  <a:pt x="530" y="1151"/>
                </a:lnTo>
                <a:lnTo>
                  <a:pt x="534" y="1151"/>
                </a:lnTo>
                <a:lnTo>
                  <a:pt x="535" y="1150"/>
                </a:lnTo>
                <a:lnTo>
                  <a:pt x="536" y="1148"/>
                </a:lnTo>
                <a:lnTo>
                  <a:pt x="536" y="1148"/>
                </a:lnTo>
                <a:lnTo>
                  <a:pt x="487" y="1136"/>
                </a:lnTo>
                <a:lnTo>
                  <a:pt x="461" y="1130"/>
                </a:lnTo>
                <a:lnTo>
                  <a:pt x="437" y="1121"/>
                </a:lnTo>
                <a:lnTo>
                  <a:pt x="437" y="1121"/>
                </a:lnTo>
                <a:close/>
                <a:moveTo>
                  <a:pt x="657" y="1209"/>
                </a:moveTo>
                <a:lnTo>
                  <a:pt x="657" y="1209"/>
                </a:lnTo>
                <a:lnTo>
                  <a:pt x="624" y="1195"/>
                </a:lnTo>
                <a:lnTo>
                  <a:pt x="607" y="1188"/>
                </a:lnTo>
                <a:lnTo>
                  <a:pt x="589" y="1182"/>
                </a:lnTo>
                <a:lnTo>
                  <a:pt x="589" y="1182"/>
                </a:lnTo>
                <a:lnTo>
                  <a:pt x="572" y="1176"/>
                </a:lnTo>
                <a:lnTo>
                  <a:pt x="555" y="1169"/>
                </a:lnTo>
                <a:lnTo>
                  <a:pt x="555" y="1169"/>
                </a:lnTo>
                <a:lnTo>
                  <a:pt x="546" y="1167"/>
                </a:lnTo>
                <a:lnTo>
                  <a:pt x="536" y="1166"/>
                </a:lnTo>
                <a:lnTo>
                  <a:pt x="515" y="1164"/>
                </a:lnTo>
                <a:lnTo>
                  <a:pt x="494" y="1162"/>
                </a:lnTo>
                <a:lnTo>
                  <a:pt x="473" y="1159"/>
                </a:lnTo>
                <a:lnTo>
                  <a:pt x="473" y="1159"/>
                </a:lnTo>
                <a:lnTo>
                  <a:pt x="442" y="1154"/>
                </a:lnTo>
                <a:lnTo>
                  <a:pt x="411" y="1150"/>
                </a:lnTo>
                <a:lnTo>
                  <a:pt x="347" y="1142"/>
                </a:lnTo>
                <a:lnTo>
                  <a:pt x="347" y="1142"/>
                </a:lnTo>
                <a:lnTo>
                  <a:pt x="307" y="1138"/>
                </a:lnTo>
                <a:lnTo>
                  <a:pt x="269" y="1132"/>
                </a:lnTo>
                <a:lnTo>
                  <a:pt x="194" y="1118"/>
                </a:lnTo>
                <a:lnTo>
                  <a:pt x="156" y="1111"/>
                </a:lnTo>
                <a:lnTo>
                  <a:pt x="119" y="1105"/>
                </a:lnTo>
                <a:lnTo>
                  <a:pt x="82" y="1100"/>
                </a:lnTo>
                <a:lnTo>
                  <a:pt x="46" y="1096"/>
                </a:lnTo>
                <a:lnTo>
                  <a:pt x="46" y="1096"/>
                </a:lnTo>
                <a:lnTo>
                  <a:pt x="42" y="1101"/>
                </a:lnTo>
                <a:lnTo>
                  <a:pt x="37" y="1105"/>
                </a:lnTo>
                <a:lnTo>
                  <a:pt x="30" y="1115"/>
                </a:lnTo>
                <a:lnTo>
                  <a:pt x="25" y="1126"/>
                </a:lnTo>
                <a:lnTo>
                  <a:pt x="21" y="1136"/>
                </a:lnTo>
                <a:lnTo>
                  <a:pt x="21" y="1136"/>
                </a:lnTo>
                <a:lnTo>
                  <a:pt x="57" y="1138"/>
                </a:lnTo>
                <a:lnTo>
                  <a:pt x="93" y="1142"/>
                </a:lnTo>
                <a:lnTo>
                  <a:pt x="131" y="1147"/>
                </a:lnTo>
                <a:lnTo>
                  <a:pt x="169" y="1152"/>
                </a:lnTo>
                <a:lnTo>
                  <a:pt x="169" y="1152"/>
                </a:lnTo>
                <a:lnTo>
                  <a:pt x="215" y="1155"/>
                </a:lnTo>
                <a:lnTo>
                  <a:pt x="264" y="1157"/>
                </a:lnTo>
                <a:lnTo>
                  <a:pt x="313" y="1160"/>
                </a:lnTo>
                <a:lnTo>
                  <a:pt x="335" y="1162"/>
                </a:lnTo>
                <a:lnTo>
                  <a:pt x="355" y="1164"/>
                </a:lnTo>
                <a:lnTo>
                  <a:pt x="355" y="1164"/>
                </a:lnTo>
                <a:lnTo>
                  <a:pt x="393" y="1168"/>
                </a:lnTo>
                <a:lnTo>
                  <a:pt x="410" y="1170"/>
                </a:lnTo>
                <a:lnTo>
                  <a:pt x="427" y="1174"/>
                </a:lnTo>
                <a:lnTo>
                  <a:pt x="427" y="1174"/>
                </a:lnTo>
                <a:lnTo>
                  <a:pt x="430" y="1175"/>
                </a:lnTo>
                <a:lnTo>
                  <a:pt x="435" y="1177"/>
                </a:lnTo>
                <a:lnTo>
                  <a:pt x="439" y="1179"/>
                </a:lnTo>
                <a:lnTo>
                  <a:pt x="442" y="1180"/>
                </a:lnTo>
                <a:lnTo>
                  <a:pt x="442" y="1180"/>
                </a:lnTo>
                <a:lnTo>
                  <a:pt x="455" y="1183"/>
                </a:lnTo>
                <a:lnTo>
                  <a:pt x="467" y="1184"/>
                </a:lnTo>
                <a:lnTo>
                  <a:pt x="491" y="1186"/>
                </a:lnTo>
                <a:lnTo>
                  <a:pt x="516" y="1188"/>
                </a:lnTo>
                <a:lnTo>
                  <a:pt x="529" y="1191"/>
                </a:lnTo>
                <a:lnTo>
                  <a:pt x="541" y="1193"/>
                </a:lnTo>
                <a:lnTo>
                  <a:pt x="541" y="1193"/>
                </a:lnTo>
                <a:lnTo>
                  <a:pt x="616" y="1212"/>
                </a:lnTo>
                <a:lnTo>
                  <a:pt x="684" y="1231"/>
                </a:lnTo>
                <a:lnTo>
                  <a:pt x="684" y="1231"/>
                </a:lnTo>
                <a:lnTo>
                  <a:pt x="710" y="1240"/>
                </a:lnTo>
                <a:lnTo>
                  <a:pt x="723" y="1243"/>
                </a:lnTo>
                <a:lnTo>
                  <a:pt x="729" y="1243"/>
                </a:lnTo>
                <a:lnTo>
                  <a:pt x="736" y="1242"/>
                </a:lnTo>
                <a:lnTo>
                  <a:pt x="736" y="1242"/>
                </a:lnTo>
                <a:lnTo>
                  <a:pt x="725" y="1240"/>
                </a:lnTo>
                <a:lnTo>
                  <a:pt x="714" y="1236"/>
                </a:lnTo>
                <a:lnTo>
                  <a:pt x="695" y="1226"/>
                </a:lnTo>
                <a:lnTo>
                  <a:pt x="676" y="1216"/>
                </a:lnTo>
                <a:lnTo>
                  <a:pt x="667" y="1212"/>
                </a:lnTo>
                <a:lnTo>
                  <a:pt x="657" y="1209"/>
                </a:lnTo>
                <a:lnTo>
                  <a:pt x="657" y="1209"/>
                </a:lnTo>
                <a:close/>
                <a:moveTo>
                  <a:pt x="587" y="1164"/>
                </a:moveTo>
                <a:lnTo>
                  <a:pt x="587" y="1164"/>
                </a:lnTo>
                <a:lnTo>
                  <a:pt x="564" y="1155"/>
                </a:lnTo>
                <a:lnTo>
                  <a:pt x="541" y="1148"/>
                </a:lnTo>
                <a:lnTo>
                  <a:pt x="541" y="1148"/>
                </a:lnTo>
                <a:lnTo>
                  <a:pt x="545" y="1151"/>
                </a:lnTo>
                <a:lnTo>
                  <a:pt x="550" y="1154"/>
                </a:lnTo>
                <a:lnTo>
                  <a:pt x="563" y="1159"/>
                </a:lnTo>
                <a:lnTo>
                  <a:pt x="576" y="1162"/>
                </a:lnTo>
                <a:lnTo>
                  <a:pt x="587" y="1164"/>
                </a:lnTo>
                <a:lnTo>
                  <a:pt x="587" y="1164"/>
                </a:lnTo>
                <a:close/>
                <a:moveTo>
                  <a:pt x="474" y="1198"/>
                </a:moveTo>
                <a:lnTo>
                  <a:pt x="474" y="1198"/>
                </a:lnTo>
                <a:lnTo>
                  <a:pt x="439" y="1193"/>
                </a:lnTo>
                <a:lnTo>
                  <a:pt x="421" y="1190"/>
                </a:lnTo>
                <a:lnTo>
                  <a:pt x="402" y="1187"/>
                </a:lnTo>
                <a:lnTo>
                  <a:pt x="402" y="1187"/>
                </a:lnTo>
                <a:lnTo>
                  <a:pt x="370" y="1183"/>
                </a:lnTo>
                <a:lnTo>
                  <a:pt x="340" y="1178"/>
                </a:lnTo>
                <a:lnTo>
                  <a:pt x="309" y="1172"/>
                </a:lnTo>
                <a:lnTo>
                  <a:pt x="296" y="1170"/>
                </a:lnTo>
                <a:lnTo>
                  <a:pt x="281" y="1169"/>
                </a:lnTo>
                <a:lnTo>
                  <a:pt x="281" y="1169"/>
                </a:lnTo>
                <a:lnTo>
                  <a:pt x="199" y="1167"/>
                </a:lnTo>
                <a:lnTo>
                  <a:pt x="161" y="1166"/>
                </a:lnTo>
                <a:lnTo>
                  <a:pt x="142" y="1165"/>
                </a:lnTo>
                <a:lnTo>
                  <a:pt x="124" y="1163"/>
                </a:lnTo>
                <a:lnTo>
                  <a:pt x="124" y="1163"/>
                </a:lnTo>
                <a:lnTo>
                  <a:pt x="91" y="1159"/>
                </a:lnTo>
                <a:lnTo>
                  <a:pt x="91" y="1159"/>
                </a:lnTo>
                <a:lnTo>
                  <a:pt x="81" y="1157"/>
                </a:lnTo>
                <a:lnTo>
                  <a:pt x="71" y="1155"/>
                </a:lnTo>
                <a:lnTo>
                  <a:pt x="61" y="1153"/>
                </a:lnTo>
                <a:lnTo>
                  <a:pt x="57" y="1153"/>
                </a:lnTo>
                <a:lnTo>
                  <a:pt x="54" y="1153"/>
                </a:lnTo>
                <a:lnTo>
                  <a:pt x="54" y="1153"/>
                </a:lnTo>
                <a:lnTo>
                  <a:pt x="48" y="1156"/>
                </a:lnTo>
                <a:lnTo>
                  <a:pt x="43" y="1161"/>
                </a:lnTo>
                <a:lnTo>
                  <a:pt x="40" y="1167"/>
                </a:lnTo>
                <a:lnTo>
                  <a:pt x="36" y="1174"/>
                </a:lnTo>
                <a:lnTo>
                  <a:pt x="31" y="1188"/>
                </a:lnTo>
                <a:lnTo>
                  <a:pt x="29" y="1201"/>
                </a:lnTo>
                <a:lnTo>
                  <a:pt x="29" y="1201"/>
                </a:lnTo>
                <a:lnTo>
                  <a:pt x="39" y="1199"/>
                </a:lnTo>
                <a:lnTo>
                  <a:pt x="50" y="1198"/>
                </a:lnTo>
                <a:lnTo>
                  <a:pt x="73" y="1197"/>
                </a:lnTo>
                <a:lnTo>
                  <a:pt x="82" y="1196"/>
                </a:lnTo>
                <a:lnTo>
                  <a:pt x="92" y="1195"/>
                </a:lnTo>
                <a:lnTo>
                  <a:pt x="100" y="1192"/>
                </a:lnTo>
                <a:lnTo>
                  <a:pt x="103" y="1190"/>
                </a:lnTo>
                <a:lnTo>
                  <a:pt x="105" y="1187"/>
                </a:lnTo>
                <a:lnTo>
                  <a:pt x="105" y="1187"/>
                </a:lnTo>
                <a:lnTo>
                  <a:pt x="110" y="1192"/>
                </a:lnTo>
                <a:lnTo>
                  <a:pt x="118" y="1194"/>
                </a:lnTo>
                <a:lnTo>
                  <a:pt x="126" y="1195"/>
                </a:lnTo>
                <a:lnTo>
                  <a:pt x="135" y="1194"/>
                </a:lnTo>
                <a:lnTo>
                  <a:pt x="153" y="1192"/>
                </a:lnTo>
                <a:lnTo>
                  <a:pt x="162" y="1192"/>
                </a:lnTo>
                <a:lnTo>
                  <a:pt x="170" y="1191"/>
                </a:lnTo>
                <a:lnTo>
                  <a:pt x="170" y="1191"/>
                </a:lnTo>
                <a:lnTo>
                  <a:pt x="178" y="1192"/>
                </a:lnTo>
                <a:lnTo>
                  <a:pt x="185" y="1194"/>
                </a:lnTo>
                <a:lnTo>
                  <a:pt x="193" y="1195"/>
                </a:lnTo>
                <a:lnTo>
                  <a:pt x="201" y="1196"/>
                </a:lnTo>
                <a:lnTo>
                  <a:pt x="201" y="1196"/>
                </a:lnTo>
                <a:lnTo>
                  <a:pt x="275" y="1199"/>
                </a:lnTo>
                <a:lnTo>
                  <a:pt x="352" y="1200"/>
                </a:lnTo>
                <a:lnTo>
                  <a:pt x="352" y="1200"/>
                </a:lnTo>
                <a:lnTo>
                  <a:pt x="372" y="1200"/>
                </a:lnTo>
                <a:lnTo>
                  <a:pt x="392" y="1201"/>
                </a:lnTo>
                <a:lnTo>
                  <a:pt x="430" y="1205"/>
                </a:lnTo>
                <a:lnTo>
                  <a:pt x="469" y="1211"/>
                </a:lnTo>
                <a:lnTo>
                  <a:pt x="506" y="1217"/>
                </a:lnTo>
                <a:lnTo>
                  <a:pt x="580" y="1230"/>
                </a:lnTo>
                <a:lnTo>
                  <a:pt x="616" y="1236"/>
                </a:lnTo>
                <a:lnTo>
                  <a:pt x="651" y="1239"/>
                </a:lnTo>
                <a:lnTo>
                  <a:pt x="651" y="1239"/>
                </a:lnTo>
                <a:lnTo>
                  <a:pt x="610" y="1226"/>
                </a:lnTo>
                <a:lnTo>
                  <a:pt x="567" y="1214"/>
                </a:lnTo>
                <a:lnTo>
                  <a:pt x="521" y="1205"/>
                </a:lnTo>
                <a:lnTo>
                  <a:pt x="498" y="1201"/>
                </a:lnTo>
                <a:lnTo>
                  <a:pt x="474" y="1198"/>
                </a:lnTo>
                <a:lnTo>
                  <a:pt x="474" y="1198"/>
                </a:lnTo>
                <a:close/>
                <a:moveTo>
                  <a:pt x="770" y="1237"/>
                </a:moveTo>
                <a:lnTo>
                  <a:pt x="770" y="1237"/>
                </a:lnTo>
                <a:lnTo>
                  <a:pt x="798" y="1250"/>
                </a:lnTo>
                <a:lnTo>
                  <a:pt x="827" y="1262"/>
                </a:lnTo>
                <a:lnTo>
                  <a:pt x="854" y="1275"/>
                </a:lnTo>
                <a:lnTo>
                  <a:pt x="882" y="1285"/>
                </a:lnTo>
                <a:lnTo>
                  <a:pt x="882" y="1285"/>
                </a:lnTo>
                <a:lnTo>
                  <a:pt x="853" y="1269"/>
                </a:lnTo>
                <a:lnTo>
                  <a:pt x="824" y="1255"/>
                </a:lnTo>
                <a:lnTo>
                  <a:pt x="794" y="1241"/>
                </a:lnTo>
                <a:lnTo>
                  <a:pt x="764" y="1228"/>
                </a:lnTo>
                <a:lnTo>
                  <a:pt x="733" y="1216"/>
                </a:lnTo>
                <a:lnTo>
                  <a:pt x="702" y="1205"/>
                </a:lnTo>
                <a:lnTo>
                  <a:pt x="636" y="1182"/>
                </a:lnTo>
                <a:lnTo>
                  <a:pt x="636" y="1182"/>
                </a:lnTo>
                <a:lnTo>
                  <a:pt x="669" y="1197"/>
                </a:lnTo>
                <a:lnTo>
                  <a:pt x="702" y="1212"/>
                </a:lnTo>
                <a:lnTo>
                  <a:pt x="720" y="1220"/>
                </a:lnTo>
                <a:lnTo>
                  <a:pt x="736" y="1227"/>
                </a:lnTo>
                <a:lnTo>
                  <a:pt x="753" y="1232"/>
                </a:lnTo>
                <a:lnTo>
                  <a:pt x="770" y="1237"/>
                </a:lnTo>
                <a:lnTo>
                  <a:pt x="770" y="1237"/>
                </a:lnTo>
                <a:close/>
                <a:moveTo>
                  <a:pt x="552" y="1239"/>
                </a:moveTo>
                <a:lnTo>
                  <a:pt x="552" y="1239"/>
                </a:lnTo>
                <a:lnTo>
                  <a:pt x="516" y="1233"/>
                </a:lnTo>
                <a:lnTo>
                  <a:pt x="480" y="1226"/>
                </a:lnTo>
                <a:lnTo>
                  <a:pt x="480" y="1226"/>
                </a:lnTo>
                <a:lnTo>
                  <a:pt x="441" y="1221"/>
                </a:lnTo>
                <a:lnTo>
                  <a:pt x="399" y="1216"/>
                </a:lnTo>
                <a:lnTo>
                  <a:pt x="358" y="1213"/>
                </a:lnTo>
                <a:lnTo>
                  <a:pt x="314" y="1211"/>
                </a:lnTo>
                <a:lnTo>
                  <a:pt x="230" y="1209"/>
                </a:lnTo>
                <a:lnTo>
                  <a:pt x="156" y="1207"/>
                </a:lnTo>
                <a:lnTo>
                  <a:pt x="156" y="1207"/>
                </a:lnTo>
                <a:lnTo>
                  <a:pt x="151" y="1211"/>
                </a:lnTo>
                <a:lnTo>
                  <a:pt x="146" y="1216"/>
                </a:lnTo>
                <a:lnTo>
                  <a:pt x="142" y="1222"/>
                </a:lnTo>
                <a:lnTo>
                  <a:pt x="138" y="1228"/>
                </a:lnTo>
                <a:lnTo>
                  <a:pt x="132" y="1241"/>
                </a:lnTo>
                <a:lnTo>
                  <a:pt x="127" y="1256"/>
                </a:lnTo>
                <a:lnTo>
                  <a:pt x="118" y="1286"/>
                </a:lnTo>
                <a:lnTo>
                  <a:pt x="112" y="1300"/>
                </a:lnTo>
                <a:lnTo>
                  <a:pt x="109" y="1307"/>
                </a:lnTo>
                <a:lnTo>
                  <a:pt x="105" y="1314"/>
                </a:lnTo>
                <a:lnTo>
                  <a:pt x="105" y="1314"/>
                </a:lnTo>
                <a:lnTo>
                  <a:pt x="132" y="1305"/>
                </a:lnTo>
                <a:lnTo>
                  <a:pt x="160" y="1296"/>
                </a:lnTo>
                <a:lnTo>
                  <a:pt x="190" y="1288"/>
                </a:lnTo>
                <a:lnTo>
                  <a:pt x="219" y="1281"/>
                </a:lnTo>
                <a:lnTo>
                  <a:pt x="252" y="1274"/>
                </a:lnTo>
                <a:lnTo>
                  <a:pt x="284" y="1268"/>
                </a:lnTo>
                <a:lnTo>
                  <a:pt x="317" y="1263"/>
                </a:lnTo>
                <a:lnTo>
                  <a:pt x="350" y="1260"/>
                </a:lnTo>
                <a:lnTo>
                  <a:pt x="350" y="1260"/>
                </a:lnTo>
                <a:lnTo>
                  <a:pt x="379" y="1258"/>
                </a:lnTo>
                <a:lnTo>
                  <a:pt x="407" y="1257"/>
                </a:lnTo>
                <a:lnTo>
                  <a:pt x="464" y="1257"/>
                </a:lnTo>
                <a:lnTo>
                  <a:pt x="520" y="1258"/>
                </a:lnTo>
                <a:lnTo>
                  <a:pt x="575" y="1261"/>
                </a:lnTo>
                <a:lnTo>
                  <a:pt x="630" y="1267"/>
                </a:lnTo>
                <a:lnTo>
                  <a:pt x="682" y="1272"/>
                </a:lnTo>
                <a:lnTo>
                  <a:pt x="781" y="1284"/>
                </a:lnTo>
                <a:lnTo>
                  <a:pt x="781" y="1284"/>
                </a:lnTo>
                <a:lnTo>
                  <a:pt x="752" y="1275"/>
                </a:lnTo>
                <a:lnTo>
                  <a:pt x="723" y="1269"/>
                </a:lnTo>
                <a:lnTo>
                  <a:pt x="666" y="1257"/>
                </a:lnTo>
                <a:lnTo>
                  <a:pt x="609" y="1247"/>
                </a:lnTo>
                <a:lnTo>
                  <a:pt x="552" y="1239"/>
                </a:lnTo>
                <a:lnTo>
                  <a:pt x="552" y="1239"/>
                </a:lnTo>
                <a:close/>
                <a:moveTo>
                  <a:pt x="116" y="1207"/>
                </a:moveTo>
                <a:lnTo>
                  <a:pt x="116" y="1207"/>
                </a:lnTo>
                <a:lnTo>
                  <a:pt x="110" y="1211"/>
                </a:lnTo>
                <a:lnTo>
                  <a:pt x="105" y="1216"/>
                </a:lnTo>
                <a:lnTo>
                  <a:pt x="96" y="1227"/>
                </a:lnTo>
                <a:lnTo>
                  <a:pt x="89" y="1239"/>
                </a:lnTo>
                <a:lnTo>
                  <a:pt x="80" y="1253"/>
                </a:lnTo>
                <a:lnTo>
                  <a:pt x="80" y="1253"/>
                </a:lnTo>
                <a:lnTo>
                  <a:pt x="70" y="1271"/>
                </a:lnTo>
                <a:lnTo>
                  <a:pt x="59" y="1289"/>
                </a:lnTo>
                <a:lnTo>
                  <a:pt x="59" y="1289"/>
                </a:lnTo>
                <a:lnTo>
                  <a:pt x="44" y="1316"/>
                </a:lnTo>
                <a:lnTo>
                  <a:pt x="37" y="1329"/>
                </a:lnTo>
                <a:lnTo>
                  <a:pt x="32" y="1342"/>
                </a:lnTo>
                <a:lnTo>
                  <a:pt x="27" y="1354"/>
                </a:lnTo>
                <a:lnTo>
                  <a:pt x="24" y="1368"/>
                </a:lnTo>
                <a:lnTo>
                  <a:pt x="21" y="1382"/>
                </a:lnTo>
                <a:lnTo>
                  <a:pt x="21" y="1397"/>
                </a:lnTo>
                <a:lnTo>
                  <a:pt x="21" y="1397"/>
                </a:lnTo>
                <a:lnTo>
                  <a:pt x="35" y="1403"/>
                </a:lnTo>
                <a:lnTo>
                  <a:pt x="49" y="1406"/>
                </a:lnTo>
                <a:lnTo>
                  <a:pt x="64" y="1409"/>
                </a:lnTo>
                <a:lnTo>
                  <a:pt x="79" y="1411"/>
                </a:lnTo>
                <a:lnTo>
                  <a:pt x="94" y="1412"/>
                </a:lnTo>
                <a:lnTo>
                  <a:pt x="109" y="1412"/>
                </a:lnTo>
                <a:lnTo>
                  <a:pt x="140" y="1412"/>
                </a:lnTo>
                <a:lnTo>
                  <a:pt x="171" y="1410"/>
                </a:lnTo>
                <a:lnTo>
                  <a:pt x="201" y="1407"/>
                </a:lnTo>
                <a:lnTo>
                  <a:pt x="230" y="1405"/>
                </a:lnTo>
                <a:lnTo>
                  <a:pt x="258" y="1404"/>
                </a:lnTo>
                <a:lnTo>
                  <a:pt x="258" y="1404"/>
                </a:lnTo>
                <a:lnTo>
                  <a:pt x="289" y="1404"/>
                </a:lnTo>
                <a:lnTo>
                  <a:pt x="321" y="1402"/>
                </a:lnTo>
                <a:lnTo>
                  <a:pt x="352" y="1399"/>
                </a:lnTo>
                <a:lnTo>
                  <a:pt x="384" y="1396"/>
                </a:lnTo>
                <a:lnTo>
                  <a:pt x="448" y="1389"/>
                </a:lnTo>
                <a:lnTo>
                  <a:pt x="511" y="1383"/>
                </a:lnTo>
                <a:lnTo>
                  <a:pt x="511" y="1383"/>
                </a:lnTo>
                <a:lnTo>
                  <a:pt x="577" y="1377"/>
                </a:lnTo>
                <a:lnTo>
                  <a:pt x="610" y="1374"/>
                </a:lnTo>
                <a:lnTo>
                  <a:pt x="641" y="1373"/>
                </a:lnTo>
                <a:lnTo>
                  <a:pt x="641" y="1373"/>
                </a:lnTo>
                <a:lnTo>
                  <a:pt x="667" y="1366"/>
                </a:lnTo>
                <a:lnTo>
                  <a:pt x="693" y="1362"/>
                </a:lnTo>
                <a:lnTo>
                  <a:pt x="720" y="1359"/>
                </a:lnTo>
                <a:lnTo>
                  <a:pt x="746" y="1357"/>
                </a:lnTo>
                <a:lnTo>
                  <a:pt x="801" y="1354"/>
                </a:lnTo>
                <a:lnTo>
                  <a:pt x="853" y="1352"/>
                </a:lnTo>
                <a:lnTo>
                  <a:pt x="853" y="1352"/>
                </a:lnTo>
                <a:lnTo>
                  <a:pt x="850" y="1341"/>
                </a:lnTo>
                <a:lnTo>
                  <a:pt x="846" y="1330"/>
                </a:lnTo>
                <a:lnTo>
                  <a:pt x="846" y="1330"/>
                </a:lnTo>
                <a:lnTo>
                  <a:pt x="773" y="1334"/>
                </a:lnTo>
                <a:lnTo>
                  <a:pt x="701" y="1338"/>
                </a:lnTo>
                <a:lnTo>
                  <a:pt x="666" y="1341"/>
                </a:lnTo>
                <a:lnTo>
                  <a:pt x="632" y="1344"/>
                </a:lnTo>
                <a:lnTo>
                  <a:pt x="597" y="1348"/>
                </a:lnTo>
                <a:lnTo>
                  <a:pt x="563" y="1352"/>
                </a:lnTo>
                <a:lnTo>
                  <a:pt x="563" y="1352"/>
                </a:lnTo>
                <a:lnTo>
                  <a:pt x="551" y="1356"/>
                </a:lnTo>
                <a:lnTo>
                  <a:pt x="541" y="1358"/>
                </a:lnTo>
                <a:lnTo>
                  <a:pt x="529" y="1360"/>
                </a:lnTo>
                <a:lnTo>
                  <a:pt x="517" y="1362"/>
                </a:lnTo>
                <a:lnTo>
                  <a:pt x="517" y="1362"/>
                </a:lnTo>
                <a:lnTo>
                  <a:pt x="513" y="1361"/>
                </a:lnTo>
                <a:lnTo>
                  <a:pt x="508" y="1361"/>
                </a:lnTo>
                <a:lnTo>
                  <a:pt x="502" y="1360"/>
                </a:lnTo>
                <a:lnTo>
                  <a:pt x="498" y="1360"/>
                </a:lnTo>
                <a:lnTo>
                  <a:pt x="498" y="1360"/>
                </a:lnTo>
                <a:lnTo>
                  <a:pt x="469" y="1363"/>
                </a:lnTo>
                <a:lnTo>
                  <a:pt x="439" y="1368"/>
                </a:lnTo>
                <a:lnTo>
                  <a:pt x="379" y="1378"/>
                </a:lnTo>
                <a:lnTo>
                  <a:pt x="348" y="1382"/>
                </a:lnTo>
                <a:lnTo>
                  <a:pt x="317" y="1386"/>
                </a:lnTo>
                <a:lnTo>
                  <a:pt x="287" y="1388"/>
                </a:lnTo>
                <a:lnTo>
                  <a:pt x="256" y="1389"/>
                </a:lnTo>
                <a:lnTo>
                  <a:pt x="256" y="1389"/>
                </a:lnTo>
                <a:lnTo>
                  <a:pt x="272" y="1383"/>
                </a:lnTo>
                <a:lnTo>
                  <a:pt x="287" y="1379"/>
                </a:lnTo>
                <a:lnTo>
                  <a:pt x="303" y="1377"/>
                </a:lnTo>
                <a:lnTo>
                  <a:pt x="319" y="1375"/>
                </a:lnTo>
                <a:lnTo>
                  <a:pt x="352" y="1372"/>
                </a:lnTo>
                <a:lnTo>
                  <a:pt x="368" y="1369"/>
                </a:lnTo>
                <a:lnTo>
                  <a:pt x="384" y="1367"/>
                </a:lnTo>
                <a:lnTo>
                  <a:pt x="384" y="1367"/>
                </a:lnTo>
                <a:lnTo>
                  <a:pt x="422" y="1359"/>
                </a:lnTo>
                <a:lnTo>
                  <a:pt x="459" y="1351"/>
                </a:lnTo>
                <a:lnTo>
                  <a:pt x="498" y="1345"/>
                </a:lnTo>
                <a:lnTo>
                  <a:pt x="516" y="1343"/>
                </a:lnTo>
                <a:lnTo>
                  <a:pt x="535" y="1342"/>
                </a:lnTo>
                <a:lnTo>
                  <a:pt x="535" y="1342"/>
                </a:lnTo>
                <a:lnTo>
                  <a:pt x="489" y="1342"/>
                </a:lnTo>
                <a:lnTo>
                  <a:pt x="440" y="1342"/>
                </a:lnTo>
                <a:lnTo>
                  <a:pt x="389" y="1344"/>
                </a:lnTo>
                <a:lnTo>
                  <a:pt x="362" y="1346"/>
                </a:lnTo>
                <a:lnTo>
                  <a:pt x="334" y="1349"/>
                </a:lnTo>
                <a:lnTo>
                  <a:pt x="334" y="1349"/>
                </a:lnTo>
                <a:lnTo>
                  <a:pt x="309" y="1351"/>
                </a:lnTo>
                <a:lnTo>
                  <a:pt x="285" y="1352"/>
                </a:lnTo>
                <a:lnTo>
                  <a:pt x="285" y="1352"/>
                </a:lnTo>
                <a:lnTo>
                  <a:pt x="258" y="1357"/>
                </a:lnTo>
                <a:lnTo>
                  <a:pt x="232" y="1361"/>
                </a:lnTo>
                <a:lnTo>
                  <a:pt x="208" y="1364"/>
                </a:lnTo>
                <a:lnTo>
                  <a:pt x="195" y="1365"/>
                </a:lnTo>
                <a:lnTo>
                  <a:pt x="183" y="1365"/>
                </a:lnTo>
                <a:lnTo>
                  <a:pt x="183" y="1365"/>
                </a:lnTo>
                <a:lnTo>
                  <a:pt x="165" y="1364"/>
                </a:lnTo>
                <a:lnTo>
                  <a:pt x="147" y="1363"/>
                </a:lnTo>
                <a:lnTo>
                  <a:pt x="130" y="1362"/>
                </a:lnTo>
                <a:lnTo>
                  <a:pt x="112" y="1363"/>
                </a:lnTo>
                <a:lnTo>
                  <a:pt x="112" y="1363"/>
                </a:lnTo>
                <a:lnTo>
                  <a:pt x="105" y="1365"/>
                </a:lnTo>
                <a:lnTo>
                  <a:pt x="97" y="1367"/>
                </a:lnTo>
                <a:lnTo>
                  <a:pt x="91" y="1369"/>
                </a:lnTo>
                <a:lnTo>
                  <a:pt x="87" y="1369"/>
                </a:lnTo>
                <a:lnTo>
                  <a:pt x="84" y="1368"/>
                </a:lnTo>
                <a:lnTo>
                  <a:pt x="84" y="1368"/>
                </a:lnTo>
                <a:lnTo>
                  <a:pt x="82" y="1365"/>
                </a:lnTo>
                <a:lnTo>
                  <a:pt x="82" y="1362"/>
                </a:lnTo>
                <a:lnTo>
                  <a:pt x="82" y="1356"/>
                </a:lnTo>
                <a:lnTo>
                  <a:pt x="86" y="1350"/>
                </a:lnTo>
                <a:lnTo>
                  <a:pt x="89" y="1346"/>
                </a:lnTo>
                <a:lnTo>
                  <a:pt x="89" y="1346"/>
                </a:lnTo>
                <a:lnTo>
                  <a:pt x="88" y="1337"/>
                </a:lnTo>
                <a:lnTo>
                  <a:pt x="87" y="1328"/>
                </a:lnTo>
                <a:lnTo>
                  <a:pt x="88" y="1320"/>
                </a:lnTo>
                <a:lnTo>
                  <a:pt x="89" y="1315"/>
                </a:lnTo>
                <a:lnTo>
                  <a:pt x="89" y="1315"/>
                </a:lnTo>
                <a:lnTo>
                  <a:pt x="99" y="1293"/>
                </a:lnTo>
                <a:lnTo>
                  <a:pt x="110" y="1269"/>
                </a:lnTo>
                <a:lnTo>
                  <a:pt x="121" y="1243"/>
                </a:lnTo>
                <a:lnTo>
                  <a:pt x="125" y="1230"/>
                </a:lnTo>
                <a:lnTo>
                  <a:pt x="128" y="1217"/>
                </a:lnTo>
                <a:lnTo>
                  <a:pt x="128" y="1217"/>
                </a:lnTo>
                <a:lnTo>
                  <a:pt x="132" y="1215"/>
                </a:lnTo>
                <a:lnTo>
                  <a:pt x="137" y="1212"/>
                </a:lnTo>
                <a:lnTo>
                  <a:pt x="138" y="1210"/>
                </a:lnTo>
                <a:lnTo>
                  <a:pt x="139" y="1209"/>
                </a:lnTo>
                <a:lnTo>
                  <a:pt x="139" y="1208"/>
                </a:lnTo>
                <a:lnTo>
                  <a:pt x="137" y="1207"/>
                </a:lnTo>
                <a:lnTo>
                  <a:pt x="137" y="1207"/>
                </a:lnTo>
                <a:lnTo>
                  <a:pt x="126" y="1208"/>
                </a:lnTo>
                <a:lnTo>
                  <a:pt x="116" y="1207"/>
                </a:lnTo>
                <a:lnTo>
                  <a:pt x="116" y="1207"/>
                </a:lnTo>
                <a:close/>
                <a:moveTo>
                  <a:pt x="380" y="1271"/>
                </a:moveTo>
                <a:lnTo>
                  <a:pt x="380" y="1271"/>
                </a:lnTo>
                <a:lnTo>
                  <a:pt x="379" y="1271"/>
                </a:lnTo>
                <a:lnTo>
                  <a:pt x="379" y="1273"/>
                </a:lnTo>
                <a:lnTo>
                  <a:pt x="378" y="1274"/>
                </a:lnTo>
                <a:lnTo>
                  <a:pt x="377" y="1274"/>
                </a:lnTo>
                <a:lnTo>
                  <a:pt x="377" y="1274"/>
                </a:lnTo>
                <a:lnTo>
                  <a:pt x="361" y="1275"/>
                </a:lnTo>
                <a:lnTo>
                  <a:pt x="345" y="1276"/>
                </a:lnTo>
                <a:lnTo>
                  <a:pt x="311" y="1280"/>
                </a:lnTo>
                <a:lnTo>
                  <a:pt x="275" y="1285"/>
                </a:lnTo>
                <a:lnTo>
                  <a:pt x="240" y="1290"/>
                </a:lnTo>
                <a:lnTo>
                  <a:pt x="240" y="1290"/>
                </a:lnTo>
                <a:lnTo>
                  <a:pt x="206" y="1297"/>
                </a:lnTo>
                <a:lnTo>
                  <a:pt x="171" y="1306"/>
                </a:lnTo>
                <a:lnTo>
                  <a:pt x="155" y="1312"/>
                </a:lnTo>
                <a:lnTo>
                  <a:pt x="139" y="1317"/>
                </a:lnTo>
                <a:lnTo>
                  <a:pt x="123" y="1324"/>
                </a:lnTo>
                <a:lnTo>
                  <a:pt x="108" y="1331"/>
                </a:lnTo>
                <a:lnTo>
                  <a:pt x="108" y="1331"/>
                </a:lnTo>
                <a:lnTo>
                  <a:pt x="120" y="1331"/>
                </a:lnTo>
                <a:lnTo>
                  <a:pt x="132" y="1330"/>
                </a:lnTo>
                <a:lnTo>
                  <a:pt x="142" y="1329"/>
                </a:lnTo>
                <a:lnTo>
                  <a:pt x="148" y="1330"/>
                </a:lnTo>
                <a:lnTo>
                  <a:pt x="153" y="1331"/>
                </a:lnTo>
                <a:lnTo>
                  <a:pt x="153" y="1331"/>
                </a:lnTo>
                <a:lnTo>
                  <a:pt x="146" y="1334"/>
                </a:lnTo>
                <a:lnTo>
                  <a:pt x="138" y="1336"/>
                </a:lnTo>
                <a:lnTo>
                  <a:pt x="122" y="1337"/>
                </a:lnTo>
                <a:lnTo>
                  <a:pt x="115" y="1338"/>
                </a:lnTo>
                <a:lnTo>
                  <a:pt x="109" y="1342"/>
                </a:lnTo>
                <a:lnTo>
                  <a:pt x="106" y="1343"/>
                </a:lnTo>
                <a:lnTo>
                  <a:pt x="104" y="1345"/>
                </a:lnTo>
                <a:lnTo>
                  <a:pt x="103" y="1348"/>
                </a:lnTo>
                <a:lnTo>
                  <a:pt x="102" y="1351"/>
                </a:lnTo>
                <a:lnTo>
                  <a:pt x="102" y="1351"/>
                </a:lnTo>
                <a:lnTo>
                  <a:pt x="155" y="1349"/>
                </a:lnTo>
                <a:lnTo>
                  <a:pt x="211" y="1346"/>
                </a:lnTo>
                <a:lnTo>
                  <a:pt x="322" y="1336"/>
                </a:lnTo>
                <a:lnTo>
                  <a:pt x="377" y="1332"/>
                </a:lnTo>
                <a:lnTo>
                  <a:pt x="431" y="1329"/>
                </a:lnTo>
                <a:lnTo>
                  <a:pt x="485" y="1327"/>
                </a:lnTo>
                <a:lnTo>
                  <a:pt x="536" y="1326"/>
                </a:lnTo>
                <a:lnTo>
                  <a:pt x="536" y="1326"/>
                </a:lnTo>
                <a:lnTo>
                  <a:pt x="616" y="1327"/>
                </a:lnTo>
                <a:lnTo>
                  <a:pt x="685" y="1324"/>
                </a:lnTo>
                <a:lnTo>
                  <a:pt x="754" y="1320"/>
                </a:lnTo>
                <a:lnTo>
                  <a:pt x="827" y="1314"/>
                </a:lnTo>
                <a:lnTo>
                  <a:pt x="827" y="1314"/>
                </a:lnTo>
                <a:lnTo>
                  <a:pt x="791" y="1311"/>
                </a:lnTo>
                <a:lnTo>
                  <a:pt x="754" y="1307"/>
                </a:lnTo>
                <a:lnTo>
                  <a:pt x="713" y="1303"/>
                </a:lnTo>
                <a:lnTo>
                  <a:pt x="692" y="1302"/>
                </a:lnTo>
                <a:lnTo>
                  <a:pt x="668" y="1301"/>
                </a:lnTo>
                <a:lnTo>
                  <a:pt x="668" y="1301"/>
                </a:lnTo>
                <a:lnTo>
                  <a:pt x="677" y="1298"/>
                </a:lnTo>
                <a:lnTo>
                  <a:pt x="687" y="1294"/>
                </a:lnTo>
                <a:lnTo>
                  <a:pt x="698" y="1293"/>
                </a:lnTo>
                <a:lnTo>
                  <a:pt x="702" y="1293"/>
                </a:lnTo>
                <a:lnTo>
                  <a:pt x="708" y="1294"/>
                </a:lnTo>
                <a:lnTo>
                  <a:pt x="708" y="1294"/>
                </a:lnTo>
                <a:lnTo>
                  <a:pt x="686" y="1288"/>
                </a:lnTo>
                <a:lnTo>
                  <a:pt x="665" y="1284"/>
                </a:lnTo>
                <a:lnTo>
                  <a:pt x="642" y="1281"/>
                </a:lnTo>
                <a:lnTo>
                  <a:pt x="621" y="1277"/>
                </a:lnTo>
                <a:lnTo>
                  <a:pt x="600" y="1275"/>
                </a:lnTo>
                <a:lnTo>
                  <a:pt x="578" y="1274"/>
                </a:lnTo>
                <a:lnTo>
                  <a:pt x="536" y="1273"/>
                </a:lnTo>
                <a:lnTo>
                  <a:pt x="455" y="1273"/>
                </a:lnTo>
                <a:lnTo>
                  <a:pt x="417" y="1273"/>
                </a:lnTo>
                <a:lnTo>
                  <a:pt x="380" y="1271"/>
                </a:lnTo>
                <a:lnTo>
                  <a:pt x="380" y="1271"/>
                </a:lnTo>
                <a:close/>
                <a:moveTo>
                  <a:pt x="789" y="1299"/>
                </a:moveTo>
                <a:lnTo>
                  <a:pt x="789" y="1299"/>
                </a:lnTo>
                <a:lnTo>
                  <a:pt x="766" y="1296"/>
                </a:lnTo>
                <a:lnTo>
                  <a:pt x="754" y="1294"/>
                </a:lnTo>
                <a:lnTo>
                  <a:pt x="748" y="1294"/>
                </a:lnTo>
                <a:lnTo>
                  <a:pt x="743" y="1296"/>
                </a:lnTo>
                <a:lnTo>
                  <a:pt x="743" y="1296"/>
                </a:lnTo>
                <a:lnTo>
                  <a:pt x="769" y="1299"/>
                </a:lnTo>
                <a:lnTo>
                  <a:pt x="781" y="1300"/>
                </a:lnTo>
                <a:lnTo>
                  <a:pt x="786" y="1300"/>
                </a:lnTo>
                <a:lnTo>
                  <a:pt x="789" y="1299"/>
                </a:lnTo>
                <a:lnTo>
                  <a:pt x="789" y="1299"/>
                </a:lnTo>
                <a:close/>
                <a:moveTo>
                  <a:pt x="926" y="1341"/>
                </a:moveTo>
                <a:lnTo>
                  <a:pt x="926" y="1341"/>
                </a:lnTo>
                <a:lnTo>
                  <a:pt x="922" y="1341"/>
                </a:lnTo>
                <a:lnTo>
                  <a:pt x="917" y="1341"/>
                </a:lnTo>
                <a:lnTo>
                  <a:pt x="914" y="1341"/>
                </a:lnTo>
                <a:lnTo>
                  <a:pt x="914" y="1342"/>
                </a:lnTo>
                <a:lnTo>
                  <a:pt x="915" y="1344"/>
                </a:lnTo>
                <a:lnTo>
                  <a:pt x="915" y="1344"/>
                </a:lnTo>
                <a:lnTo>
                  <a:pt x="890" y="1337"/>
                </a:lnTo>
                <a:lnTo>
                  <a:pt x="862" y="1330"/>
                </a:lnTo>
                <a:lnTo>
                  <a:pt x="862" y="1330"/>
                </a:lnTo>
                <a:lnTo>
                  <a:pt x="862" y="1335"/>
                </a:lnTo>
                <a:lnTo>
                  <a:pt x="863" y="1339"/>
                </a:lnTo>
                <a:lnTo>
                  <a:pt x="864" y="1343"/>
                </a:lnTo>
                <a:lnTo>
                  <a:pt x="867" y="1346"/>
                </a:lnTo>
                <a:lnTo>
                  <a:pt x="873" y="1351"/>
                </a:lnTo>
                <a:lnTo>
                  <a:pt x="875" y="1354"/>
                </a:lnTo>
                <a:lnTo>
                  <a:pt x="877" y="1358"/>
                </a:lnTo>
                <a:lnTo>
                  <a:pt x="877" y="1358"/>
                </a:lnTo>
                <a:lnTo>
                  <a:pt x="909" y="1362"/>
                </a:lnTo>
                <a:lnTo>
                  <a:pt x="925" y="1363"/>
                </a:lnTo>
                <a:lnTo>
                  <a:pt x="941" y="1362"/>
                </a:lnTo>
                <a:lnTo>
                  <a:pt x="955" y="1360"/>
                </a:lnTo>
                <a:lnTo>
                  <a:pt x="963" y="1358"/>
                </a:lnTo>
                <a:lnTo>
                  <a:pt x="969" y="1356"/>
                </a:lnTo>
                <a:lnTo>
                  <a:pt x="974" y="1352"/>
                </a:lnTo>
                <a:lnTo>
                  <a:pt x="981" y="1348"/>
                </a:lnTo>
                <a:lnTo>
                  <a:pt x="986" y="1344"/>
                </a:lnTo>
                <a:lnTo>
                  <a:pt x="990" y="1338"/>
                </a:lnTo>
                <a:lnTo>
                  <a:pt x="990" y="1338"/>
                </a:lnTo>
                <a:lnTo>
                  <a:pt x="989" y="1333"/>
                </a:lnTo>
                <a:lnTo>
                  <a:pt x="986" y="1329"/>
                </a:lnTo>
                <a:lnTo>
                  <a:pt x="978" y="1317"/>
                </a:lnTo>
                <a:lnTo>
                  <a:pt x="978" y="1317"/>
                </a:lnTo>
                <a:lnTo>
                  <a:pt x="971" y="1319"/>
                </a:lnTo>
                <a:lnTo>
                  <a:pt x="966" y="1322"/>
                </a:lnTo>
                <a:lnTo>
                  <a:pt x="960" y="1326"/>
                </a:lnTo>
                <a:lnTo>
                  <a:pt x="956" y="1330"/>
                </a:lnTo>
                <a:lnTo>
                  <a:pt x="956" y="1330"/>
                </a:lnTo>
                <a:lnTo>
                  <a:pt x="954" y="1328"/>
                </a:lnTo>
                <a:lnTo>
                  <a:pt x="952" y="1328"/>
                </a:lnTo>
                <a:lnTo>
                  <a:pt x="948" y="1329"/>
                </a:lnTo>
                <a:lnTo>
                  <a:pt x="944" y="1331"/>
                </a:lnTo>
                <a:lnTo>
                  <a:pt x="936" y="1336"/>
                </a:lnTo>
                <a:lnTo>
                  <a:pt x="930" y="1338"/>
                </a:lnTo>
                <a:lnTo>
                  <a:pt x="926" y="1341"/>
                </a:lnTo>
                <a:lnTo>
                  <a:pt x="926" y="1341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accent1">
                <a:lumMod val="50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85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5.55112E-17 L 0.197 -0.0032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34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155884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1541225" y="954680"/>
            <a:ext cx="63171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Présentation du banc de l’effet Morton [] :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rotor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court de 430mm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Groupe 30"/>
          <p:cNvGrpSpPr/>
          <p:nvPr/>
        </p:nvGrpSpPr>
        <p:grpSpPr>
          <a:xfrm>
            <a:off x="2034634" y="1442116"/>
            <a:ext cx="5669866" cy="3434343"/>
            <a:chOff x="181647" y="2696986"/>
            <a:chExt cx="6041361" cy="3659364"/>
          </a:xfrm>
        </p:grpSpPr>
        <p:grpSp>
          <p:nvGrpSpPr>
            <p:cNvPr id="32" name="Groupe 31"/>
            <p:cNvGrpSpPr/>
            <p:nvPr/>
          </p:nvGrpSpPr>
          <p:grpSpPr>
            <a:xfrm>
              <a:off x="181647" y="3193166"/>
              <a:ext cx="6041361" cy="3163184"/>
              <a:chOff x="181647" y="3193166"/>
              <a:chExt cx="6041361" cy="3163184"/>
            </a:xfrm>
          </p:grpSpPr>
          <p:pic>
            <p:nvPicPr>
              <p:cNvPr id="43" name="Image 4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647" y="3193166"/>
                <a:ext cx="6041361" cy="2684510"/>
              </a:xfrm>
              <a:prstGeom prst="rect">
                <a:avLst/>
              </a:prstGeom>
            </p:spPr>
          </p:pic>
          <p:cxnSp>
            <p:nvCxnSpPr>
              <p:cNvPr id="45" name="Connecteur droit 44"/>
              <p:cNvCxnSpPr/>
              <p:nvPr/>
            </p:nvCxnSpPr>
            <p:spPr>
              <a:xfrm>
                <a:off x="897146" y="4561726"/>
                <a:ext cx="0" cy="1695236"/>
              </a:xfrm>
              <a:prstGeom prst="line">
                <a:avLst/>
              </a:prstGeom>
              <a:ln w="28575">
                <a:solidFill>
                  <a:srgbClr val="509E2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cteur droit 45"/>
              <p:cNvCxnSpPr/>
              <p:nvPr/>
            </p:nvCxnSpPr>
            <p:spPr>
              <a:xfrm>
                <a:off x="5937478" y="4541178"/>
                <a:ext cx="0" cy="1815172"/>
              </a:xfrm>
              <a:prstGeom prst="line">
                <a:avLst/>
              </a:prstGeom>
              <a:ln w="28575">
                <a:solidFill>
                  <a:srgbClr val="509E2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cteur droit avec flèche 46"/>
              <p:cNvCxnSpPr/>
              <p:nvPr/>
            </p:nvCxnSpPr>
            <p:spPr>
              <a:xfrm>
                <a:off x="897146" y="6356350"/>
                <a:ext cx="5040332" cy="0"/>
              </a:xfrm>
              <a:prstGeom prst="straightConnector1">
                <a:avLst/>
              </a:prstGeom>
              <a:ln w="38100">
                <a:solidFill>
                  <a:srgbClr val="509E2F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ZoneTexte 47"/>
                  <p:cNvSpPr txBox="1"/>
                  <p:nvPr/>
                </p:nvSpPr>
                <p:spPr>
                  <a:xfrm>
                    <a:off x="2611985" y="5946967"/>
                    <a:ext cx="1656031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𝒕𝒐𝒕𝒂𝒍𝒆</m:t>
                              </m:r>
                            </m:sub>
                          </m:sSub>
                          <m: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𝟒𝟑𝟎</m:t>
                          </m:r>
                          <m: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𝒎𝒎</m:t>
                          </m:r>
                        </m:oMath>
                      </m:oMathPara>
                    </a14:m>
                    <a:endParaRPr lang="fr-FR" b="1" dirty="0"/>
                  </a:p>
                </p:txBody>
              </p:sp>
            </mc:Choice>
            <mc:Fallback xmlns="">
              <p:sp>
                <p:nvSpPr>
                  <p:cNvPr id="51" name="ZoneTexte 5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11985" y="5946967"/>
                    <a:ext cx="1656031" cy="307777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3" name="Groupe 32"/>
            <p:cNvGrpSpPr/>
            <p:nvPr/>
          </p:nvGrpSpPr>
          <p:grpSpPr>
            <a:xfrm>
              <a:off x="3136041" y="2696986"/>
              <a:ext cx="2497250" cy="1864741"/>
              <a:chOff x="3136041" y="2696986"/>
              <a:chExt cx="2497250" cy="1864741"/>
            </a:xfrm>
          </p:grpSpPr>
          <p:cxnSp>
            <p:nvCxnSpPr>
              <p:cNvPr id="37" name="Connecteur droit 36"/>
              <p:cNvCxnSpPr/>
              <p:nvPr/>
            </p:nvCxnSpPr>
            <p:spPr>
              <a:xfrm>
                <a:off x="3869502" y="3197290"/>
                <a:ext cx="0" cy="1364437"/>
              </a:xfrm>
              <a:prstGeom prst="line">
                <a:avLst/>
              </a:prstGeom>
              <a:ln w="28575">
                <a:solidFill>
                  <a:schemeClr val="accent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cteur droit 37"/>
              <p:cNvCxnSpPr/>
              <p:nvPr/>
            </p:nvCxnSpPr>
            <p:spPr>
              <a:xfrm>
                <a:off x="4740157" y="3197290"/>
                <a:ext cx="0" cy="1343889"/>
              </a:xfrm>
              <a:prstGeom prst="line">
                <a:avLst/>
              </a:prstGeom>
              <a:ln w="28575">
                <a:solidFill>
                  <a:schemeClr val="accent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ZoneTexte 38"/>
              <p:cNvSpPr txBox="1"/>
              <p:nvPr/>
            </p:nvSpPr>
            <p:spPr>
              <a:xfrm>
                <a:off x="3136041" y="2711422"/>
                <a:ext cx="1079655" cy="491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 smtClean="0">
                    <a:solidFill>
                      <a:schemeClr val="tx1"/>
                    </a:solidFill>
                  </a:rPr>
                  <a:t>Plan DE (</a:t>
                </a:r>
                <a:r>
                  <a:rPr lang="fr-FR" sz="1200" b="1" dirty="0" err="1"/>
                  <a:t>D</a:t>
                </a:r>
                <a:r>
                  <a:rPr lang="fr-FR" sz="1200" dirty="0" err="1" smtClean="0">
                    <a:solidFill>
                      <a:schemeClr val="tx1"/>
                    </a:solidFill>
                  </a:rPr>
                  <a:t>riving</a:t>
                </a:r>
                <a:r>
                  <a:rPr lang="fr-FR" sz="1200" dirty="0" smtClean="0">
                    <a:solidFill>
                      <a:schemeClr val="tx1"/>
                    </a:solidFill>
                  </a:rPr>
                  <a:t> </a:t>
                </a:r>
                <a:r>
                  <a:rPr lang="fr-FR" sz="1200" b="1" dirty="0" smtClean="0">
                    <a:solidFill>
                      <a:schemeClr val="tx1"/>
                    </a:solidFill>
                  </a:rPr>
                  <a:t>E</a:t>
                </a:r>
                <a:r>
                  <a:rPr lang="fr-FR" sz="1200" dirty="0" smtClean="0">
                    <a:solidFill>
                      <a:schemeClr val="tx1"/>
                    </a:solidFill>
                  </a:rPr>
                  <a:t>nd</a:t>
                </a:r>
                <a:r>
                  <a:rPr lang="fr-FR" sz="1200" b="1" dirty="0" smtClean="0"/>
                  <a:t>)</a:t>
                </a:r>
                <a:endParaRPr lang="fr-FR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4256275" y="2696986"/>
                <a:ext cx="1377016" cy="4919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fr-FR" sz="1200" dirty="0"/>
                  <a:t>Plan </a:t>
                </a:r>
                <a:r>
                  <a:rPr lang="fr-FR" sz="1200" dirty="0" smtClean="0"/>
                  <a:t>NDE </a:t>
                </a:r>
                <a:br>
                  <a:rPr lang="fr-FR" sz="1200" dirty="0" smtClean="0"/>
                </a:br>
                <a:r>
                  <a:rPr lang="fr-FR" sz="1200" dirty="0" smtClean="0"/>
                  <a:t>(</a:t>
                </a:r>
                <a:r>
                  <a:rPr lang="fr-FR" sz="1200" b="1" dirty="0" smtClean="0"/>
                  <a:t>N</a:t>
                </a:r>
                <a:r>
                  <a:rPr lang="fr-FR" sz="1200" dirty="0" smtClean="0"/>
                  <a:t>on </a:t>
                </a:r>
                <a:r>
                  <a:rPr lang="fr-FR" sz="1200" b="1" dirty="0" err="1" smtClean="0"/>
                  <a:t>D</a:t>
                </a:r>
                <a:r>
                  <a:rPr lang="fr-FR" sz="1200" dirty="0" err="1" smtClean="0"/>
                  <a:t>riving</a:t>
                </a:r>
                <a:r>
                  <a:rPr lang="fr-FR" sz="1200" dirty="0" smtClean="0"/>
                  <a:t> </a:t>
                </a:r>
                <a:r>
                  <a:rPr lang="fr-FR" sz="1200" b="1" dirty="0" smtClean="0"/>
                  <a:t>E</a:t>
                </a:r>
                <a:r>
                  <a:rPr lang="fr-FR" sz="1200" dirty="0" smtClean="0"/>
                  <a:t>nd)</a:t>
                </a:r>
                <a:endParaRPr lang="fr-FR" sz="1200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0" name="Tableau 6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9581816"/>
                  </p:ext>
                </p:extLst>
              </p:nvPr>
            </p:nvGraphicFramePr>
            <p:xfrm>
              <a:off x="8058268" y="4574661"/>
              <a:ext cx="3664634" cy="1696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5608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609026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229669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200" kern="1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Palier hydrodynamique circulaire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229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Diamètre d’arbre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20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1200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fr-FR" sz="1200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a</m:t>
                                  </m:r>
                                </m:sub>
                              </m:sSub>
                            </m:oMath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2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45 </m:t>
                                </m:r>
                                <m:r>
                                  <a:rPr lang="fr-FR" sz="12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𝑚𝑚</m:t>
                                </m:r>
                              </m:oMath>
                            </m:oMathPara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229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Jeu radial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20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2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sz="12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oMath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2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50 µ</m:t>
                                </m:r>
                                <m:r>
                                  <a:rPr lang="fr-FR" sz="12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2415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Largeur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2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2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fr-FR" sz="12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𝑝𝑎𝑙𝑖𝑒𝑟</m:t>
                                  </m:r>
                                </m:sub>
                              </m:sSub>
                            </m:oMath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20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15 </m:t>
                                </m:r>
                                <m:r>
                                  <a:rPr lang="fr-FR" sz="120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𝑚𝑚</m:t>
                                </m:r>
                              </m:oMath>
                            </m:oMathPara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229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Lubrifiant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ISO VG32</a:t>
                          </a:r>
                          <a:endParaRPr lang="fr-FR" sz="12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3104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Température d’alimentation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20 °</m:t>
                                </m:r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fr-FR" sz="1200" b="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0" name="Tableau 6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9581816"/>
                  </p:ext>
                </p:extLst>
              </p:nvPr>
            </p:nvGraphicFramePr>
            <p:xfrm>
              <a:off x="8058268" y="4574661"/>
              <a:ext cx="3664634" cy="1696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5608"/>
                    <a:gridCol w="1609026"/>
                  </a:tblGrid>
                  <a:tr h="274320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200" kern="1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Palier hydrodynamique circulaire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96" t="-102222" r="-79586" b="-42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27925" t="-102222" r="-1509" b="-424444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96" t="-202222" r="-79586" b="-32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27925" t="-202222" r="-1509" b="-324444"/>
                          </a:stretch>
                        </a:blipFill>
                      </a:tcPr>
                    </a:tc>
                  </a:tr>
                  <a:tr h="288481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96" t="-283333" r="-79586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27925" t="-283333" r="-1509" b="-204167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Lubrifiant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ISO VG32</a:t>
                          </a:r>
                          <a:endParaRPr lang="fr-FR" sz="12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104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Température </a:t>
                          </a:r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d’alimentation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27925" t="-449020" r="-1509" b="-392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128" name="Groupe 127"/>
          <p:cNvGrpSpPr/>
          <p:nvPr/>
        </p:nvGrpSpPr>
        <p:grpSpPr>
          <a:xfrm>
            <a:off x="5364465" y="2580744"/>
            <a:ext cx="2693803" cy="2842037"/>
            <a:chOff x="5364465" y="2580744"/>
            <a:chExt cx="2693803" cy="2842037"/>
          </a:xfrm>
        </p:grpSpPr>
        <p:sp>
          <p:nvSpPr>
            <p:cNvPr id="72" name="Ellipse 71"/>
            <p:cNvSpPr/>
            <p:nvPr/>
          </p:nvSpPr>
          <p:spPr>
            <a:xfrm>
              <a:off x="5364465" y="2580744"/>
              <a:ext cx="1106791" cy="185913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4" name="Connecteur en arc 73"/>
            <p:cNvCxnSpPr>
              <a:stCxn id="72" idx="6"/>
              <a:endCxn id="70" idx="1"/>
            </p:cNvCxnSpPr>
            <p:nvPr/>
          </p:nvCxnSpPr>
          <p:spPr>
            <a:xfrm>
              <a:off x="6471256" y="3510312"/>
              <a:ext cx="1587012" cy="1912469"/>
            </a:xfrm>
            <a:prstGeom prst="curvedConnector3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>
              <a:xfrm>
                <a:off x="1821072" y="5628873"/>
                <a:ext cx="2772723" cy="3570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Arbre creux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fr-FR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fr-FR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45mm</a:t>
                </a:r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072" y="5628873"/>
                <a:ext cx="2772723" cy="357047"/>
              </a:xfrm>
              <a:prstGeom prst="rect">
                <a:avLst/>
              </a:prstGeom>
              <a:blipFill rotWithShape="0">
                <a:blip r:embed="rId6"/>
                <a:stretch>
                  <a:fillRect t="-1695" b="-186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Connecteur en arc 91"/>
          <p:cNvCxnSpPr>
            <a:stCxn id="90" idx="0"/>
          </p:cNvCxnSpPr>
          <p:nvPr/>
        </p:nvCxnSpPr>
        <p:spPr>
          <a:xfrm rot="5400000" flipH="1" flipV="1">
            <a:off x="2736017" y="3756890"/>
            <a:ext cx="2343401" cy="1400566"/>
          </a:xfrm>
          <a:prstGeom prst="curvedConnector3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Groupe 126"/>
          <p:cNvGrpSpPr/>
          <p:nvPr/>
        </p:nvGrpSpPr>
        <p:grpSpPr>
          <a:xfrm>
            <a:off x="6972300" y="800834"/>
            <a:ext cx="4847921" cy="2961540"/>
            <a:chOff x="6972300" y="800834"/>
            <a:chExt cx="4847921" cy="2961540"/>
          </a:xfrm>
        </p:grpSpPr>
        <p:sp>
          <p:nvSpPr>
            <p:cNvPr id="115" name="Ellipse 114"/>
            <p:cNvSpPr/>
            <p:nvPr/>
          </p:nvSpPr>
          <p:spPr>
            <a:xfrm>
              <a:off x="6972300" y="2786585"/>
              <a:ext cx="716087" cy="975789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1" name="Image 120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8753639" y="1449921"/>
              <a:ext cx="2583815" cy="2249170"/>
            </a:xfrm>
            <a:prstGeom prst="rect">
              <a:avLst/>
            </a:prstGeom>
          </p:spPr>
        </p:pic>
        <p:cxnSp>
          <p:nvCxnSpPr>
            <p:cNvPr id="122" name="Connecteur en arc 121"/>
            <p:cNvCxnSpPr>
              <a:stCxn id="115" idx="6"/>
              <a:endCxn id="121" idx="1"/>
            </p:cNvCxnSpPr>
            <p:nvPr/>
          </p:nvCxnSpPr>
          <p:spPr>
            <a:xfrm flipV="1">
              <a:off x="7688387" y="2574506"/>
              <a:ext cx="1065252" cy="699974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ZoneTexte 125"/>
            <p:cNvSpPr txBox="1"/>
            <p:nvPr/>
          </p:nvSpPr>
          <p:spPr>
            <a:xfrm>
              <a:off x="8753639" y="800834"/>
              <a:ext cx="30665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Positionnement des thermocouples </a:t>
              </a: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relié au collecteur tournant</a:t>
              </a:r>
              <a:endParaRPr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5" name="Rectangle 134"/>
          <p:cNvSpPr/>
          <p:nvPr/>
        </p:nvSpPr>
        <p:spPr>
          <a:xfrm>
            <a:off x="4850123" y="5816571"/>
            <a:ext cx="1912281" cy="3570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Disque de </a:t>
            </a:r>
            <a:r>
              <a:rPr lang="fr-F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0.7kg</a:t>
            </a:r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porte à faux</a:t>
            </a:r>
            <a:endParaRPr lang="fr-FR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6" name="Connecteur en arc 135"/>
          <p:cNvCxnSpPr>
            <a:stCxn id="135" idx="0"/>
          </p:cNvCxnSpPr>
          <p:nvPr/>
        </p:nvCxnSpPr>
        <p:spPr>
          <a:xfrm rot="5400000" flipH="1" flipV="1">
            <a:off x="5465333" y="4460004"/>
            <a:ext cx="1697498" cy="1015636"/>
          </a:xfrm>
          <a:prstGeom prst="curvedConnector3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01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13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35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471809" y="874182"/>
            <a:ext cx="6089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Analyses modale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 banc de l’effet Morton : rotor court de 430mm</a:t>
            </a:r>
          </a:p>
        </p:txBody>
      </p:sp>
      <p:grpSp>
        <p:nvGrpSpPr>
          <p:cNvPr id="24" name="Groupe 23"/>
          <p:cNvGrpSpPr/>
          <p:nvPr/>
        </p:nvGrpSpPr>
        <p:grpSpPr>
          <a:xfrm>
            <a:off x="2131709" y="1938075"/>
            <a:ext cx="5065782" cy="1751449"/>
            <a:chOff x="1893584" y="1808075"/>
            <a:chExt cx="5065782" cy="1751449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7" t="35572" r="11140" b="35817"/>
            <a:stretch/>
          </p:blipFill>
          <p:spPr>
            <a:xfrm>
              <a:off x="1893584" y="2622093"/>
              <a:ext cx="5065782" cy="937431"/>
            </a:xfrm>
            <a:prstGeom prst="rect">
              <a:avLst/>
            </a:prstGeom>
          </p:spPr>
        </p:pic>
        <p:cxnSp>
          <p:nvCxnSpPr>
            <p:cNvPr id="17" name="Connecteur droit avec flèche 16"/>
            <p:cNvCxnSpPr>
              <a:endCxn id="20" idx="2"/>
            </p:cNvCxnSpPr>
            <p:nvPr/>
          </p:nvCxnSpPr>
          <p:spPr>
            <a:xfrm flipV="1">
              <a:off x="3009900" y="2272946"/>
              <a:ext cx="0" cy="81786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/>
                <p:cNvSpPr txBox="1"/>
                <p:nvPr/>
              </p:nvSpPr>
              <p:spPr>
                <a:xfrm>
                  <a:off x="2068296" y="1840520"/>
                  <a:ext cx="1883208" cy="4324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𝑟𝑙𝑚𝑡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𝑠𝑡𝑎𝑡𝑖𝑞𝑢𝑒</m:t>
                            </m:r>
                          </m:sup>
                        </m:sSubSup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=3.3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0" name="ZoneTexte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8296" y="1840520"/>
                  <a:ext cx="1883208" cy="43242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422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Connecteur droit avec flèche 49"/>
            <p:cNvCxnSpPr>
              <a:endCxn id="51" idx="2"/>
            </p:cNvCxnSpPr>
            <p:nvPr/>
          </p:nvCxnSpPr>
          <p:spPr>
            <a:xfrm flipH="1" flipV="1">
              <a:off x="5202701" y="2272946"/>
              <a:ext cx="12597" cy="8035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ZoneTexte 50"/>
                <p:cNvSpPr txBox="1"/>
                <p:nvPr/>
              </p:nvSpPr>
              <p:spPr>
                <a:xfrm>
                  <a:off x="4196977" y="1808075"/>
                  <a:ext cx="2011448" cy="4648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𝑝𝑎𝑙𝑖𝑒𝑟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𝑠𝑡𝑎𝑡𝑖𝑞𝑢𝑒</m:t>
                            </m:r>
                          </m:sup>
                        </m:sSubSup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=24.5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1" name="ZoneTexte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6977" y="1808075"/>
                  <a:ext cx="2011448" cy="46487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657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6" name="Tableau 5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2349344"/>
                  </p:ext>
                </p:extLst>
              </p:nvPr>
            </p:nvGraphicFramePr>
            <p:xfrm>
              <a:off x="1651883" y="4271937"/>
              <a:ext cx="2271547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4182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997365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264866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200" kern="1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Roulement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229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Raideur isotrope 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200" b="0" i="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fr-FR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8</m:t>
                                    </m:r>
                                  </m:sup>
                                </m:sSup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229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Amortissement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200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6" name="Tableau 5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2349344"/>
                  </p:ext>
                </p:extLst>
              </p:nvPr>
            </p:nvGraphicFramePr>
            <p:xfrm>
              <a:off x="1651883" y="4271937"/>
              <a:ext cx="2271547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4182"/>
                    <a:gridCol w="997365"/>
                  </a:tblGrid>
                  <a:tr h="274320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200" kern="1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Roulement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Raideur isotrope 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28659" t="-100000" r="-2439" b="-115217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Amortissement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28659" t="-204444" r="-2439" b="-1777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0" name="ZoneTexte 29"/>
          <p:cNvSpPr txBox="1"/>
          <p:nvPr/>
        </p:nvSpPr>
        <p:spPr>
          <a:xfrm>
            <a:off x="1702629" y="1341664"/>
            <a:ext cx="5627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Analyses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effectuées avec le modèle dynamique du rotor à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nddl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Flèche vers le haut 35"/>
          <p:cNvSpPr/>
          <p:nvPr/>
        </p:nvSpPr>
        <p:spPr>
          <a:xfrm rot="1808631">
            <a:off x="2965140" y="3698614"/>
            <a:ext cx="266700" cy="48584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Flèche vers le haut 66"/>
          <p:cNvSpPr/>
          <p:nvPr/>
        </p:nvSpPr>
        <p:spPr>
          <a:xfrm rot="20968266">
            <a:off x="5472849" y="3697144"/>
            <a:ext cx="266700" cy="4935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4461230" y="4356354"/>
                <a:ext cx="2393091" cy="636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Coefficients dynamiques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𝑝𝑎𝑙𝑖𝑒𝑟</m:t>
                          </m:r>
                        </m:sub>
                      </m:sSub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𝑝𝑎𝑙𝑖𝑒𝑟</m:t>
                          </m:r>
                        </m:sub>
                      </m:sSub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230" y="4356354"/>
                <a:ext cx="2393091" cy="636969"/>
              </a:xfrm>
              <a:prstGeom prst="rect">
                <a:avLst/>
              </a:prstGeom>
              <a:blipFill rotWithShape="0">
                <a:blip r:embed="rId7"/>
                <a:stretch>
                  <a:fillRect l="-1531" t="-2885" r="-510" b="-48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直接连接符 27"/>
          <p:cNvCxnSpPr/>
          <p:nvPr/>
        </p:nvCxnSpPr>
        <p:spPr>
          <a:xfrm>
            <a:off x="7486317" y="704193"/>
            <a:ext cx="0" cy="57370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/>
          <p:cNvSpPr txBox="1"/>
          <p:nvPr/>
        </p:nvSpPr>
        <p:spPr>
          <a:xfrm>
            <a:off x="7642055" y="627566"/>
            <a:ext cx="4385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 des coefficients dynamiques du palier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3" name="Image 72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747" y="1056519"/>
            <a:ext cx="3944278" cy="2595921"/>
          </a:xfrm>
          <a:prstGeom prst="rect">
            <a:avLst/>
          </a:prstGeom>
          <a:noFill/>
        </p:spPr>
      </p:pic>
      <p:pic>
        <p:nvPicPr>
          <p:cNvPr id="78" name="Image 77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255" y="3742839"/>
            <a:ext cx="4043862" cy="2698444"/>
          </a:xfrm>
          <a:prstGeom prst="rect">
            <a:avLst/>
          </a:prstGeom>
          <a:noFill/>
        </p:spPr>
      </p:pic>
      <p:grpSp>
        <p:nvGrpSpPr>
          <p:cNvPr id="61" name="Groupe 60"/>
          <p:cNvGrpSpPr/>
          <p:nvPr/>
        </p:nvGrpSpPr>
        <p:grpSpPr>
          <a:xfrm>
            <a:off x="3958389" y="4860458"/>
            <a:ext cx="3400506" cy="1197318"/>
            <a:chOff x="3930074" y="5046323"/>
            <a:chExt cx="3400506" cy="1197318"/>
          </a:xfrm>
        </p:grpSpPr>
        <p:sp>
          <p:nvSpPr>
            <p:cNvPr id="54" name="Rectangle 53"/>
            <p:cNvSpPr/>
            <p:nvPr/>
          </p:nvSpPr>
          <p:spPr>
            <a:xfrm>
              <a:off x="3930074" y="5166423"/>
              <a:ext cx="3400506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Calculés par le module palier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Charge imposée de 24.5N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Température imposée au rotor 55°C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Paroi adiabatique au coussinet</a:t>
              </a:r>
            </a:p>
          </p:txBody>
        </p:sp>
        <p:grpSp>
          <p:nvGrpSpPr>
            <p:cNvPr id="60" name="Groupe 59"/>
            <p:cNvGrpSpPr/>
            <p:nvPr/>
          </p:nvGrpSpPr>
          <p:grpSpPr>
            <a:xfrm>
              <a:off x="6913005" y="5046323"/>
              <a:ext cx="412846" cy="642861"/>
              <a:chOff x="6839992" y="4991044"/>
              <a:chExt cx="412846" cy="642861"/>
            </a:xfrm>
          </p:grpSpPr>
          <p:sp>
            <p:nvSpPr>
              <p:cNvPr id="82" name="Organigramme : Processus 81"/>
              <p:cNvSpPr/>
              <p:nvPr/>
            </p:nvSpPr>
            <p:spPr>
              <a:xfrm>
                <a:off x="6839992" y="4991044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83" name="Image 82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97406" y="5063978"/>
                <a:ext cx="320473" cy="52483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0150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36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86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 de l’analyse modale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 banc de l’effet Morton : rotor court de 430mm</a:t>
            </a:r>
          </a:p>
        </p:txBody>
      </p:sp>
      <p:pic>
        <p:nvPicPr>
          <p:cNvPr id="18" name="Image 17"/>
          <p:cNvPicPr/>
          <p:nvPr/>
        </p:nvPicPr>
        <p:blipFill>
          <a:blip r:embed="rId3"/>
          <a:stretch>
            <a:fillRect/>
          </a:stretch>
        </p:blipFill>
        <p:spPr>
          <a:xfrm>
            <a:off x="1694794" y="1195769"/>
            <a:ext cx="4979276" cy="2665022"/>
          </a:xfrm>
          <a:prstGeom prst="rect">
            <a:avLst/>
          </a:prstGeom>
        </p:spPr>
      </p:pic>
      <p:pic>
        <p:nvPicPr>
          <p:cNvPr id="19" name="Image 18"/>
          <p:cNvPicPr/>
          <p:nvPr/>
        </p:nvPicPr>
        <p:blipFill>
          <a:blip r:embed="rId4"/>
          <a:stretch>
            <a:fillRect/>
          </a:stretch>
        </p:blipFill>
        <p:spPr>
          <a:xfrm>
            <a:off x="1636788" y="3860791"/>
            <a:ext cx="4958990" cy="2648027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7102521" y="1441949"/>
            <a:ext cx="47308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iagramme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Campbell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Fréquence du premier mode de flexion vers 600HZ (36000 tr/min) &gt;&gt; 166 Hz (10000 tr/min)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lèche droite 13"/>
          <p:cNvSpPr/>
          <p:nvPr/>
        </p:nvSpPr>
        <p:spPr>
          <a:xfrm>
            <a:off x="7397798" y="2992521"/>
            <a:ext cx="774551" cy="3980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8376745" y="2865035"/>
            <a:ext cx="2639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Possible d’utiliser le modèle dynamique du rotor à 4DDL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7102521" y="3844144"/>
            <a:ext cx="47308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iagramme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stabilité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Facteur d’amortissement devient négative à partir de 3000 tr/min.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Flèche droite 22"/>
          <p:cNvSpPr/>
          <p:nvPr/>
        </p:nvSpPr>
        <p:spPr>
          <a:xfrm>
            <a:off x="7302772" y="5084343"/>
            <a:ext cx="774551" cy="3980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8139829" y="4989650"/>
            <a:ext cx="4005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Une instabilité traduite par vibrations sous-synchrones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à cause palier peu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chargée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8267700" y="5808625"/>
            <a:ext cx="3565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Augmentation de </a:t>
            </a:r>
            <a:r>
              <a:rPr lang="fr-FR" sz="1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charge dynamique </a:t>
            </a:r>
            <a:r>
              <a:rPr lang="fr-FR" sz="16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réussi à stabiliser </a:t>
            </a:r>
            <a:r>
              <a:rPr lang="fr-FR" sz="1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 rotor</a:t>
            </a:r>
          </a:p>
        </p:txBody>
      </p:sp>
    </p:spTree>
    <p:extLst>
      <p:ext uri="{BB962C8B-B14F-4D97-AF65-F5344CB8AC3E}">
        <p14:creationId xmlns:p14="http://schemas.microsoft.com/office/powerpoint/2010/main" val="92684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37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86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Confrontation des résultats numériques et résultats expérimentaux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1872414" y="1822665"/>
            <a:ext cx="455284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Physique 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Vitesse de rotation :  7000 tr/min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Balourd mécanique imposé :  102.6 g.mm @180°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Maillage utilisé dans la section du palier:  24x6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Température initiale: 20°C</a:t>
            </a:r>
          </a:p>
        </p:txBody>
      </p:sp>
      <p:pic>
        <p:nvPicPr>
          <p:cNvPr id="26" name="Image 25"/>
          <p:cNvPicPr/>
          <p:nvPr/>
        </p:nvPicPr>
        <p:blipFill>
          <a:blip r:embed="rId3"/>
          <a:stretch>
            <a:fillRect/>
          </a:stretch>
        </p:blipFill>
        <p:spPr>
          <a:xfrm>
            <a:off x="2309714" y="4179461"/>
            <a:ext cx="9148321" cy="23627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6883875" y="1873480"/>
                <a:ext cx="4876800" cy="17535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Transitoire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Pas de temps dynamique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𝑑𝑦𝑛𝑎𝑚𝑖𝑞𝑢𝑒</m:t>
                        </m:r>
                      </m:sub>
                    </m:sSub>
                    <m:r>
                      <a:rPr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FR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𝑟𝑜𝑡𝑎𝑡𝑖𝑜𝑛</m:t>
                            </m:r>
                          </m:sub>
                        </m:sSub>
                      </m:num>
                      <m:den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64</m:t>
                        </m:r>
                      </m:den>
                    </m:f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Pas de temps thermique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𝑡h𝑒𝑟𝑚𝑖𝑞𝑢𝑒</m:t>
                        </m:r>
                      </m:sub>
                    </m:sSub>
                    <m:r>
                      <a:rPr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=50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𝑟𝑜𝑡𝑎𝑡𝑖𝑜𝑛</m:t>
                        </m:r>
                      </m:sub>
                    </m:sSub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Pas de temps de </a:t>
                </a:r>
                <a:r>
                  <a: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𝐸𝑀</m:t>
                        </m:r>
                      </m:sub>
                    </m:sSub>
                    <m:r>
                      <a:rPr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=100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𝑟𝑜𝑡𝑎𝑡𝑖𝑜𝑛</m:t>
                        </m:r>
                      </m:sub>
                    </m:sSub>
                  </m:oMath>
                </a14:m>
                <a:endParaRPr lang="fr-FR" sz="16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875" y="1873480"/>
                <a:ext cx="4876800" cy="1753557"/>
              </a:xfrm>
              <a:prstGeom prst="rect">
                <a:avLst/>
              </a:prstGeom>
              <a:blipFill rotWithShape="0">
                <a:blip r:embed="rId4"/>
                <a:stretch>
                  <a:fillRect l="-500" b="-10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5386062" y="1242372"/>
            <a:ext cx="2428870" cy="4580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Paramètre de simulation</a:t>
            </a:r>
          </a:p>
        </p:txBody>
      </p:sp>
    </p:spTree>
    <p:extLst>
      <p:ext uri="{BB962C8B-B14F-4D97-AF65-F5344CB8AC3E}">
        <p14:creationId xmlns:p14="http://schemas.microsoft.com/office/powerpoint/2010/main" val="165201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38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9648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Confrontation des résultats numériques et résultats expérimentaux : </a:t>
            </a:r>
            <a:r>
              <a:rPr lang="fr-FR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Niveau des vibrations </a:t>
            </a:r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synchrones</a:t>
            </a:r>
            <a:endParaRPr lang="fr-FR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367" y="1702365"/>
            <a:ext cx="5079827" cy="3631953"/>
          </a:xfrm>
          <a:prstGeom prst="rect">
            <a:avLst/>
          </a:prstGeom>
          <a:noFill/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194" y="1734318"/>
            <a:ext cx="5029054" cy="360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4645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39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9648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Confrontation des résultats numériques et résultats expérimentaux : </a:t>
            </a:r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Phases des </a:t>
            </a:r>
            <a:r>
              <a:rPr lang="fr-FR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vibrations </a:t>
            </a:r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synchrones</a:t>
            </a:r>
            <a:endParaRPr lang="fr-FR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3157540" y="5475146"/>
            <a:ext cx="58941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Remarque:  Tendance cohérente et Grandeur des vibrations en accord</a:t>
            </a:r>
          </a:p>
        </p:txBody>
      </p:sp>
      <p:pic>
        <p:nvPicPr>
          <p:cNvPr id="19" name="Image 1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730" y="1663313"/>
            <a:ext cx="5036185" cy="3599815"/>
          </a:xfrm>
          <a:prstGeom prst="rect">
            <a:avLst/>
          </a:prstGeom>
          <a:noFill/>
        </p:spPr>
      </p:pic>
      <p:pic>
        <p:nvPicPr>
          <p:cNvPr id="20" name="Image 1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915" y="1769322"/>
            <a:ext cx="5036185" cy="35998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1355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3DEA52DD-CC2F-4244-88DB-7D7330A9AA74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647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 qualitative de l’effet Morton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31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40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9648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Confrontation des résultats numériques et résultats expérimentaux : </a:t>
            </a:r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Températures au rotor</a:t>
            </a:r>
            <a:endParaRPr lang="fr-FR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633232" y="5078463"/>
            <a:ext cx="103275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Remarques: 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Températures expérimentales ne sont présentées qu’à partir de l’exhibition des vibrations synchrones à 7000tr/min, alors que les températures numérique initiales sont à 20°C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</p:txBody>
      </p:sp>
      <p:pic>
        <p:nvPicPr>
          <p:cNvPr id="21" name="Image 20"/>
          <p:cNvPicPr/>
          <p:nvPr/>
        </p:nvPicPr>
        <p:blipFill>
          <a:blip r:embed="rId3"/>
          <a:stretch>
            <a:fillRect/>
          </a:stretch>
        </p:blipFill>
        <p:spPr>
          <a:xfrm>
            <a:off x="1541225" y="1456971"/>
            <a:ext cx="5097483" cy="3433851"/>
          </a:xfrm>
          <a:prstGeom prst="rect">
            <a:avLst/>
          </a:prstGeom>
        </p:spPr>
      </p:pic>
      <p:pic>
        <p:nvPicPr>
          <p:cNvPr id="22" name="Image 2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469" y="1613703"/>
            <a:ext cx="4857847" cy="32771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407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41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10328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Confrontation des résultats numériques et résultats expérimentaux : </a:t>
            </a:r>
          </a:p>
          <a:p>
            <a:pPr algn="ctr"/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Différence de la température &amp; Déphasage Point Chaud – Point Haut</a:t>
            </a:r>
            <a:endParaRPr lang="fr-FR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633232" y="5078463"/>
            <a:ext cx="10327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Remarques: 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fr-FR" dirty="0" smtClean="0"/>
          </a:p>
        </p:txBody>
      </p:sp>
      <p:pic>
        <p:nvPicPr>
          <p:cNvPr id="19" name="Image 18"/>
          <p:cNvPicPr/>
          <p:nvPr/>
        </p:nvPicPr>
        <p:blipFill>
          <a:blip r:embed="rId3"/>
          <a:stretch>
            <a:fillRect/>
          </a:stretch>
        </p:blipFill>
        <p:spPr>
          <a:xfrm>
            <a:off x="1633232" y="1653877"/>
            <a:ext cx="4546851" cy="3366815"/>
          </a:xfrm>
          <a:prstGeom prst="rect">
            <a:avLst/>
          </a:prstGeom>
        </p:spPr>
      </p:pic>
      <p:pic>
        <p:nvPicPr>
          <p:cNvPr id="20" name="Image 1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319" y="1653877"/>
            <a:ext cx="5104130" cy="32895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46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42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10328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Confrontation des résultats numériques et résultats expérimentaux : </a:t>
            </a:r>
            <a:b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Critique des résultats numériques</a:t>
            </a:r>
            <a:endParaRPr lang="fr-FR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Image 20"/>
          <p:cNvPicPr/>
          <p:nvPr/>
        </p:nvPicPr>
        <p:blipFill>
          <a:blip r:embed="rId3"/>
          <a:stretch>
            <a:fillRect/>
          </a:stretch>
        </p:blipFill>
        <p:spPr>
          <a:xfrm>
            <a:off x="2161751" y="2058819"/>
            <a:ext cx="3986801" cy="4026488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6383908" y="1766431"/>
            <a:ext cx="2287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Remarques: 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fr-FR" dirty="0" smtClean="0"/>
          </a:p>
        </p:txBody>
      </p:sp>
      <p:sp>
        <p:nvSpPr>
          <p:cNvPr id="2" name="ZoneTexte 1"/>
          <p:cNvSpPr txBox="1"/>
          <p:nvPr/>
        </p:nvSpPr>
        <p:spPr>
          <a:xfrm>
            <a:off x="7979963" y="5599114"/>
            <a:ext cx="3158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de </a:t>
            </a:r>
            <a:r>
              <a:rPr lang="fr-FR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</a:p>
        </p:txBody>
      </p:sp>
    </p:spTree>
    <p:extLst>
      <p:ext uri="{BB962C8B-B14F-4D97-AF65-F5344CB8AC3E}">
        <p14:creationId xmlns:p14="http://schemas.microsoft.com/office/powerpoint/2010/main" val="174046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64969" y="2637013"/>
            <a:ext cx="30704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Analyser </a:t>
            </a:r>
          </a:p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la </a:t>
            </a:r>
            <a:r>
              <a:rPr lang="fr-FR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stabilité de EM</a:t>
            </a: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4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43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97AAFEB6-ACF0-46D8-B8AF-CA96A8F19F73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01472" y="2083014"/>
            <a:ext cx="182302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de l’analyse de la stabilité de EM</a:t>
            </a:r>
          </a:p>
          <a:p>
            <a:pPr lvl="0"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(coefficients d’influences)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56499" y="2360013"/>
            <a:ext cx="21760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rotor court de 430mm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085120" y="2083014"/>
            <a:ext cx="242164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Comparaison du module des coefficients d’influence dans la littérature avec le rotor court de 430mm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2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e 87"/>
          <p:cNvGrpSpPr/>
          <p:nvPr/>
        </p:nvGrpSpPr>
        <p:grpSpPr>
          <a:xfrm>
            <a:off x="1726273" y="3371753"/>
            <a:ext cx="10074176" cy="1991059"/>
            <a:chOff x="1600200" y="1478010"/>
            <a:chExt cx="10074176" cy="1991059"/>
          </a:xfrm>
        </p:grpSpPr>
        <p:grpSp>
          <p:nvGrpSpPr>
            <p:cNvPr id="82" name="Groupe 81"/>
            <p:cNvGrpSpPr/>
            <p:nvPr/>
          </p:nvGrpSpPr>
          <p:grpSpPr>
            <a:xfrm>
              <a:off x="1600200" y="1478010"/>
              <a:ext cx="9992679" cy="1991059"/>
              <a:chOff x="1551621" y="1582785"/>
              <a:chExt cx="9992679" cy="1991059"/>
            </a:xfrm>
          </p:grpSpPr>
          <p:grpSp>
            <p:nvGrpSpPr>
              <p:cNvPr id="16" name="Groupe 15"/>
              <p:cNvGrpSpPr/>
              <p:nvPr/>
            </p:nvGrpSpPr>
            <p:grpSpPr>
              <a:xfrm>
                <a:off x="2891385" y="1595944"/>
                <a:ext cx="1861123" cy="1301802"/>
                <a:chOff x="5548508" y="788255"/>
                <a:chExt cx="1861123" cy="1301802"/>
              </a:xfrm>
            </p:grpSpPr>
            <p:grpSp>
              <p:nvGrpSpPr>
                <p:cNvPr id="17" name="Groupe 16"/>
                <p:cNvGrpSpPr/>
                <p:nvPr/>
              </p:nvGrpSpPr>
              <p:grpSpPr>
                <a:xfrm>
                  <a:off x="5814908" y="1493218"/>
                  <a:ext cx="528166" cy="479903"/>
                  <a:chOff x="5229602" y="2828638"/>
                  <a:chExt cx="528166" cy="479903"/>
                </a:xfrm>
              </p:grpSpPr>
              <p:sp>
                <p:nvSpPr>
                  <p:cNvPr id="23" name="Organigramme : Processus 22"/>
                  <p:cNvSpPr/>
                  <p:nvPr/>
                </p:nvSpPr>
                <p:spPr>
                  <a:xfrm>
                    <a:off x="5229602" y="2828638"/>
                    <a:ext cx="528166" cy="479903"/>
                  </a:xfrm>
                  <a:prstGeom prst="flowChartProcess">
                    <a:avLst/>
                  </a:prstGeom>
                  <a:ln>
                    <a:solidFill>
                      <a:srgbClr val="2E75B6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pic>
                <p:nvPicPr>
                  <p:cNvPr id="24" name="Image 23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281818" y="2962146"/>
                    <a:ext cx="438239" cy="268247"/>
                  </a:xfrm>
                  <a:prstGeom prst="rect">
                    <a:avLst/>
                  </a:prstGeom>
                </p:spPr>
              </p:pic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ZoneTexte 17"/>
                    <p:cNvSpPr txBox="1"/>
                    <p:nvPr/>
                  </p:nvSpPr>
                  <p:spPr>
                    <a:xfrm>
                      <a:off x="5548508" y="788255"/>
                      <a:ext cx="1861123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fr-FR" dirty="0" smtClean="0"/>
                        <a:t> </a:t>
                      </a:r>
                      <a14:m>
                        <m:oMath xmlns:m="http://schemas.openxmlformats.org/officeDocument/2006/math">
                          <m:r>
                            <a:rPr lang="fr-FR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oMath>
                      </a14:m>
                      <a:r>
                        <a:rPr lang="fr-FR" b="1" dirty="0" smtClean="0"/>
                        <a:t> </a:t>
                      </a:r>
                      <a:br>
                        <a:rPr lang="fr-FR" b="1" dirty="0" smtClean="0"/>
                      </a:b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[µ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/(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𝑚𝑚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)]</m:t>
                            </m:r>
                          </m:oMath>
                        </m:oMathPara>
                      </a14:m>
                      <a:endParaRPr lang="fr-FR" b="1" dirty="0" smtClean="0"/>
                    </a:p>
                  </p:txBody>
                </p:sp>
              </mc:Choice>
              <mc:Fallback xmlns="">
                <p:sp>
                  <p:nvSpPr>
                    <p:cNvPr id="18" name="ZoneTexte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48508" y="788255"/>
                      <a:ext cx="1861123" cy="646331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849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9" name="Groupe 18"/>
                <p:cNvGrpSpPr/>
                <p:nvPr/>
              </p:nvGrpSpPr>
              <p:grpSpPr>
                <a:xfrm>
                  <a:off x="6683323" y="1416993"/>
                  <a:ext cx="412846" cy="642861"/>
                  <a:chOff x="6007072" y="2764799"/>
                  <a:chExt cx="412846" cy="642861"/>
                </a:xfrm>
              </p:grpSpPr>
              <p:sp>
                <p:nvSpPr>
                  <p:cNvPr id="21" name="Organigramme : Processus 20"/>
                  <p:cNvSpPr/>
                  <p:nvPr/>
                </p:nvSpPr>
                <p:spPr>
                  <a:xfrm>
                    <a:off x="6007072" y="2764799"/>
                    <a:ext cx="412846" cy="642861"/>
                  </a:xfrm>
                  <a:prstGeom prst="flowChartProcess">
                    <a:avLst/>
                  </a:prstGeom>
                  <a:ln>
                    <a:solidFill>
                      <a:srgbClr val="2E75B6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pic>
                <p:nvPicPr>
                  <p:cNvPr id="22" name="Image 21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064486" y="2837733"/>
                    <a:ext cx="320473" cy="52483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0" name="Rectangle 19"/>
                <p:cNvSpPr/>
                <p:nvPr/>
              </p:nvSpPr>
              <p:spPr>
                <a:xfrm>
                  <a:off x="5613480" y="815192"/>
                  <a:ext cx="1782107" cy="12748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25" name="Groupe 24"/>
              <p:cNvGrpSpPr/>
              <p:nvPr/>
            </p:nvGrpSpPr>
            <p:grpSpPr>
              <a:xfrm>
                <a:off x="5891367" y="1582785"/>
                <a:ext cx="1861123" cy="1301802"/>
                <a:chOff x="10006214" y="842565"/>
                <a:chExt cx="1861123" cy="130180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ZoneTexte 25"/>
                    <p:cNvSpPr txBox="1"/>
                    <p:nvPr/>
                  </p:nvSpPr>
                  <p:spPr>
                    <a:xfrm>
                      <a:off x="10006214" y="842565"/>
                      <a:ext cx="1861123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oMath>
                      </a14:m>
                      <a:r>
                        <a:rPr lang="fr-FR" b="1" dirty="0" smtClean="0"/>
                        <a:t> </a:t>
                      </a:r>
                      <a:br>
                        <a:rPr lang="fr-FR" b="1" dirty="0" smtClean="0"/>
                      </a:b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°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µ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oMath>
                        </m:oMathPara>
                      </a14:m>
                      <a:endParaRPr lang="fr-FR" b="1" dirty="0" smtClean="0"/>
                    </a:p>
                  </p:txBody>
                </p:sp>
              </mc:Choice>
              <mc:Fallback xmlns="">
                <p:sp>
                  <p:nvSpPr>
                    <p:cNvPr id="26" name="ZoneTexte 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006214" y="842565"/>
                      <a:ext cx="1861123" cy="646331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849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7" name="Groupe 26"/>
                <p:cNvGrpSpPr/>
                <p:nvPr/>
              </p:nvGrpSpPr>
              <p:grpSpPr>
                <a:xfrm>
                  <a:off x="10071186" y="869502"/>
                  <a:ext cx="1782107" cy="1274865"/>
                  <a:chOff x="10071186" y="869502"/>
                  <a:chExt cx="1782107" cy="1274865"/>
                </a:xfrm>
              </p:grpSpPr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10223250" y="1561795"/>
                    <a:ext cx="528166" cy="479903"/>
                    <a:chOff x="5229602" y="2828638"/>
                    <a:chExt cx="528166" cy="479903"/>
                  </a:xfrm>
                </p:grpSpPr>
                <p:sp>
                  <p:nvSpPr>
                    <p:cNvPr id="36" name="Organigramme : Processus 35"/>
                    <p:cNvSpPr/>
                    <p:nvPr/>
                  </p:nvSpPr>
                  <p:spPr>
                    <a:xfrm>
                      <a:off x="5229602" y="2828638"/>
                      <a:ext cx="528166" cy="479903"/>
                    </a:xfrm>
                    <a:prstGeom prst="flowChartProcess">
                      <a:avLst/>
                    </a:prstGeom>
                    <a:ln>
                      <a:solidFill>
                        <a:srgbClr val="2E75B6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pic>
                  <p:nvPicPr>
                    <p:cNvPr id="37" name="Image 36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5281818" y="2962146"/>
                      <a:ext cx="438239" cy="268247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9" name="Groupe 28"/>
                  <p:cNvGrpSpPr/>
                  <p:nvPr/>
                </p:nvGrpSpPr>
                <p:grpSpPr>
                  <a:xfrm>
                    <a:off x="10788156" y="1475790"/>
                    <a:ext cx="412846" cy="642861"/>
                    <a:chOff x="6007072" y="2764799"/>
                    <a:chExt cx="412846" cy="642861"/>
                  </a:xfrm>
                </p:grpSpPr>
                <p:sp>
                  <p:nvSpPr>
                    <p:cNvPr id="34" name="Organigramme : Processus 33"/>
                    <p:cNvSpPr/>
                    <p:nvPr/>
                  </p:nvSpPr>
                  <p:spPr>
                    <a:xfrm>
                      <a:off x="6007072" y="2764799"/>
                      <a:ext cx="412846" cy="642861"/>
                    </a:xfrm>
                    <a:prstGeom prst="flowChartProcess">
                      <a:avLst/>
                    </a:prstGeom>
                    <a:ln>
                      <a:solidFill>
                        <a:srgbClr val="2E75B6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pic>
                  <p:nvPicPr>
                    <p:cNvPr id="35" name="Image 34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6064486" y="2837733"/>
                      <a:ext cx="320473" cy="524834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30" name="Rectangle 29"/>
                  <p:cNvSpPr/>
                  <p:nvPr/>
                </p:nvSpPr>
                <p:spPr>
                  <a:xfrm>
                    <a:off x="10071186" y="869502"/>
                    <a:ext cx="1782107" cy="1274865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11252174" y="1561795"/>
                    <a:ext cx="528166" cy="463198"/>
                    <a:chOff x="11301538" y="1547528"/>
                    <a:chExt cx="528166" cy="463198"/>
                  </a:xfrm>
                </p:grpSpPr>
                <p:sp>
                  <p:nvSpPr>
                    <p:cNvPr id="32" name="Organigramme : Processus 31"/>
                    <p:cNvSpPr/>
                    <p:nvPr/>
                  </p:nvSpPr>
                  <p:spPr>
                    <a:xfrm>
                      <a:off x="11301538" y="1547528"/>
                      <a:ext cx="528166" cy="463198"/>
                    </a:xfrm>
                    <a:prstGeom prst="flowChartProcess">
                      <a:avLst/>
                    </a:prstGeom>
                    <a:ln>
                      <a:solidFill>
                        <a:srgbClr val="2E75B6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pic>
                  <p:nvPicPr>
                    <p:cNvPr id="33" name="Image 32"/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11316432" y="1648810"/>
                      <a:ext cx="506467" cy="269630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grpSp>
            <p:nvGrpSpPr>
              <p:cNvPr id="38" name="Groupe 37"/>
              <p:cNvGrpSpPr/>
              <p:nvPr/>
            </p:nvGrpSpPr>
            <p:grpSpPr>
              <a:xfrm>
                <a:off x="8641581" y="1942399"/>
                <a:ext cx="2304373" cy="646331"/>
                <a:chOff x="10006214" y="842565"/>
                <a:chExt cx="2304373" cy="64633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ZoneTexte 38"/>
                    <p:cNvSpPr txBox="1"/>
                    <p:nvPr/>
                  </p:nvSpPr>
                  <p:spPr>
                    <a:xfrm>
                      <a:off x="10006214" y="842565"/>
                      <a:ext cx="1861123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oMath>
                      </a14:m>
                      <a:r>
                        <a:rPr lang="fr-FR" b="1" dirty="0" smtClean="0"/>
                        <a:t> </a:t>
                      </a:r>
                      <a:r>
                        <a:rPr lang="fr-FR" i="1" dirty="0" smtClean="0">
                          <a:latin typeface="Cambria Math" panose="02040503050406030204" pitchFamily="18" charset="0"/>
                        </a:rPr>
                        <a:t/>
                      </a:r>
                      <a:br>
                        <a:rPr lang="fr-FR" i="1" dirty="0" smtClean="0">
                          <a:latin typeface="Cambria Math" panose="02040503050406030204" pitchFamily="18" charset="0"/>
                        </a:rPr>
                      </a:b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𝑚𝑚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)/°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oMath>
                        </m:oMathPara>
                      </a14:m>
                      <a:endParaRPr lang="fr-FR" b="1" dirty="0" smtClean="0"/>
                    </a:p>
                  </p:txBody>
                </p:sp>
              </mc:Choice>
              <mc:Fallback xmlns="">
                <p:sp>
                  <p:nvSpPr>
                    <p:cNvPr id="39" name="ZoneTexte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006214" y="842565"/>
                      <a:ext cx="1861123" cy="646331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849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40" name="Groupe 39"/>
                <p:cNvGrpSpPr/>
                <p:nvPr/>
              </p:nvGrpSpPr>
              <p:grpSpPr>
                <a:xfrm>
                  <a:off x="10071186" y="869503"/>
                  <a:ext cx="2239401" cy="619393"/>
                  <a:chOff x="10071186" y="869503"/>
                  <a:chExt cx="2239401" cy="619393"/>
                </a:xfrm>
              </p:grpSpPr>
              <p:sp>
                <p:nvSpPr>
                  <p:cNvPr id="41" name="Rectangle 40"/>
                  <p:cNvSpPr/>
                  <p:nvPr/>
                </p:nvSpPr>
                <p:spPr>
                  <a:xfrm>
                    <a:off x="10071186" y="869503"/>
                    <a:ext cx="2239401" cy="619393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grpSp>
                <p:nvGrpSpPr>
                  <p:cNvPr id="42" name="Groupe 41"/>
                  <p:cNvGrpSpPr/>
                  <p:nvPr/>
                </p:nvGrpSpPr>
                <p:grpSpPr>
                  <a:xfrm>
                    <a:off x="11664181" y="959990"/>
                    <a:ext cx="528166" cy="463198"/>
                    <a:chOff x="11713545" y="945723"/>
                    <a:chExt cx="528166" cy="463198"/>
                  </a:xfrm>
                </p:grpSpPr>
                <p:sp>
                  <p:nvSpPr>
                    <p:cNvPr id="43" name="Organigramme : Processus 42"/>
                    <p:cNvSpPr/>
                    <p:nvPr/>
                  </p:nvSpPr>
                  <p:spPr>
                    <a:xfrm>
                      <a:off x="11713545" y="945723"/>
                      <a:ext cx="528166" cy="463198"/>
                    </a:xfrm>
                    <a:prstGeom prst="flowChartProcess">
                      <a:avLst/>
                    </a:prstGeom>
                    <a:ln>
                      <a:solidFill>
                        <a:srgbClr val="2E75B6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pic>
                  <p:nvPicPr>
                    <p:cNvPr id="44" name="Image 43"/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11728439" y="1047005"/>
                      <a:ext cx="506467" cy="269630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cxnSp>
            <p:nvCxnSpPr>
              <p:cNvPr id="46" name="Connecteur droit avec flèche 45"/>
              <p:cNvCxnSpPr/>
              <p:nvPr/>
            </p:nvCxnSpPr>
            <p:spPr>
              <a:xfrm>
                <a:off x="4775105" y="2246845"/>
                <a:ext cx="1152659" cy="31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Connecteur droit avec flèche 49"/>
              <p:cNvCxnSpPr/>
              <p:nvPr/>
            </p:nvCxnSpPr>
            <p:spPr>
              <a:xfrm>
                <a:off x="7721325" y="2274434"/>
                <a:ext cx="985021" cy="67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4" name="Groupe 63"/>
              <p:cNvGrpSpPr/>
              <p:nvPr/>
            </p:nvGrpSpPr>
            <p:grpSpPr>
              <a:xfrm>
                <a:off x="1551621" y="1905950"/>
                <a:ext cx="1379150" cy="492767"/>
                <a:chOff x="1537635" y="1942399"/>
                <a:chExt cx="1379150" cy="49276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Rectangle 53"/>
                    <p:cNvSpPr/>
                    <p:nvPr/>
                  </p:nvSpPr>
                  <p:spPr>
                    <a:xfrm>
                      <a:off x="1537635" y="1942399"/>
                      <a:ext cx="521595" cy="369332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fr-FR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𝑼</m:t>
                                </m:r>
                              </m:e>
                              <m:sub>
                                <m:r>
                                  <a:rPr lang="fr-FR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fr-FR" dirty="0"/>
                    </a:p>
                  </p:txBody>
                </p:sp>
              </mc:Choice>
              <mc:Fallback xmlns="">
                <p:sp>
                  <p:nvSpPr>
                    <p:cNvPr id="54" name="Rectangle 5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37635" y="1942399"/>
                      <a:ext cx="521595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7" name="Connecteur droit avec flèche 56"/>
                <p:cNvCxnSpPr/>
                <p:nvPr/>
              </p:nvCxnSpPr>
              <p:spPr>
                <a:xfrm>
                  <a:off x="1608504" y="2289880"/>
                  <a:ext cx="488302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0" name="Organigramme : Ou 59"/>
                <p:cNvSpPr/>
                <p:nvPr/>
              </p:nvSpPr>
              <p:spPr>
                <a:xfrm>
                  <a:off x="2101349" y="2161106"/>
                  <a:ext cx="277631" cy="274060"/>
                </a:xfrm>
                <a:prstGeom prst="flowChartOr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61" name="Connecteur droit avec flèche 60"/>
                <p:cNvCxnSpPr/>
                <p:nvPr/>
              </p:nvCxnSpPr>
              <p:spPr>
                <a:xfrm>
                  <a:off x="2404380" y="2289599"/>
                  <a:ext cx="512405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1" name="Groupe 80"/>
              <p:cNvGrpSpPr/>
              <p:nvPr/>
            </p:nvGrpSpPr>
            <p:grpSpPr>
              <a:xfrm>
                <a:off x="2254150" y="2272946"/>
                <a:ext cx="9290150" cy="1300898"/>
                <a:chOff x="2254150" y="2272946"/>
                <a:chExt cx="9290150" cy="1300898"/>
              </a:xfrm>
            </p:grpSpPr>
            <p:cxnSp>
              <p:nvCxnSpPr>
                <p:cNvPr id="67" name="Connecteur droit avec flèche 66"/>
                <p:cNvCxnSpPr/>
                <p:nvPr/>
              </p:nvCxnSpPr>
              <p:spPr>
                <a:xfrm>
                  <a:off x="10945954" y="2272946"/>
                  <a:ext cx="598346" cy="0"/>
                </a:xfrm>
                <a:prstGeom prst="straightConnector1">
                  <a:avLst/>
                </a:prstGeom>
                <a:ln w="28575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Connecteur droit avec flèche 68"/>
                <p:cNvCxnSpPr/>
                <p:nvPr/>
              </p:nvCxnSpPr>
              <p:spPr>
                <a:xfrm>
                  <a:off x="11544300" y="2288944"/>
                  <a:ext cx="0" cy="1284900"/>
                </a:xfrm>
                <a:prstGeom prst="straightConnector1">
                  <a:avLst/>
                </a:prstGeom>
                <a:ln w="28575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Connecteur droit avec flèche 71"/>
                <p:cNvCxnSpPr/>
                <p:nvPr/>
              </p:nvCxnSpPr>
              <p:spPr>
                <a:xfrm flipH="1">
                  <a:off x="6890959" y="3573167"/>
                  <a:ext cx="4653341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Connecteur droit avec flèche 73"/>
                <p:cNvCxnSpPr/>
                <p:nvPr/>
              </p:nvCxnSpPr>
              <p:spPr>
                <a:xfrm>
                  <a:off x="2254150" y="3572982"/>
                  <a:ext cx="4625582" cy="0"/>
                </a:xfrm>
                <a:prstGeom prst="straightConnector1">
                  <a:avLst/>
                </a:prstGeom>
                <a:ln w="28575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Connecteur droit avec flèche 78"/>
                <p:cNvCxnSpPr>
                  <a:stCxn id="60" idx="4"/>
                </p:cNvCxnSpPr>
                <p:nvPr/>
              </p:nvCxnSpPr>
              <p:spPr>
                <a:xfrm flipH="1">
                  <a:off x="2254150" y="2398717"/>
                  <a:ext cx="1" cy="1175127"/>
                </a:xfrm>
                <a:prstGeom prst="straightConnector1">
                  <a:avLst/>
                </a:prstGeom>
                <a:ln w="28575">
                  <a:headEnd type="triangle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Rectangle 82"/>
                <p:cNvSpPr/>
                <p:nvPr/>
              </p:nvSpPr>
              <p:spPr>
                <a:xfrm>
                  <a:off x="11082611" y="1760232"/>
                  <a:ext cx="5917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𝒕𝒉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3" name="Rectangle 8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2611" y="1760232"/>
                  <a:ext cx="59176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/>
                <p:cNvSpPr/>
                <p:nvPr/>
              </p:nvSpPr>
              <p:spPr>
                <a:xfrm>
                  <a:off x="2445701" y="1815346"/>
                  <a:ext cx="40588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4" name="Rectangle 8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5701" y="1815346"/>
                  <a:ext cx="40588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angle 84"/>
                <p:cNvSpPr/>
                <p:nvPr/>
              </p:nvSpPr>
              <p:spPr>
                <a:xfrm>
                  <a:off x="5177194" y="1794800"/>
                  <a:ext cx="38664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5" name="Rectangle 8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7194" y="1794800"/>
                  <a:ext cx="386644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Rectangle 86"/>
                <p:cNvSpPr/>
                <p:nvPr/>
              </p:nvSpPr>
              <p:spPr>
                <a:xfrm>
                  <a:off x="8071496" y="1787693"/>
                  <a:ext cx="38183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7" name="Rectangle 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1496" y="1787693"/>
                  <a:ext cx="381835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44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de l’analyse de la stabilité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1612094" y="1606833"/>
                <a:ext cx="6463629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fr-F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l’influence d’un balourd 𝑼 sur le niveau vibratoire 𝑽 au niveau du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palier 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094" y="1606833"/>
                <a:ext cx="6463629" cy="362984"/>
              </a:xfrm>
              <a:prstGeom prst="rect">
                <a:avLst/>
              </a:prstGeom>
              <a:blipFill>
                <a:blip r:embed="rId14"/>
                <a:stretch>
                  <a:fillRect b="-220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/>
              <p:cNvSpPr/>
              <p:nvPr/>
            </p:nvSpPr>
            <p:spPr>
              <a:xfrm>
                <a:off x="1600200" y="2026042"/>
                <a:ext cx="7808035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fr-F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 corrélation entre la différence de la température stabilisée </a:t>
                </a:r>
                <a14:m>
                  <m:oMath xmlns:m="http://schemas.openxmlformats.org/officeDocument/2006/math">
                    <m:r>
                      <a:rPr lang="fr-FR" sz="16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𝑻</m:t>
                    </m:r>
                  </m:oMath>
                </a14:m>
                <a:r>
                  <a:rPr lang="fr-FR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et le niveau de vibration </a:t>
                </a:r>
                <a14:m>
                  <m:oMath xmlns:m="http://schemas.openxmlformats.org/officeDocument/2006/math">
                    <m:r>
                      <a:rPr lang="fr-FR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𝑽</m:t>
                    </m:r>
                  </m:oMath>
                </a14:m>
                <a:endParaRPr lang="fr-FR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2" name="Rectangle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2026042"/>
                <a:ext cx="7808035" cy="362984"/>
              </a:xfrm>
              <a:prstGeom prst="rect">
                <a:avLst/>
              </a:prstGeom>
              <a:blipFill>
                <a:blip r:embed="rId15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>
              <a:xfrm>
                <a:off x="1612094" y="2437353"/>
                <a:ext cx="65303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fr-F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 lien entre la différence de la température </a:t>
                </a:r>
                <a14:m>
                  <m:oMath xmlns:m="http://schemas.openxmlformats.org/officeDocument/2006/math">
                    <m:r>
                      <a:rPr lang="fr-FR" sz="16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𝑻</m:t>
                    </m:r>
                  </m:oMath>
                </a14:m>
                <a:r>
                  <a:rPr lang="fr-FR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et le balourd thermique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𝒕𝒉</m:t>
                        </m:r>
                      </m:sub>
                    </m:sSub>
                  </m:oMath>
                </a14:m>
                <a:endParaRPr lang="fr-FR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094" y="2437353"/>
                <a:ext cx="6530377" cy="369332"/>
              </a:xfrm>
              <a:prstGeom prst="rect">
                <a:avLst/>
              </a:prstGeom>
              <a:blipFill>
                <a:blip r:embed="rId16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/>
              <p:cNvSpPr/>
              <p:nvPr/>
            </p:nvSpPr>
            <p:spPr>
              <a:xfrm>
                <a:off x="9679096" y="1523713"/>
                <a:ext cx="1007007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fr-FR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4" name="Rectangl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9096" y="1523713"/>
                <a:ext cx="1007007" cy="5078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/>
              <p:cNvSpPr/>
              <p:nvPr/>
            </p:nvSpPr>
            <p:spPr>
              <a:xfrm>
                <a:off x="9364566" y="2017569"/>
                <a:ext cx="13765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𝑠𝑡𝑎</m:t>
                          </m:r>
                        </m:sub>
                      </m:sSub>
                      <m:r>
                        <a:rPr lang="fr-FR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5" name="Rectangle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566" y="2017569"/>
                <a:ext cx="137653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>
              <a:xfrm>
                <a:off x="9380205" y="2445251"/>
                <a:ext cx="28117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fr-FR" i="1" dirty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𝒕𝒉</m:t>
                        </m:r>
                      </m:sub>
                    </m:sSub>
                    <m:r>
                      <a:rPr lang="fr-FR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fr-FR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0205" y="2445251"/>
                <a:ext cx="281179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ZoneTexte 69"/>
              <p:cNvSpPr txBox="1"/>
              <p:nvPr/>
            </p:nvSpPr>
            <p:spPr>
              <a:xfrm>
                <a:off x="1544439" y="1078939"/>
                <a:ext cx="103286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Coefficients d’influence de l’effet Morton : </a:t>
                </a:r>
                <a14:m>
                  <m:oMath xmlns:m="http://schemas.openxmlformats.org/officeDocument/2006/math">
                    <m:r>
                      <a:rPr lang="fr-FR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fr-FR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fr-FR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  <m:r>
                      <a:rPr lang="fr-FR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fr-FR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𝑪</m:t>
                    </m:r>
                  </m:oMath>
                </a14:m>
                <a:endParaRPr lang="fr-FR" sz="1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0" name="ZoneTexte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439" y="1078939"/>
                <a:ext cx="10328640" cy="338554"/>
              </a:xfrm>
              <a:prstGeom prst="rect">
                <a:avLst/>
              </a:prstGeom>
              <a:blipFill>
                <a:blip r:embed="rId20"/>
                <a:stretch>
                  <a:fillRect l="-236" t="-5357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1" name="Tableau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36010"/>
              </p:ext>
            </p:extLst>
          </p:nvPr>
        </p:nvGraphicFramePr>
        <p:xfrm>
          <a:off x="9247870" y="-3373"/>
          <a:ext cx="2944130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08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7647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Méthode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Application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Résumé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92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45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de l’analyse de la stabilité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/>
              <p:cNvSpPr/>
              <p:nvPr/>
            </p:nvSpPr>
            <p:spPr>
              <a:xfrm>
                <a:off x="2071296" y="1968416"/>
                <a:ext cx="3148467" cy="3783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acc>
                        <m:accPr>
                          <m:chr m:val="̇"/>
                          <m:ctrlP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</m:acc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fr-FR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𝒔𝒕𝒂</m:t>
                          </m:r>
                        </m:sub>
                      </m:sSub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]=0 </m:t>
                      </m:r>
                    </m:oMath>
                  </m:oMathPara>
                </a14:m>
                <a:endParaRPr lang="fr-FR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8" name="Rectangle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296" y="1968416"/>
                <a:ext cx="3148467" cy="378309"/>
              </a:xfrm>
              <a:prstGeom prst="rect">
                <a:avLst/>
              </a:prstGeom>
              <a:blipFill>
                <a:blip r:embed="rId3"/>
                <a:stretch>
                  <a:fillRect b="-177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ZoneTexte 98"/>
          <p:cNvSpPr txBox="1"/>
          <p:nvPr/>
        </p:nvSpPr>
        <p:spPr>
          <a:xfrm>
            <a:off x="1728333" y="1454344"/>
            <a:ext cx="4309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Loi d’évolution temporelle de l’état thermique [] :</a:t>
            </a:r>
          </a:p>
        </p:txBody>
      </p:sp>
      <p:grpSp>
        <p:nvGrpSpPr>
          <p:cNvPr id="105" name="Groupe 104"/>
          <p:cNvGrpSpPr/>
          <p:nvPr/>
        </p:nvGrpSpPr>
        <p:grpSpPr>
          <a:xfrm>
            <a:off x="3036467" y="2525115"/>
            <a:ext cx="3239208" cy="1649995"/>
            <a:chOff x="2801069" y="2526917"/>
            <a:chExt cx="3239208" cy="1649995"/>
          </a:xfrm>
        </p:grpSpPr>
        <p:grpSp>
          <p:nvGrpSpPr>
            <p:cNvPr id="97" name="Groupe 96"/>
            <p:cNvGrpSpPr/>
            <p:nvPr/>
          </p:nvGrpSpPr>
          <p:grpSpPr>
            <a:xfrm>
              <a:off x="3212843" y="2728217"/>
              <a:ext cx="2827434" cy="1259211"/>
              <a:chOff x="9364566" y="1431857"/>
              <a:chExt cx="2827434" cy="143398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Rectangle 93"/>
                  <p:cNvSpPr/>
                  <p:nvPr/>
                </p:nvSpPr>
                <p:spPr>
                  <a:xfrm>
                    <a:off x="9449480" y="1431857"/>
                    <a:ext cx="1007007" cy="5198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 xmlns:m="http://schemas.openxmlformats.org/officeDocument/2006/math">
                        <m: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𝑨𝑼</m:t>
                        </m:r>
                      </m:oMath>
                    </a14:m>
                    <a:r>
                      <a:rPr lang="fr-FR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4" name="Rectangle 9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49480" y="1431857"/>
                    <a:ext cx="1007007" cy="51983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Rectangle 94"/>
                  <p:cNvSpPr/>
                  <p:nvPr/>
                </p:nvSpPr>
                <p:spPr>
                  <a:xfrm>
                    <a:off x="9364566" y="2017569"/>
                    <a:ext cx="1376531" cy="42059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𝑠𝑡𝑎</m:t>
                              </m:r>
                            </m:sub>
                          </m:sSub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fr-FR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fr-FR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fr-FR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5" name="Rectangle 9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64566" y="2017569"/>
                    <a:ext cx="1376531" cy="42059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Rectangle 95"/>
                  <p:cNvSpPr/>
                  <p:nvPr/>
                </p:nvSpPr>
                <p:spPr>
                  <a:xfrm>
                    <a:off x="9380205" y="2445251"/>
                    <a:ext cx="2811795" cy="42059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𝒕𝒉</m:t>
                            </m:r>
                          </m:sub>
                        </m:s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fr-F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𝑪𝑻</m:t>
                        </m:r>
                      </m:oMath>
                    </a14:m>
                    <a:r>
                      <a:rPr lang="fr-FR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6" name="Rectangle 9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80205" y="2445251"/>
                    <a:ext cx="2811795" cy="42059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0" name="Flèche droite 99"/>
            <p:cNvSpPr/>
            <p:nvPr/>
          </p:nvSpPr>
          <p:spPr>
            <a:xfrm rot="5400000">
              <a:off x="2175088" y="3152898"/>
              <a:ext cx="1649995" cy="39803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1" name="ZoneTexte 100"/>
          <p:cNvSpPr txBox="1"/>
          <p:nvPr/>
        </p:nvSpPr>
        <p:spPr>
          <a:xfrm>
            <a:off x="1624209" y="1026582"/>
            <a:ext cx="3834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Critère de stabilité de l’effet Morton</a:t>
            </a:r>
            <a:endParaRPr lang="fr-FR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2400745" y="5058535"/>
                <a:ext cx="3725429" cy="11839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</m:acc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fr-F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fr-FR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𝑩𝑨𝑪</m:t>
                              </m:r>
                            </m:e>
                          </m:d>
                        </m:num>
                        <m:den>
                          <m:r>
                            <a:rPr lang="fr-FR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𝑩𝑨</m:t>
                          </m:r>
                          <m:sSub>
                            <m:sSubPr>
                              <m:ctrlPr>
                                <a:rPr lang="fr-FR" b="1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fr-FR" b="1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r>
                            <a:rPr lang="fr-FR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r>
                  <a:rPr lang="fr-FR" dirty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fr-FR" dirty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r>
                  <a:rPr lang="fr-FR" dirty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br>
                  <a:rPr lang="fr-FR" dirty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r>
                  <a:rPr lang="fr-FR" dirty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avec </a:t>
                </a:r>
                <a14:m>
                  <m:oMath xmlns:m="http://schemas.openxmlformats.org/officeDocument/2006/math"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fr-F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fr-FR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fr-FR" b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745" y="5058535"/>
                <a:ext cx="3725429" cy="1183914"/>
              </a:xfrm>
              <a:prstGeom prst="rect">
                <a:avLst/>
              </a:prstGeom>
              <a:blipFill>
                <a:blip r:embed="rId7"/>
                <a:stretch>
                  <a:fillRect l="-1473" b="-72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ZoneTexte 106"/>
          <p:cNvSpPr txBox="1"/>
          <p:nvPr/>
        </p:nvSpPr>
        <p:spPr>
          <a:xfrm>
            <a:off x="1700776" y="4324435"/>
            <a:ext cx="3889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Equation différentielle du premier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ordre, inhomogène avec des coefficients constants</a:t>
            </a:r>
          </a:p>
        </p:txBody>
      </p:sp>
      <p:grpSp>
        <p:nvGrpSpPr>
          <p:cNvPr id="118" name="Groupe 117"/>
          <p:cNvGrpSpPr/>
          <p:nvPr/>
        </p:nvGrpSpPr>
        <p:grpSpPr>
          <a:xfrm>
            <a:off x="6501230" y="878742"/>
            <a:ext cx="3276652" cy="1044076"/>
            <a:chOff x="7401054" y="1668494"/>
            <a:chExt cx="3276652" cy="10440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112"/>
                <p:cNvSpPr/>
                <p:nvPr/>
              </p:nvSpPr>
              <p:spPr>
                <a:xfrm>
                  <a:off x="7747737" y="2082654"/>
                  <a:ext cx="2929969" cy="629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fr-FR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  <m: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fr-FR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fr-FR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fr-FR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b="1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  <m:r>
                                  <a:rPr lang="fr-FR" b="1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𝑩𝑨𝑪</m:t>
                                </m:r>
                              </m:e>
                            </m:d>
                          </m:num>
                          <m:den>
                            <m:r>
                              <a:rPr lang="fr-FR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  <m: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  <m:d>
                          <m:dPr>
                            <m:ctrlPr>
                              <a:rPr lang="fr-FR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fr-FR" b="1" dirty="0"/>
                </a:p>
              </p:txBody>
            </p:sp>
          </mc:Choice>
          <mc:Fallback xmlns="">
            <p:sp>
              <p:nvSpPr>
                <p:cNvPr id="113" name="Rectangle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7737" y="2082654"/>
                  <a:ext cx="2929969" cy="62991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7" name="Rectangle 116"/>
            <p:cNvSpPr/>
            <p:nvPr/>
          </p:nvSpPr>
          <p:spPr>
            <a:xfrm>
              <a:off x="7401054" y="1668494"/>
              <a:ext cx="228940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Sa forme homogène : </a:t>
              </a:r>
            </a:p>
          </p:txBody>
        </p:sp>
      </p:grpSp>
      <p:grpSp>
        <p:nvGrpSpPr>
          <p:cNvPr id="122" name="Groupe 121"/>
          <p:cNvGrpSpPr/>
          <p:nvPr/>
        </p:nvGrpSpPr>
        <p:grpSpPr>
          <a:xfrm>
            <a:off x="6533083" y="2085813"/>
            <a:ext cx="3244799" cy="1324640"/>
            <a:chOff x="7401054" y="3184961"/>
            <a:chExt cx="3244799" cy="1324640"/>
          </a:xfrm>
        </p:grpSpPr>
        <p:grpSp>
          <p:nvGrpSpPr>
            <p:cNvPr id="120" name="Groupe 119"/>
            <p:cNvGrpSpPr/>
            <p:nvPr/>
          </p:nvGrpSpPr>
          <p:grpSpPr>
            <a:xfrm>
              <a:off x="7401054" y="3184961"/>
              <a:ext cx="3244799" cy="734747"/>
              <a:chOff x="7401054" y="3184961"/>
              <a:chExt cx="3244799" cy="73474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Rectangle 114"/>
                  <p:cNvSpPr/>
                  <p:nvPr/>
                </p:nvSpPr>
                <p:spPr>
                  <a:xfrm>
                    <a:off x="7875467" y="3542938"/>
                    <a:ext cx="1417055" cy="37677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acc>
                            <m:accPr>
                              <m:chr m:val="̂"/>
                              <m:ctrlPr>
                                <a:rPr lang="fr-FR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acc>
                          <m:sSup>
                            <m:sSupPr>
                              <m:ctrlPr>
                                <a:rPr lang="fr-FR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fr-FR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</m:sup>
                          </m:sSup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115" name="Rectangle 1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75467" y="3542938"/>
                    <a:ext cx="1417055" cy="37677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1613" r="-1724" b="-14516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9" name="Rectangle 118"/>
              <p:cNvSpPr/>
              <p:nvPr/>
            </p:nvSpPr>
            <p:spPr>
              <a:xfrm>
                <a:off x="7401054" y="3184961"/>
                <a:ext cx="324479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 solution générale recherchée : 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Rectangle 120"/>
                <p:cNvSpPr/>
                <p:nvPr/>
              </p:nvSpPr>
              <p:spPr>
                <a:xfrm>
                  <a:off x="7441276" y="3972659"/>
                  <a:ext cx="1773499" cy="5369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fr-FR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avec </a:t>
                  </a:r>
                  <a14:m>
                    <m:oMath xmlns:m="http://schemas.openxmlformats.org/officeDocument/2006/math">
                      <m:r>
                        <a:rPr lang="fr-FR" sz="20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fr-FR" sz="20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fr-FR" sz="20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𝑩𝑨𝑪</m:t>
                          </m:r>
                          <m:r>
                            <a:rPr lang="fr-FR" sz="20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fr-FR" sz="20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𝑰</m:t>
                          </m:r>
                        </m:num>
                        <m:den>
                          <m:r>
                            <a:rPr lang="fr-FR" sz="20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den>
                      </m:f>
                    </m:oMath>
                  </a14:m>
                  <a:endParaRPr lang="fr-FR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1" name="Rectangle 1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1276" y="3972659"/>
                  <a:ext cx="1773499" cy="536942"/>
                </a:xfrm>
                <a:prstGeom prst="rect">
                  <a:avLst/>
                </a:prstGeom>
                <a:blipFill>
                  <a:blip r:embed="rId10"/>
                  <a:stretch>
                    <a:fillRect l="-3780" b="-681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9" name="Groupe 128"/>
          <p:cNvGrpSpPr/>
          <p:nvPr/>
        </p:nvGrpSpPr>
        <p:grpSpPr>
          <a:xfrm>
            <a:off x="6533083" y="3541905"/>
            <a:ext cx="3307316" cy="788531"/>
            <a:chOff x="7704001" y="4364386"/>
            <a:chExt cx="3307316" cy="788531"/>
          </a:xfrm>
        </p:grpSpPr>
        <p:sp>
          <p:nvSpPr>
            <p:cNvPr id="123" name="Rectangle 122"/>
            <p:cNvSpPr/>
            <p:nvPr/>
          </p:nvSpPr>
          <p:spPr>
            <a:xfrm>
              <a:off x="7704001" y="4364386"/>
              <a:ext cx="330731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Pour que la solution est </a:t>
              </a: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physique: </a:t>
              </a:r>
              <a:endParaRPr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Rectangle 124"/>
                <p:cNvSpPr/>
                <p:nvPr/>
              </p:nvSpPr>
              <p:spPr>
                <a:xfrm>
                  <a:off x="8624285" y="4814363"/>
                  <a:ext cx="1120499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𝑅𝑒</m:t>
                        </m:r>
                        <m:d>
                          <m:dPr>
                            <m:ctrlPr>
                              <a:rPr lang="fr-FR" sz="16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fr-FR" sz="16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fr-FR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≤</m:t>
                        </m:r>
                        <m:r>
                          <a:rPr lang="fr-FR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125" name="Rectangle 1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4285" y="4814363"/>
                  <a:ext cx="1120499" cy="33855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Rectangle 126"/>
              <p:cNvSpPr/>
              <p:nvPr/>
            </p:nvSpPr>
            <p:spPr>
              <a:xfrm>
                <a:off x="6821239" y="5228875"/>
                <a:ext cx="35052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𝜍</m:t>
                      </m:r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fr-FR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𝐵𝐴𝐶</m:t>
                          </m:r>
                        </m:e>
                      </m:d>
                      <m:r>
                        <m:rPr>
                          <m:sty m:val="p"/>
                        </m:rPr>
                        <a:rPr lang="fr-FR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cos</m:t>
                      </m:r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fr-FR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≤</m:t>
                      </m:r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fr-FR" sz="1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27" name="Rectangle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239" y="5228875"/>
                <a:ext cx="3505254" cy="369332"/>
              </a:xfrm>
              <a:prstGeom prst="rect">
                <a:avLst/>
              </a:prstGeom>
              <a:blipFill rotWithShape="0"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Rectangle 127"/>
              <p:cNvSpPr/>
              <p:nvPr/>
            </p:nvSpPr>
            <p:spPr>
              <a:xfrm>
                <a:off x="6573305" y="4659443"/>
                <a:ext cx="307347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Indicateur de l’effet Morton </a:t>
                </a:r>
                <a14:m>
                  <m:oMath xmlns:m="http://schemas.openxmlformats.org/officeDocument/2006/math">
                    <m:r>
                      <a:rPr lang="fr-FR" sz="16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𝜍</m:t>
                    </m:r>
                    <m:r>
                      <a:rPr lang="fr-FR" sz="16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305" y="4659443"/>
                <a:ext cx="3073470" cy="338554"/>
              </a:xfrm>
              <a:prstGeom prst="rect">
                <a:avLst/>
              </a:prstGeom>
              <a:blipFill rotWithShape="0">
                <a:blip r:embed="rId13"/>
                <a:stretch>
                  <a:fillRect l="-794" t="-5357" r="-397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ZoneTexte 129"/>
          <p:cNvSpPr txBox="1"/>
          <p:nvPr/>
        </p:nvSpPr>
        <p:spPr>
          <a:xfrm>
            <a:off x="10326493" y="5244264"/>
            <a:ext cx="1162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(EM stable)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1" name="Rectangle 130"/>
              <p:cNvSpPr/>
              <p:nvPr/>
            </p:nvSpPr>
            <p:spPr>
              <a:xfrm>
                <a:off x="6821239" y="5669671"/>
                <a:ext cx="35052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𝜍</m:t>
                      </m:r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fr-FR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𝐵𝐴𝐶</m:t>
                          </m:r>
                        </m:e>
                      </m:d>
                      <m:r>
                        <m:rPr>
                          <m:sty m:val="p"/>
                        </m:rPr>
                        <a:rPr lang="fr-FR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cos</m:t>
                      </m:r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fr-FR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&gt;</m:t>
                      </m:r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fr-FR" sz="1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1" name="Rectangle 1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239" y="5669671"/>
                <a:ext cx="3505254" cy="369332"/>
              </a:xfrm>
              <a:prstGeom prst="rect">
                <a:avLst/>
              </a:prstGeom>
              <a:blipFill rotWithShape="0"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ZoneTexte 131"/>
          <p:cNvSpPr txBox="1"/>
          <p:nvPr/>
        </p:nvSpPr>
        <p:spPr>
          <a:xfrm>
            <a:off x="10326493" y="5685060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(EM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instable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graphicFrame>
        <p:nvGraphicFramePr>
          <p:cNvPr id="133" name="Tableau 1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96727"/>
              </p:ext>
            </p:extLst>
          </p:nvPr>
        </p:nvGraphicFramePr>
        <p:xfrm>
          <a:off x="9247870" y="-3373"/>
          <a:ext cx="2944130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08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7647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Méthode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Application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Résumé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826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46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41225" y="461249"/>
            <a:ext cx="459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Détermination des coefficients d’influences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3" name="Tableau 132"/>
          <p:cNvGraphicFramePr>
            <a:graphicFrameLocks noGrp="1"/>
          </p:cNvGraphicFramePr>
          <p:nvPr>
            <p:extLst/>
          </p:nvPr>
        </p:nvGraphicFramePr>
        <p:xfrm>
          <a:off x="9247870" y="-3373"/>
          <a:ext cx="2944130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08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7647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Méthode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Application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Résumé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7" name="ZoneTexte 16"/>
          <p:cNvSpPr txBox="1"/>
          <p:nvPr/>
        </p:nvSpPr>
        <p:spPr>
          <a:xfrm>
            <a:off x="1600200" y="1026582"/>
            <a:ext cx="3834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Approche de Lorenz et Murphy </a:t>
            </a:r>
            <a:endParaRPr lang="fr-FR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7074359" y="1026582"/>
            <a:ext cx="3834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Approche analytique améliorée</a:t>
            </a:r>
            <a:endParaRPr lang="fr-FR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" name="Groupe 22"/>
          <p:cNvGrpSpPr/>
          <p:nvPr/>
        </p:nvGrpSpPr>
        <p:grpSpPr>
          <a:xfrm>
            <a:off x="6134100" y="1110665"/>
            <a:ext cx="706438" cy="5353197"/>
            <a:chOff x="6134100" y="1110665"/>
            <a:chExt cx="706438" cy="5353197"/>
          </a:xfrm>
        </p:grpSpPr>
        <p:cxnSp>
          <p:nvCxnSpPr>
            <p:cNvPr id="19" name="直接连接符 27"/>
            <p:cNvCxnSpPr/>
            <p:nvPr/>
          </p:nvCxnSpPr>
          <p:spPr>
            <a:xfrm>
              <a:off x="6477591" y="1110665"/>
              <a:ext cx="0" cy="53531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2"/>
            <p:cNvSpPr/>
            <p:nvPr/>
          </p:nvSpPr>
          <p:spPr>
            <a:xfrm>
              <a:off x="6134100" y="3021972"/>
              <a:ext cx="706438" cy="706438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VS</a:t>
              </a:r>
              <a:endParaRPr lang="zh-CN" altLang="en-US" sz="16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/>
              <p:cNvSpPr/>
              <p:nvPr/>
            </p:nvSpPr>
            <p:spPr>
              <a:xfrm>
                <a:off x="2985928" y="1451608"/>
                <a:ext cx="17940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1" i="1">
                        <a:latin typeface="Cambria Math" panose="02040503050406030204" pitchFamily="18" charset="0"/>
                      </a:rPr>
                      <m:t>𝑼</m:t>
                    </m:r>
                    <m:r>
                      <a:rPr lang="fr-F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 smtClean="0"/>
                  <a:t>: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balourd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imposé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928" y="1451608"/>
                <a:ext cx="1794081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/>
              <p:cNvSpPr/>
              <p:nvPr/>
            </p:nvSpPr>
            <p:spPr>
              <a:xfrm>
                <a:off x="8340201" y="1550228"/>
                <a:ext cx="17940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1" i="1">
                        <a:latin typeface="Cambria Math" panose="02040503050406030204" pitchFamily="18" charset="0"/>
                      </a:rPr>
                      <m:t>𝑼</m:t>
                    </m:r>
                    <m:r>
                      <a:rPr lang="fr-F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 smtClean="0"/>
                  <a:t>: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balourd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imposé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201" y="1550228"/>
                <a:ext cx="1794081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/>
              <p:cNvSpPr/>
              <p:nvPr/>
            </p:nvSpPr>
            <p:spPr>
              <a:xfrm>
                <a:off x="2985928" y="2059556"/>
                <a:ext cx="34398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1" i="1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fr-FR" dirty="0" smtClean="0"/>
                  <a:t>: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modèle dynamique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 rotor </a:t>
                </a:r>
                <a:r>
                  <a: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linéaire</a:t>
                </a:r>
                <a:endParaRPr lang="fr-FR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928" y="2059556"/>
                <a:ext cx="3439852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/>
              <p:cNvSpPr/>
              <p:nvPr/>
            </p:nvSpPr>
            <p:spPr>
              <a:xfrm>
                <a:off x="8340201" y="2192941"/>
                <a:ext cx="3821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1" i="1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fr-FR" dirty="0" smtClean="0"/>
                  <a:t>: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modèle dynamique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rotor </a:t>
                </a:r>
                <a:r>
                  <a:rPr lang="fr-FR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 </a:t>
                </a:r>
                <a:r>
                  <a: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linéaire</a:t>
                </a:r>
                <a:endParaRPr lang="fr-FR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201" y="2192941"/>
                <a:ext cx="3821367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ccolade ouvrante 27"/>
          <p:cNvSpPr/>
          <p:nvPr/>
        </p:nvSpPr>
        <p:spPr>
          <a:xfrm>
            <a:off x="2575084" y="1582015"/>
            <a:ext cx="315311" cy="714023"/>
          </a:xfrm>
          <a:prstGeom prst="leftBrace">
            <a:avLst>
              <a:gd name="adj1" fmla="val 4166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Accolade ouvrante 30"/>
          <p:cNvSpPr/>
          <p:nvPr/>
        </p:nvSpPr>
        <p:spPr>
          <a:xfrm>
            <a:off x="7863950" y="1663584"/>
            <a:ext cx="315311" cy="714023"/>
          </a:xfrm>
          <a:prstGeom prst="leftBrace">
            <a:avLst>
              <a:gd name="adj1" fmla="val 4166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/>
              <p:cNvSpPr/>
              <p:nvPr/>
            </p:nvSpPr>
            <p:spPr>
              <a:xfrm>
                <a:off x="1510059" y="1685110"/>
                <a:ext cx="1007007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fr-FR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059" y="1685110"/>
                <a:ext cx="1007007" cy="50783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/>
              <p:cNvSpPr/>
              <p:nvPr/>
            </p:nvSpPr>
            <p:spPr>
              <a:xfrm>
                <a:off x="6856860" y="1734894"/>
                <a:ext cx="1007007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fr-FR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860" y="1734894"/>
                <a:ext cx="1007007" cy="50783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ccolade ouvrante 33"/>
          <p:cNvSpPr/>
          <p:nvPr/>
        </p:nvSpPr>
        <p:spPr>
          <a:xfrm>
            <a:off x="2556130" y="2293054"/>
            <a:ext cx="315311" cy="955566"/>
          </a:xfrm>
          <a:prstGeom prst="leftBrace">
            <a:avLst>
              <a:gd name="adj1" fmla="val 4166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Accolade ouvrante 34"/>
          <p:cNvSpPr/>
          <p:nvPr/>
        </p:nvSpPr>
        <p:spPr>
          <a:xfrm>
            <a:off x="7845090" y="2377607"/>
            <a:ext cx="315311" cy="912101"/>
          </a:xfrm>
          <a:prstGeom prst="leftBrace">
            <a:avLst>
              <a:gd name="adj1" fmla="val 4166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29"/>
              <p:cNvSpPr/>
              <p:nvPr/>
            </p:nvSpPr>
            <p:spPr>
              <a:xfrm>
                <a:off x="2985928" y="2958291"/>
                <a:ext cx="3024199" cy="6155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1" i="1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fr-FR" dirty="0"/>
                  <a:t>: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Température du rotor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approximée par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 film lubrifiant</a:t>
                </a:r>
              </a:p>
            </p:txBody>
          </p:sp>
        </mc:Choice>
        <mc:Fallback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928" y="2958291"/>
                <a:ext cx="3024199" cy="615553"/>
              </a:xfrm>
              <a:prstGeom prst="rect">
                <a:avLst/>
              </a:prstGeom>
              <a:blipFill rotWithShape="0">
                <a:blip r:embed="rId9"/>
                <a:stretch>
                  <a:fillRect l="-1210" t="-4950" b="-118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/>
              <p:cNvSpPr/>
              <p:nvPr/>
            </p:nvSpPr>
            <p:spPr>
              <a:xfrm>
                <a:off x="8359472" y="2999379"/>
                <a:ext cx="3024199" cy="6155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1" i="1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fr-FR" dirty="0"/>
                  <a:t>: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Température du rotor obtenu par un modèle thermique du rotor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9472" y="2999379"/>
                <a:ext cx="3024199" cy="615553"/>
              </a:xfrm>
              <a:prstGeom prst="rect">
                <a:avLst/>
              </a:prstGeom>
              <a:blipFill rotWithShape="0">
                <a:blip r:embed="rId10"/>
                <a:stretch>
                  <a:fillRect l="-1008" t="-4950" b="-118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/>
              <p:cNvSpPr/>
              <p:nvPr/>
            </p:nvSpPr>
            <p:spPr>
              <a:xfrm>
                <a:off x="1454546" y="2529405"/>
                <a:ext cx="11015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546" y="2529405"/>
                <a:ext cx="1101584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/>
              <p:cNvSpPr/>
              <p:nvPr/>
            </p:nvSpPr>
            <p:spPr>
              <a:xfrm>
                <a:off x="6789806" y="2648991"/>
                <a:ext cx="11015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9806" y="2648991"/>
                <a:ext cx="110158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 35"/>
              <p:cNvSpPr/>
              <p:nvPr/>
            </p:nvSpPr>
            <p:spPr>
              <a:xfrm>
                <a:off x="2925677" y="4039398"/>
                <a:ext cx="3356644" cy="25941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𝒕𝒉</m:t>
                        </m:r>
                      </m:sub>
                    </m:sSub>
                  </m:oMath>
                </a14:m>
                <a:r>
                  <a:rPr lang="fr-FR" dirty="0" smtClean="0"/>
                  <a:t>: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Déformation thermique approximée par la formule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analytique ci dessous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1" i="1"/>
                        <m:t>𝑪</m:t>
                      </m:r>
                      <m:r>
                        <a:rPr lang="fr-FR" sz="1600" i="1"/>
                        <m:t>=</m:t>
                      </m:r>
                      <m:r>
                        <a:rPr lang="fr-FR" sz="1600" i="1"/>
                        <m:t>𝑚</m:t>
                      </m:r>
                      <m:f>
                        <m:fPr>
                          <m:ctrlPr>
                            <a:rPr lang="fr-FR" sz="1600" i="1"/>
                          </m:ctrlPr>
                        </m:fPr>
                        <m:num>
                          <m:r>
                            <a:rPr lang="fr-FR" sz="1600" i="1"/>
                            <m:t>𝛼</m:t>
                          </m:r>
                          <m:r>
                            <a:rPr lang="fr-FR" sz="1600" i="1"/>
                            <m:t>𝐿</m:t>
                          </m:r>
                          <m:sSub>
                            <m:sSubPr>
                              <m:ctrlPr>
                                <a:rPr lang="fr-FR" sz="1600" i="1"/>
                              </m:ctrlPr>
                            </m:sSubPr>
                            <m:e>
                              <m:r>
                                <a:rPr lang="fr-FR" sz="1600" i="1"/>
                                <m:t>𝐿</m:t>
                              </m:r>
                            </m:e>
                            <m:sub>
                              <m:r>
                                <a:rPr lang="fr-FR" sz="1600" i="1"/>
                                <m:t>𝑤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sz="1600" i="1"/>
                              </m:ctrlPr>
                            </m:sSubPr>
                            <m:e>
                              <m:r>
                                <a:rPr lang="fr-FR" sz="1600" i="1"/>
                                <m:t>𝑅</m:t>
                              </m:r>
                            </m:e>
                            <m:sub>
                              <m:r>
                                <a:rPr lang="fr-FR" sz="1600" i="1"/>
                                <m:t>𝑟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fr-FR" sz="1600" i="1"/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sz="1600"/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fr-FR" sz="1600" i="1"/>
                              </m:ctrlPr>
                            </m:dPr>
                            <m:e>
                              <m:r>
                                <a:rPr lang="fr-FR" sz="1600" i="1"/>
                                <m:t>𝑗</m:t>
                              </m:r>
                              <m:sSub>
                                <m:sSubPr>
                                  <m:ctrlPr>
                                    <a:rPr lang="fr-FR" sz="1600" i="1"/>
                                  </m:ctrlPr>
                                </m:sSubPr>
                                <m:e>
                                  <m:r>
                                    <a:rPr lang="fr-FR" sz="1600" i="1"/>
                                    <m:t>𝛼</m:t>
                                  </m:r>
                                </m:e>
                                <m:sub>
                                  <m:r>
                                    <a:rPr lang="fr-FR" sz="1600" i="1"/>
                                    <m:t>𝐶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avec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largueur du palier ; L: distance axiale; m: masse du disque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phase du balourd thermique;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rayon du rotor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677" y="4039398"/>
                <a:ext cx="3356644" cy="2594172"/>
              </a:xfrm>
              <a:prstGeom prst="rect">
                <a:avLst/>
              </a:prstGeom>
              <a:blipFill rotWithShape="0">
                <a:blip r:embed="rId13"/>
                <a:stretch>
                  <a:fillRect l="-1089" t="-1412" r="-1815" b="-235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ccolade ouvrante 40"/>
          <p:cNvSpPr/>
          <p:nvPr/>
        </p:nvSpPr>
        <p:spPr>
          <a:xfrm>
            <a:off x="2526006" y="3254406"/>
            <a:ext cx="315311" cy="1120125"/>
          </a:xfrm>
          <a:prstGeom prst="leftBrace">
            <a:avLst>
              <a:gd name="adj1" fmla="val 4166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/>
              <p:cNvSpPr/>
              <p:nvPr/>
            </p:nvSpPr>
            <p:spPr>
              <a:xfrm>
                <a:off x="8248560" y="4072752"/>
                <a:ext cx="4041080" cy="6155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𝒕𝒉</m:t>
                        </m:r>
                      </m:sub>
                    </m:sSub>
                  </m:oMath>
                </a14:m>
                <a:r>
                  <a:rPr lang="fr-FR" dirty="0" smtClean="0"/>
                  <a:t>: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Déformation thermique calculée par un modèle thermomécanique du rotor.</a:t>
                </a:r>
              </a:p>
            </p:txBody>
          </p:sp>
        </mc:Choice>
        <mc:Fallback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8560" y="4072752"/>
                <a:ext cx="4041080" cy="615553"/>
              </a:xfrm>
              <a:prstGeom prst="rect">
                <a:avLst/>
              </a:prstGeom>
              <a:blipFill rotWithShape="0">
                <a:blip r:embed="rId14"/>
                <a:stretch>
                  <a:fillRect l="-754" t="-4950" b="-118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Accolade ouvrante 42"/>
          <p:cNvSpPr/>
          <p:nvPr/>
        </p:nvSpPr>
        <p:spPr>
          <a:xfrm>
            <a:off x="7848890" y="3287761"/>
            <a:ext cx="315311" cy="1127858"/>
          </a:xfrm>
          <a:prstGeom prst="leftBrace">
            <a:avLst>
              <a:gd name="adj1" fmla="val 4166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/>
              <p:cNvSpPr/>
              <p:nvPr/>
            </p:nvSpPr>
            <p:spPr>
              <a:xfrm>
                <a:off x="1397067" y="3644243"/>
                <a:ext cx="11816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fr-FR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𝒕𝒉</m:t>
                          </m:r>
                        </m:sub>
                      </m:sSub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067" y="3644243"/>
                <a:ext cx="1181670" cy="369332"/>
              </a:xfrm>
              <a:prstGeom prst="rect">
                <a:avLst/>
              </a:prstGeom>
              <a:blipFill rotWithShape="0">
                <a:blip r:embed="rId1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Rectangle 44"/>
              <p:cNvSpPr/>
              <p:nvPr/>
            </p:nvSpPr>
            <p:spPr>
              <a:xfrm>
                <a:off x="6749785" y="3669604"/>
                <a:ext cx="11816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fr-FR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𝒕𝒉</m:t>
                          </m:r>
                        </m:sub>
                      </m:sSub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9785" y="3669604"/>
                <a:ext cx="1181670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Image 46"/>
          <p:cNvPicPr/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74"/>
          <a:stretch/>
        </p:blipFill>
        <p:spPr>
          <a:xfrm>
            <a:off x="8869941" y="4891226"/>
            <a:ext cx="2514033" cy="144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6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47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41225" y="461249"/>
            <a:ext cx="9126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Analyse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 la stabilité de 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l’effet Morton du BEM rotor court de 430mm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3" name="Tableau 1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730302"/>
              </p:ext>
            </p:extLst>
          </p:nvPr>
        </p:nvGraphicFramePr>
        <p:xfrm>
          <a:off x="9247870" y="-3373"/>
          <a:ext cx="2944130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08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7647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Méthode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Application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Résumé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29" name="Groupe 28"/>
          <p:cNvGrpSpPr/>
          <p:nvPr/>
        </p:nvGrpSpPr>
        <p:grpSpPr>
          <a:xfrm>
            <a:off x="1615440" y="1073433"/>
            <a:ext cx="4285555" cy="2451109"/>
            <a:chOff x="1615440" y="1073433"/>
            <a:chExt cx="4285555" cy="2451109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5440" y="1073433"/>
              <a:ext cx="4285555" cy="2451109"/>
            </a:xfrm>
            <a:prstGeom prst="rect">
              <a:avLst/>
            </a:prstGeom>
            <a:noFill/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ZoneTexte 1"/>
                <p:cNvSpPr txBox="1"/>
                <p:nvPr/>
              </p:nvSpPr>
              <p:spPr>
                <a:xfrm>
                  <a:off x="2309839" y="1142898"/>
                  <a:ext cx="13322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Coefficient </a:t>
                  </a:r>
                  <a14:m>
                    <m:oMath xmlns:m="http://schemas.openxmlformats.org/officeDocument/2006/math">
                      <m:r>
                        <a:rPr lang="fr-FR" sz="16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𝑨</m:t>
                      </m:r>
                    </m:oMath>
                  </a14:m>
                  <a:endPara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2" name="ZoneTexte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9839" y="1142898"/>
                  <a:ext cx="1332288" cy="3385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752" t="-5357" b="-2142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e 29"/>
          <p:cNvGrpSpPr/>
          <p:nvPr/>
        </p:nvGrpSpPr>
        <p:grpSpPr>
          <a:xfrm>
            <a:off x="1600200" y="3821597"/>
            <a:ext cx="4290737" cy="2456291"/>
            <a:chOff x="1600200" y="3821597"/>
            <a:chExt cx="4290737" cy="2456291"/>
          </a:xfrm>
        </p:grpSpPr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3821597"/>
              <a:ext cx="4290737" cy="2456291"/>
            </a:xfrm>
            <a:prstGeom prst="rect">
              <a:avLst/>
            </a:prstGeom>
            <a:noFill/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ZoneTexte 20"/>
                <p:cNvSpPr txBox="1"/>
                <p:nvPr/>
              </p:nvSpPr>
              <p:spPr>
                <a:xfrm>
                  <a:off x="2309839" y="3948053"/>
                  <a:ext cx="13322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Coefficient </a:t>
                  </a:r>
                  <a14:m>
                    <m:oMath xmlns:m="http://schemas.openxmlformats.org/officeDocument/2006/math">
                      <m:r>
                        <a:rPr lang="fr-FR" sz="16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𝑩</m:t>
                      </m:r>
                    </m:oMath>
                  </a14:m>
                  <a:endPara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21" name="ZoneTexte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9839" y="3948053"/>
                  <a:ext cx="1332288" cy="3385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752" t="-5455" b="-2363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e 30"/>
          <p:cNvGrpSpPr/>
          <p:nvPr/>
        </p:nvGrpSpPr>
        <p:grpSpPr>
          <a:xfrm>
            <a:off x="6925837" y="973621"/>
            <a:ext cx="4470968" cy="1478533"/>
            <a:chOff x="6925837" y="973621"/>
            <a:chExt cx="4470968" cy="147853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ZoneTexte 21"/>
                <p:cNvSpPr txBox="1"/>
                <p:nvPr/>
              </p:nvSpPr>
              <p:spPr>
                <a:xfrm>
                  <a:off x="8495177" y="973621"/>
                  <a:ext cx="13322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Coefficient </a:t>
                  </a:r>
                  <a14:m>
                    <m:oMath xmlns:m="http://schemas.openxmlformats.org/officeDocument/2006/math">
                      <m:r>
                        <a:rPr lang="fr-FR" sz="1600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𝑪</m:t>
                      </m:r>
                    </m:oMath>
                  </a14:m>
                  <a:endPara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22" name="ZoneTexte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5177" y="973621"/>
                  <a:ext cx="1332288" cy="33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752" t="-5455" b="-2363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" name="Groupe 23"/>
            <p:cNvGrpSpPr/>
            <p:nvPr/>
          </p:nvGrpSpPr>
          <p:grpSpPr>
            <a:xfrm>
              <a:off x="6925837" y="1622497"/>
              <a:ext cx="4470968" cy="829657"/>
              <a:chOff x="6358760" y="1443289"/>
              <a:chExt cx="4470968" cy="82965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3" name="Rectangle 22"/>
                  <p:cNvSpPr/>
                  <p:nvPr/>
                </p:nvSpPr>
                <p:spPr>
                  <a:xfrm>
                    <a:off x="6358760" y="1443289"/>
                    <a:ext cx="4245444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fr-FR" sz="16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Approche Lorenz </a:t>
                    </a:r>
                    <a:r>
                      <a:rPr lang="fr-FR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et </a:t>
                    </a:r>
                    <a:r>
                      <a:rPr lang="fr-FR" sz="16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Murphy : </a:t>
                    </a:r>
                    <a14:m>
                      <m:oMath xmlns:m="http://schemas.openxmlformats.org/officeDocument/2006/math">
                        <m:r>
                          <a:rPr lang="fr-FR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0.63</m:t>
                        </m:r>
                        <m:r>
                          <a:rPr lang="fr-FR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gmm</m:t>
                        </m:r>
                        <m:r>
                          <a:rPr lang="fr-FR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/°</m:t>
                        </m:r>
                        <m:r>
                          <m:rPr>
                            <m:sty m:val="p"/>
                          </m:rPr>
                          <a:rPr lang="fr-FR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C</m:t>
                        </m:r>
                        <m:r>
                          <a:rPr lang="fr-FR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a14:m>
                    <a:endParaRPr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>
              <p:sp>
                <p:nvSpPr>
                  <p:cNvPr id="23" name="Rectangle 2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8760" y="1443289"/>
                    <a:ext cx="4245444" cy="338554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574"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Rectangle 24"/>
                  <p:cNvSpPr/>
                  <p:nvPr/>
                </p:nvSpPr>
                <p:spPr>
                  <a:xfrm>
                    <a:off x="6358760" y="1934392"/>
                    <a:ext cx="447096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fr-FR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Approche Analytique </a:t>
                    </a:r>
                    <a:r>
                      <a:rPr lang="fr-FR" sz="16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améliorée : </a:t>
                    </a:r>
                    <a14:m>
                      <m:oMath xmlns:m="http://schemas.openxmlformats.org/officeDocument/2006/math">
                        <m:r>
                          <a:rPr lang="fr-FR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fr-FR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.24</m:t>
                        </m:r>
                        <m:r>
                          <a:rPr lang="fr-FR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gmm</m:t>
                        </m:r>
                        <m:r>
                          <a:rPr lang="fr-FR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/°</m:t>
                        </m:r>
                        <m:r>
                          <m:rPr>
                            <m:sty m:val="p"/>
                          </m:rPr>
                          <a:rPr lang="fr-FR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C</m:t>
                        </m:r>
                        <m:r>
                          <a:rPr lang="fr-FR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a14:m>
                    <a:endParaRPr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>
              <p:sp>
                <p:nvSpPr>
                  <p:cNvPr id="25" name="Rectangle 2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8760" y="1934392"/>
                    <a:ext cx="4470968" cy="338554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545" t="-5455" b="-23636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8" name="Groupe 27"/>
          <p:cNvGrpSpPr/>
          <p:nvPr/>
        </p:nvGrpSpPr>
        <p:grpSpPr>
          <a:xfrm>
            <a:off x="6323194" y="3090256"/>
            <a:ext cx="5676254" cy="3187632"/>
            <a:chOff x="6161707" y="3000179"/>
            <a:chExt cx="5676254" cy="3187632"/>
          </a:xfrm>
        </p:grpSpPr>
        <p:pic>
          <p:nvPicPr>
            <p:cNvPr id="27" name="Image 26"/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6161707" y="3154828"/>
              <a:ext cx="5676254" cy="303298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Rectangle 25"/>
                <p:cNvSpPr/>
                <p:nvPr/>
              </p:nvSpPr>
              <p:spPr>
                <a:xfrm>
                  <a:off x="7954477" y="3000179"/>
                  <a:ext cx="293061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</a:t>
                  </a:r>
                  <a14:m>
                    <m:oMath xmlns:m="http://schemas.openxmlformats.org/officeDocument/2006/math">
                      <m:r>
                        <a:rPr lang="fr-F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é</m:t>
                      </m:r>
                      <m:r>
                        <m:rPr>
                          <m:sty m:val="p"/>
                        </m:rPr>
                        <a:rPr lang="fr-F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sultat</m:t>
                      </m:r>
                    </m:oMath>
                  </a14:m>
                  <a:r>
                    <a:rPr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de </a:t>
                  </a:r>
                  <a:r>
                    <a:rPr lang="fr-FR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l’indicateur de </a:t>
                  </a:r>
                  <a:r>
                    <a:rPr lang="fr-FR" sz="16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EM</a:t>
                  </a:r>
                  <a:r>
                    <a:rPr lang="fr-FR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fr-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𝜍</m:t>
                      </m:r>
                    </m:oMath>
                  </a14:m>
                  <a:endPara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26" name="Rectangle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4477" y="3000179"/>
                  <a:ext cx="2930610" cy="338554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040" t="-5455" b="-2363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e 32"/>
          <p:cNvGrpSpPr/>
          <p:nvPr/>
        </p:nvGrpSpPr>
        <p:grpSpPr>
          <a:xfrm>
            <a:off x="5943380" y="2688625"/>
            <a:ext cx="2130199" cy="1640238"/>
            <a:chOff x="5943380" y="2688625"/>
            <a:chExt cx="2130199" cy="1640238"/>
          </a:xfrm>
        </p:grpSpPr>
        <p:sp>
          <p:nvSpPr>
            <p:cNvPr id="34" name="Ellipse 33"/>
            <p:cNvSpPr/>
            <p:nvPr/>
          </p:nvSpPr>
          <p:spPr>
            <a:xfrm>
              <a:off x="6489658" y="3090256"/>
              <a:ext cx="872358" cy="123860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ZoneTexte 34"/>
            <p:cNvSpPr txBox="1"/>
            <p:nvPr/>
          </p:nvSpPr>
          <p:spPr>
            <a:xfrm>
              <a:off x="5943380" y="2688625"/>
              <a:ext cx="21301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Largement inférieur à 1</a:t>
              </a:r>
              <a:endParaRPr lang="fr-F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2" name="Image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27849" y="2718051"/>
            <a:ext cx="604696" cy="327847"/>
          </a:xfrm>
          <a:prstGeom prst="rect">
            <a:avLst/>
          </a:prstGeom>
        </p:spPr>
      </p:pic>
      <p:sp>
        <p:nvSpPr>
          <p:cNvPr id="37" name="ZoneTexte 36"/>
          <p:cNvSpPr txBox="1"/>
          <p:nvPr/>
        </p:nvSpPr>
        <p:spPr>
          <a:xfrm>
            <a:off x="8798960" y="2704739"/>
            <a:ext cx="3348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Effet Morton stable pour le rotor court</a:t>
            </a:r>
            <a:endParaRPr lang="fr-FR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1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48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41225" y="461249"/>
            <a:ext cx="9126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Comparaison du module des coefficients d’influence de l’effet Morton entre les cas d’étude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3" name="Tableau 1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803999"/>
              </p:ext>
            </p:extLst>
          </p:nvPr>
        </p:nvGraphicFramePr>
        <p:xfrm>
          <a:off x="9247870" y="-3373"/>
          <a:ext cx="2944130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08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7647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Méthode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Application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Résumé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Ellipse 17"/>
          <p:cNvSpPr/>
          <p:nvPr/>
        </p:nvSpPr>
        <p:spPr>
          <a:xfrm>
            <a:off x="7262648" y="2217683"/>
            <a:ext cx="483476" cy="10309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/>
          <p:cNvSpPr txBox="1"/>
          <p:nvPr/>
        </p:nvSpPr>
        <p:spPr>
          <a:xfrm>
            <a:off x="6432331" y="3279996"/>
            <a:ext cx="53810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 du coefficient C trop </a:t>
            </a:r>
            <a:r>
              <a:rPr lang="fr-FR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faible pour rotor court de 430mm</a:t>
            </a:r>
            <a:endParaRPr lang="fr-FR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8" name="Groupe 37"/>
          <p:cNvGrpSpPr/>
          <p:nvPr/>
        </p:nvGrpSpPr>
        <p:grpSpPr>
          <a:xfrm>
            <a:off x="1804298" y="1044362"/>
            <a:ext cx="3960000" cy="2270338"/>
            <a:chOff x="1804298" y="1044362"/>
            <a:chExt cx="3960000" cy="2270338"/>
          </a:xfrm>
        </p:grpSpPr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04298" y="1044362"/>
              <a:ext cx="3960000" cy="2270338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2850077" y="1638795"/>
              <a:ext cx="357357" cy="1401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0" name="Groupe 39"/>
          <p:cNvGrpSpPr/>
          <p:nvPr/>
        </p:nvGrpSpPr>
        <p:grpSpPr>
          <a:xfrm>
            <a:off x="1804298" y="3777175"/>
            <a:ext cx="3960000" cy="2266468"/>
            <a:chOff x="1804298" y="3777175"/>
            <a:chExt cx="3960000" cy="2266468"/>
          </a:xfrm>
        </p:grpSpPr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04298" y="3777175"/>
              <a:ext cx="3960000" cy="2266468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2850077" y="4143480"/>
              <a:ext cx="464623" cy="16255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4" name="Groupe 43"/>
          <p:cNvGrpSpPr/>
          <p:nvPr/>
        </p:nvGrpSpPr>
        <p:grpSpPr>
          <a:xfrm>
            <a:off x="6659620" y="3839630"/>
            <a:ext cx="4320000" cy="2467666"/>
            <a:chOff x="6659620" y="3839630"/>
            <a:chExt cx="4320000" cy="2467666"/>
          </a:xfrm>
        </p:grpSpPr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59620" y="3839630"/>
              <a:ext cx="4320000" cy="2467666"/>
            </a:xfrm>
            <a:prstGeom prst="rect">
              <a:avLst/>
            </a:prstGeom>
          </p:spPr>
        </p:pic>
        <p:sp>
          <p:nvSpPr>
            <p:cNvPr id="42" name="Rectangle 41"/>
            <p:cNvSpPr/>
            <p:nvPr/>
          </p:nvSpPr>
          <p:spPr>
            <a:xfrm>
              <a:off x="7841177" y="4387194"/>
              <a:ext cx="464623" cy="16255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1" name="Groupe 40"/>
          <p:cNvGrpSpPr/>
          <p:nvPr/>
        </p:nvGrpSpPr>
        <p:grpSpPr>
          <a:xfrm>
            <a:off x="6759935" y="1002647"/>
            <a:ext cx="3960000" cy="2261097"/>
            <a:chOff x="6759935" y="1002647"/>
            <a:chExt cx="3960000" cy="2261097"/>
          </a:xfrm>
        </p:grpSpPr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59935" y="1002647"/>
              <a:ext cx="3960000" cy="2261097"/>
            </a:xfrm>
            <a:prstGeom prst="rect">
              <a:avLst/>
            </a:prstGeom>
          </p:spPr>
        </p:pic>
        <p:sp>
          <p:nvSpPr>
            <p:cNvPr id="43" name="Rectangle 42"/>
            <p:cNvSpPr/>
            <p:nvPr/>
          </p:nvSpPr>
          <p:spPr>
            <a:xfrm>
              <a:off x="7780389" y="2272946"/>
              <a:ext cx="464623" cy="7671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69516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64969" y="2637013"/>
            <a:ext cx="307045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Reproduction de EM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5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49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97AAFEB6-ACF0-46D8-B8AF-CA96A8F19F73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2"/>
          <p:cNvGrpSpPr/>
          <p:nvPr/>
        </p:nvGrpSpPr>
        <p:grpSpPr>
          <a:xfrm>
            <a:off x="4344963" y="204941"/>
            <a:ext cx="1671818" cy="660495"/>
            <a:chOff x="2074718" y="4278974"/>
            <a:chExt cx="1671818" cy="441600"/>
          </a:xfrm>
        </p:grpSpPr>
        <p:sp>
          <p:nvSpPr>
            <p:cNvPr id="13" name="Rounded Rectangle 29"/>
            <p:cNvSpPr/>
            <p:nvPr/>
          </p:nvSpPr>
          <p:spPr>
            <a:xfrm>
              <a:off x="2074718" y="4282514"/>
              <a:ext cx="1671818" cy="438060"/>
            </a:xfrm>
            <a:prstGeom prst="roundRect">
              <a:avLst>
                <a:gd name="adj" fmla="val 1299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086939" y="4278974"/>
              <a:ext cx="1639279" cy="43213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BEM rotor court 430mm</a:t>
              </a:r>
              <a:endPara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grpSp>
        <p:nvGrpSpPr>
          <p:cNvPr id="17" name="Group 3"/>
          <p:cNvGrpSpPr/>
          <p:nvPr/>
        </p:nvGrpSpPr>
        <p:grpSpPr>
          <a:xfrm>
            <a:off x="8539656" y="3800529"/>
            <a:ext cx="2606917" cy="658891"/>
            <a:chOff x="4635768" y="2205625"/>
            <a:chExt cx="2606917" cy="421642"/>
          </a:xfrm>
        </p:grpSpPr>
        <p:sp>
          <p:nvSpPr>
            <p:cNvPr id="19" name="Rounded Rectangle 30"/>
            <p:cNvSpPr/>
            <p:nvPr/>
          </p:nvSpPr>
          <p:spPr>
            <a:xfrm>
              <a:off x="4688757" y="2215883"/>
              <a:ext cx="2497370" cy="411384"/>
            </a:xfrm>
            <a:prstGeom prst="roundRect">
              <a:avLst>
                <a:gd name="adj" fmla="val 12991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635768" y="2205625"/>
              <a:ext cx="2606917" cy="41360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BEM rotor long de 700mm</a:t>
              </a:r>
              <a:endPara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5" name="Flèche droite 4"/>
          <p:cNvSpPr/>
          <p:nvPr/>
        </p:nvSpPr>
        <p:spPr>
          <a:xfrm rot="2389759">
            <a:off x="6727145" y="3296761"/>
            <a:ext cx="1636221" cy="7082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/>
              <p:cNvSpPr txBox="1"/>
              <p:nvPr/>
            </p:nvSpPr>
            <p:spPr>
              <a:xfrm>
                <a:off x="3938242" y="3800529"/>
                <a:ext cx="275191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Optimiser les coefficients d’influences de EM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fr-FR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fr-FR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  <m:r>
                      <a:rPr lang="fr-FR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fr-FR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𝑪</m:t>
                    </m:r>
                  </m:oMath>
                </a14:m>
                <a:endParaRPr lang="fr-F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242" y="3800529"/>
                <a:ext cx="2751915" cy="646331"/>
              </a:xfrm>
              <a:prstGeom prst="rect">
                <a:avLst/>
              </a:prstGeom>
              <a:blipFill rotWithShape="0">
                <a:blip r:embed="rId2"/>
                <a:stretch>
                  <a:fillRect l="-443" t="-4717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Imag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517" y="936208"/>
            <a:ext cx="3827578" cy="17008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/>
              <p:cNvSpPr txBox="1"/>
              <p:nvPr/>
            </p:nvSpPr>
            <p:spPr>
              <a:xfrm>
                <a:off x="7352212" y="294000"/>
                <a:ext cx="464755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Optimisation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 </a:t>
                </a:r>
                <a:r>
                  <a: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Disque plus lourd de 10.6kg placé en porte à faux</a:t>
                </a:r>
              </a:p>
              <a:p>
                <a:pPr algn="ctr"/>
                <a:endPara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Optimisation du </a:t>
                </a:r>
                <a14:m>
                  <m:oMath xmlns:m="http://schemas.openxmlformats.org/officeDocument/2006/math">
                    <m:r>
                      <a:rPr lang="fr-FR" sz="16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endPara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Rapprochement de la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vitesse de fonctionnement du premier mode de flexion.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longueur du rotor à 700mm ; deux disques lourds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ajoutés) </a:t>
                </a:r>
              </a:p>
              <a:p>
                <a:endPara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Optimisation du </a:t>
                </a:r>
                <a14:m>
                  <m:oMath xmlns:m="http://schemas.openxmlformats.org/officeDocument/2006/math">
                    <m:r>
                      <a:rPr lang="fr-FR" sz="16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</m:oMath>
                </a14:m>
                <a:endPara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Arbre creux de même diamètre que le rotor court de 430mm pour maximiser la différence de la température. </a:t>
                </a:r>
              </a:p>
            </p:txBody>
          </p:sp>
        </mc:Choice>
        <mc:Fallback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2212" y="294000"/>
                <a:ext cx="4647550" cy="3046988"/>
              </a:xfrm>
              <a:prstGeom prst="rect">
                <a:avLst/>
              </a:prstGeom>
              <a:blipFill rotWithShape="0">
                <a:blip r:embed="rId4"/>
                <a:stretch>
                  <a:fillRect l="-525" t="-600" r="-1575" b="-16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Image 22"/>
          <p:cNvPicPr/>
          <p:nvPr/>
        </p:nvPicPr>
        <p:blipFill>
          <a:blip r:embed="rId5"/>
          <a:stretch>
            <a:fillRect/>
          </a:stretch>
        </p:blipFill>
        <p:spPr>
          <a:xfrm>
            <a:off x="7172764" y="4475450"/>
            <a:ext cx="5006445" cy="218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7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030AF1E8-3544-423D-8EAB-8641671B251B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268101" y="338555"/>
            <a:ext cx="2218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Intérêts industriels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直接连接符 27"/>
          <p:cNvCxnSpPr/>
          <p:nvPr/>
        </p:nvCxnSpPr>
        <p:spPr>
          <a:xfrm>
            <a:off x="6595244" y="1097280"/>
            <a:ext cx="0" cy="34522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2"/>
          <p:cNvSpPr/>
          <p:nvPr/>
        </p:nvSpPr>
        <p:spPr>
          <a:xfrm>
            <a:off x="6242025" y="2441211"/>
            <a:ext cx="706438" cy="70643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ET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599954" y="369333"/>
            <a:ext cx="2287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Intérêts scientifiques </a:t>
            </a:r>
            <a:endParaRPr lang="fr-FR" dirty="0"/>
          </a:p>
        </p:txBody>
      </p:sp>
      <p:sp>
        <p:nvSpPr>
          <p:cNvPr id="24" name="文本框 8"/>
          <p:cNvSpPr txBox="1"/>
          <p:nvPr/>
        </p:nvSpPr>
        <p:spPr>
          <a:xfrm>
            <a:off x="1813289" y="4588364"/>
            <a:ext cx="811998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Objectifs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1"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1" lang="fr-FR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Mieux comprendre l’instabilité provoquée par </a:t>
            </a:r>
            <a:r>
              <a:rPr kumimoji="1" lang="fr-FR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 </a:t>
            </a:r>
            <a:r>
              <a:rPr kumimoji="1" lang="fr-FR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à l’aide de simulation numérique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1" lang="fr-FR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Développer &amp; valider les méthodes numérique avancées pour analyser </a:t>
            </a:r>
            <a:r>
              <a:rPr kumimoji="1" lang="fr-FR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1" lang="fr-FR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Identifier les paramètres déclencheurs de l’instabilité de </a:t>
            </a:r>
            <a:r>
              <a:rPr kumimoji="1" lang="fr-FR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1" lang="fr-FR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Proposer des pistes de prévention et des solutions pour éviter </a:t>
            </a:r>
            <a:r>
              <a:rPr kumimoji="1" lang="fr-FR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endParaRPr kumimoji="1" lang="fr-FR" altLang="zh-C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sz="100" dirty="0">
              <a:latin typeface="Britannic Bold"/>
              <a:cs typeface="Britannic Bold"/>
            </a:endParaRPr>
          </a:p>
          <a:p>
            <a:endParaRPr kumimoji="1" lang="zh-CN" altLang="en-US" sz="100" dirty="0">
              <a:latin typeface="Britannic Bold"/>
              <a:cs typeface="Britannic Bold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713546" y="1087764"/>
            <a:ext cx="37641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285750" algn="just">
              <a:buFont typeface="Arial" panose="020B0604020202020204" pitchFamily="34" charset="0"/>
              <a:buChar char="•"/>
            </a:pPr>
            <a:r>
              <a:rPr lang="fr-FR" altLang="zh-CN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Appréhender et maitriser ce phénomène</a:t>
            </a:r>
            <a:endParaRPr lang="fr-FR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713546" y="2790789"/>
            <a:ext cx="436365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Chercher les méthodes numériques innovantes pour traiter ce phénomène </a:t>
            </a:r>
            <a:r>
              <a:rPr lang="fr-FR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multiphysique et multi-échelles en temps et en espace </a:t>
            </a:r>
          </a:p>
          <a:p>
            <a:pPr indent="-285750" algn="just">
              <a:buFont typeface="Arial" panose="020B0604020202020204" pitchFamily="34" charset="0"/>
              <a:buChar char="•"/>
            </a:pPr>
            <a:endParaRPr lang="fr-FR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948463" y="1097280"/>
            <a:ext cx="5036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285750" algn="just">
              <a:buFont typeface="Arial" panose="020B0604020202020204" pitchFamily="34" charset="0"/>
              <a:buChar char="•"/>
            </a:pPr>
            <a:r>
              <a:rPr lang="fr-FR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Disposer un modèle numérique dédié à ce phénomène</a:t>
            </a:r>
            <a:r>
              <a:rPr lang="fr-FR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948463" y="1668009"/>
            <a:ext cx="50369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 algn="just">
              <a:buFont typeface="Arial" panose="020B0604020202020204" pitchFamily="34" charset="0"/>
              <a:buChar char="•"/>
            </a:pPr>
            <a:r>
              <a:rPr lang="fr-FR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Réaliser les diagnostics avec les outils numériques développé.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948463" y="2562874"/>
            <a:ext cx="50369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 algn="just">
              <a:buFont typeface="Arial" panose="020B0604020202020204" pitchFamily="34" charset="0"/>
              <a:buChar char="•"/>
            </a:pPr>
            <a:r>
              <a:rPr lang="fr-FR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Quantifier le risque de présence de tel phénomène destructif sur les machines existante.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48463" y="3457739"/>
            <a:ext cx="50369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 algn="just">
              <a:buFont typeface="Arial" panose="020B0604020202020204" pitchFamily="34" charset="0"/>
              <a:buChar char="•"/>
            </a:pPr>
            <a:r>
              <a:rPr lang="fr-FR" altLang="zh-CN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fr-FR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onsidérer </a:t>
            </a:r>
            <a:r>
              <a:rPr lang="fr-FR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ce phénomène dès la conception de nouvelle </a:t>
            </a:r>
            <a:r>
              <a:rPr lang="fr-FR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machine</a:t>
            </a:r>
            <a:endParaRPr lang="fr-FR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88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50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Reproduction de l’effet Morton par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954680"/>
            <a:ext cx="63171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Analyses modale du banc de l’effet Morton : rotor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long de 700mm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1702629" y="1341664"/>
            <a:ext cx="5627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Analyses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effectuées avec le modèle dynamique du rotor à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nddl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直接连接符 27"/>
          <p:cNvCxnSpPr/>
          <p:nvPr/>
        </p:nvCxnSpPr>
        <p:spPr>
          <a:xfrm>
            <a:off x="7486317" y="954680"/>
            <a:ext cx="0" cy="54881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e 30"/>
          <p:cNvGrpSpPr/>
          <p:nvPr/>
        </p:nvGrpSpPr>
        <p:grpSpPr>
          <a:xfrm>
            <a:off x="1662626" y="1825653"/>
            <a:ext cx="5113832" cy="2012959"/>
            <a:chOff x="1386959" y="1714916"/>
            <a:chExt cx="5113832" cy="2012959"/>
          </a:xfrm>
        </p:grpSpPr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7117" y="2622093"/>
              <a:ext cx="4893674" cy="1105782"/>
            </a:xfrm>
            <a:prstGeom prst="rect">
              <a:avLst/>
            </a:prstGeom>
          </p:spPr>
        </p:pic>
        <p:cxnSp>
          <p:nvCxnSpPr>
            <p:cNvPr id="33" name="Connecteur droit avec flèche 32"/>
            <p:cNvCxnSpPr/>
            <p:nvPr/>
          </p:nvCxnSpPr>
          <p:spPr>
            <a:xfrm flipV="1">
              <a:off x="1874783" y="2292432"/>
              <a:ext cx="0" cy="81786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ZoneTexte 33"/>
                <p:cNvSpPr txBox="1"/>
                <p:nvPr/>
              </p:nvSpPr>
              <p:spPr>
                <a:xfrm>
                  <a:off x="1386959" y="1772456"/>
                  <a:ext cx="1835118" cy="4324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𝑟𝑙𝑚𝑡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𝑠𝑡𝑎𝑡𝑖𝑞𝑢𝑒</m:t>
                            </m:r>
                          </m:sup>
                        </m:sSubSup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34" name="ZoneTexte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6959" y="1772456"/>
                  <a:ext cx="1835118" cy="43242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281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Connecteur droit avec flèche 34"/>
            <p:cNvCxnSpPr/>
            <p:nvPr/>
          </p:nvCxnSpPr>
          <p:spPr>
            <a:xfrm flipH="1" flipV="1">
              <a:off x="5401372" y="2272946"/>
              <a:ext cx="12597" cy="8035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ZoneTexte 35"/>
                <p:cNvSpPr txBox="1"/>
                <p:nvPr/>
              </p:nvSpPr>
              <p:spPr>
                <a:xfrm>
                  <a:off x="4253455" y="1714916"/>
                  <a:ext cx="1963358" cy="4648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𝑝𝑎𝑙𝑖𝑒𝑟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𝑠𝑡𝑎𝑡𝑖𝑞𝑢𝑒</m:t>
                            </m:r>
                          </m:sup>
                        </m:sSubSup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175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36" name="ZoneTexte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3455" y="1714916"/>
                  <a:ext cx="1963358" cy="46487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6494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2" name="Tableau 4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651883" y="4271937"/>
              <a:ext cx="2271547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4182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997365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264866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200" kern="1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Roulement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229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Raideur isotrope 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200" b="0" i="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fr-FR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8</m:t>
                                    </m:r>
                                  </m:sup>
                                </m:sSup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229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Amortissement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200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2" name="Tableau 4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651883" y="4271937"/>
              <a:ext cx="2271547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4182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0"/>
                        </a:ext>
                      </a:extLst>
                    </a:gridCol>
                    <a:gridCol w="997365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1"/>
                        </a:ext>
                      </a:extLst>
                    </a:gridCol>
                  </a:tblGrid>
                  <a:tr h="274320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200" kern="1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Roulement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Raideur isotrope 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28659" t="-100000" r="-2439" b="-11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Amortissement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28659" t="-204444" r="-2439" b="-1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3" name="Flèche vers le haut 42"/>
          <p:cNvSpPr/>
          <p:nvPr/>
        </p:nvSpPr>
        <p:spPr>
          <a:xfrm>
            <a:off x="1979558" y="3732874"/>
            <a:ext cx="266700" cy="48584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lèche vers le haut 43"/>
          <p:cNvSpPr/>
          <p:nvPr/>
        </p:nvSpPr>
        <p:spPr>
          <a:xfrm>
            <a:off x="5572565" y="3751482"/>
            <a:ext cx="266700" cy="4935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ZoneTexte 44"/>
              <p:cNvSpPr txBox="1"/>
              <p:nvPr/>
            </p:nvSpPr>
            <p:spPr>
              <a:xfrm>
                <a:off x="4461230" y="4356354"/>
                <a:ext cx="2393091" cy="636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Coefficients dynamiques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𝑝𝑎𝑙𝑖𝑒𝑟</m:t>
                          </m:r>
                        </m:sub>
                      </m:sSub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𝑝𝑎𝑙𝑖𝑒𝑟</m:t>
                          </m:r>
                        </m:sub>
                      </m:sSub>
                    </m:oMath>
                  </m:oMathPara>
                </a14:m>
                <a:endParaRPr lang="fr-FR" dirty="0" smtClean="0"/>
              </a:p>
            </p:txBody>
          </p:sp>
        </mc:Choice>
        <mc:Fallback>
          <p:sp>
            <p:nvSpPr>
              <p:cNvPr id="45" name="ZoneTexte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230" y="4356354"/>
                <a:ext cx="2393091" cy="636969"/>
              </a:xfrm>
              <a:prstGeom prst="rect">
                <a:avLst/>
              </a:prstGeom>
              <a:blipFill rotWithShape="0">
                <a:blip r:embed="rId7"/>
                <a:stretch>
                  <a:fillRect l="-1531" t="-2885" r="-510" b="-48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e 45"/>
          <p:cNvGrpSpPr/>
          <p:nvPr/>
        </p:nvGrpSpPr>
        <p:grpSpPr>
          <a:xfrm>
            <a:off x="3958389" y="4956733"/>
            <a:ext cx="3400506" cy="1197318"/>
            <a:chOff x="3930074" y="5046323"/>
            <a:chExt cx="3400506" cy="1197318"/>
          </a:xfrm>
        </p:grpSpPr>
        <p:sp>
          <p:nvSpPr>
            <p:cNvPr id="47" name="Rectangle 46"/>
            <p:cNvSpPr/>
            <p:nvPr/>
          </p:nvSpPr>
          <p:spPr>
            <a:xfrm>
              <a:off x="3930074" y="5166423"/>
              <a:ext cx="3400506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Calculés par le module palier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Charge imposée de </a:t>
              </a: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175</a:t>
              </a: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endPara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Température imposée au rotor 55°C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Paroi adiabatique au coussinet</a:t>
              </a:r>
            </a:p>
          </p:txBody>
        </p:sp>
        <p:grpSp>
          <p:nvGrpSpPr>
            <p:cNvPr id="48" name="Groupe 47"/>
            <p:cNvGrpSpPr/>
            <p:nvPr/>
          </p:nvGrpSpPr>
          <p:grpSpPr>
            <a:xfrm>
              <a:off x="6913005" y="5046323"/>
              <a:ext cx="412846" cy="642861"/>
              <a:chOff x="6839992" y="4991044"/>
              <a:chExt cx="412846" cy="642861"/>
            </a:xfrm>
          </p:grpSpPr>
          <p:sp>
            <p:nvSpPr>
              <p:cNvPr id="49" name="Organigramme : Processus 48"/>
              <p:cNvSpPr/>
              <p:nvPr/>
            </p:nvSpPr>
            <p:spPr>
              <a:xfrm>
                <a:off x="6839992" y="4991044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50" name="Image 4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97406" y="5063978"/>
                <a:ext cx="320473" cy="524834"/>
              </a:xfrm>
              <a:prstGeom prst="rect">
                <a:avLst/>
              </a:prstGeom>
            </p:spPr>
          </p:pic>
        </p:grpSp>
      </p:grpSp>
      <p:pic>
        <p:nvPicPr>
          <p:cNvPr id="51" name="Image 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9708" y="1276540"/>
            <a:ext cx="3945600" cy="2633048"/>
          </a:xfrm>
          <a:prstGeom prst="rect">
            <a:avLst/>
          </a:prstGeom>
        </p:spPr>
      </p:pic>
      <p:sp>
        <p:nvSpPr>
          <p:cNvPr id="52" name="ZoneTexte 51"/>
          <p:cNvSpPr txBox="1"/>
          <p:nvPr/>
        </p:nvSpPr>
        <p:spPr>
          <a:xfrm>
            <a:off x="7642055" y="913458"/>
            <a:ext cx="4385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 des coefficients dynamiques du palier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Image 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5598" y="3970024"/>
            <a:ext cx="3927600" cy="2620925"/>
          </a:xfrm>
          <a:prstGeom prst="rect">
            <a:avLst/>
          </a:prstGeom>
        </p:spPr>
      </p:pic>
      <p:graphicFrame>
        <p:nvGraphicFramePr>
          <p:cNvPr id="54" name="Tableau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039834"/>
              </p:ext>
            </p:extLst>
          </p:nvPr>
        </p:nvGraphicFramePr>
        <p:xfrm>
          <a:off x="6022428" y="-3373"/>
          <a:ext cx="6169573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76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87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3661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536614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Modal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de stabilité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Simulation numérique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Mise en évidence par les essais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461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/>
      <p:bldP spid="43" grpId="0" animBg="1"/>
      <p:bldP spid="44" grpId="0" animBg="1"/>
      <p:bldP spid="45" grpId="0"/>
      <p:bldP spid="5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51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Reproduction de l’effet Morton par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1541225" y="870676"/>
            <a:ext cx="86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 de l’analyse modale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 banc de l’effet Morton : rotor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long de 700mm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" name="Image 39"/>
          <p:cNvPicPr/>
          <p:nvPr/>
        </p:nvPicPr>
        <p:blipFill>
          <a:blip r:embed="rId3"/>
          <a:stretch>
            <a:fillRect/>
          </a:stretch>
        </p:blipFill>
        <p:spPr>
          <a:xfrm>
            <a:off x="1636787" y="1232452"/>
            <a:ext cx="5430075" cy="2719010"/>
          </a:xfrm>
          <a:prstGeom prst="rect">
            <a:avLst/>
          </a:prstGeom>
        </p:spPr>
      </p:pic>
      <p:pic>
        <p:nvPicPr>
          <p:cNvPr id="41" name="Image 40"/>
          <p:cNvPicPr/>
          <p:nvPr/>
        </p:nvPicPr>
        <p:blipFill>
          <a:blip r:embed="rId4"/>
          <a:stretch>
            <a:fillRect/>
          </a:stretch>
        </p:blipFill>
        <p:spPr>
          <a:xfrm>
            <a:off x="1722217" y="3929064"/>
            <a:ext cx="5344645" cy="26757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4" name="ZoneTexte 53"/>
              <p:cNvSpPr txBox="1"/>
              <p:nvPr/>
            </p:nvSpPr>
            <p:spPr>
              <a:xfrm>
                <a:off x="7102521" y="1441949"/>
                <a:ext cx="473089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iagramme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Campbell</a:t>
                </a:r>
              </a:p>
              <a:p>
                <a:endPara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Fréquence du premier mode de flexion vers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140HZ (8400tr/min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fr-F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166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Hz (10000 tr/min) 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521" y="1441949"/>
                <a:ext cx="4730891" cy="1077218"/>
              </a:xfrm>
              <a:prstGeom prst="rect">
                <a:avLst/>
              </a:prstGeom>
              <a:blipFill rotWithShape="0">
                <a:blip r:embed="rId5"/>
                <a:stretch>
                  <a:fillRect l="-644" t="-1705" r="-129" b="-68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Flèche droite 54"/>
          <p:cNvSpPr/>
          <p:nvPr/>
        </p:nvSpPr>
        <p:spPr>
          <a:xfrm>
            <a:off x="7397798" y="2992521"/>
            <a:ext cx="774551" cy="3980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/>
          <p:cNvSpPr txBox="1"/>
          <p:nvPr/>
        </p:nvSpPr>
        <p:spPr>
          <a:xfrm>
            <a:off x="8376744" y="2790969"/>
            <a:ext cx="2639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Possible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 rapprocher la vitesse de fonctionnement au premier mode de flexion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7152292" y="4293785"/>
            <a:ext cx="47308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iagramme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stabilité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Comportement linéaire stable </a:t>
            </a:r>
          </a:p>
          <a:p>
            <a:pPr algn="ctr"/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dans le plage [0, 10000]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Ellipse 1"/>
          <p:cNvSpPr/>
          <p:nvPr/>
        </p:nvSpPr>
        <p:spPr>
          <a:xfrm>
            <a:off x="6211614" y="1256337"/>
            <a:ext cx="725214" cy="6274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61" name="Tableau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623054"/>
              </p:ext>
            </p:extLst>
          </p:nvPr>
        </p:nvGraphicFramePr>
        <p:xfrm>
          <a:off x="6022428" y="-3373"/>
          <a:ext cx="6169573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76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87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3661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536614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Modal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de stabilité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Simulation numérique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Mise en évidence par les essais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04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54" grpId="0"/>
      <p:bldP spid="55" grpId="0" animBg="1"/>
      <p:bldP spid="56" grpId="0"/>
      <p:bldP spid="57" grpId="0"/>
      <p:bldP spid="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52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Reproduction de l’effet Morton par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aphicFrame>
        <p:nvGraphicFramePr>
          <p:cNvPr id="22" name="Tableau 21"/>
          <p:cNvGraphicFramePr>
            <a:graphicFrameLocks noGrp="1"/>
          </p:cNvGraphicFramePr>
          <p:nvPr>
            <p:extLst/>
          </p:nvPr>
        </p:nvGraphicFramePr>
        <p:xfrm>
          <a:off x="6022428" y="-3373"/>
          <a:ext cx="6169573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76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87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3661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536614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Modal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de stabilité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Simulation numérique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Mise en évidence par les essais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5" name="ZoneTexte 24"/>
          <p:cNvSpPr txBox="1"/>
          <p:nvPr/>
        </p:nvSpPr>
        <p:spPr>
          <a:xfrm>
            <a:off x="1541225" y="838003"/>
            <a:ext cx="86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la stabilité de  l’effet Morton du BEM rotor long de 700mm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ZoneTexte 1"/>
              <p:cNvSpPr txBox="1"/>
              <p:nvPr/>
            </p:nvSpPr>
            <p:spPr>
              <a:xfrm>
                <a:off x="1805049" y="1297273"/>
                <a:ext cx="54388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Vitesse figée pour optimiser le coefficient d’influence du </a:t>
                </a:r>
                <a14:m>
                  <m:oMath xmlns:m="http://schemas.openxmlformats.org/officeDocument/2006/math">
                    <m:r>
                      <a:rPr lang="fr-FR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Balourd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varié imposé au disque en porte à faux 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pour prendre en compte le balourd total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049" y="1297273"/>
                <a:ext cx="5438899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448" t="-2206" b="-88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lèche droite 13"/>
          <p:cNvSpPr/>
          <p:nvPr/>
        </p:nvSpPr>
        <p:spPr>
          <a:xfrm>
            <a:off x="7428686" y="1589660"/>
            <a:ext cx="776538" cy="3252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8691473" y="1459884"/>
            <a:ext cx="28216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Vitesse : 7500 tr/min</a:t>
            </a:r>
          </a:p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Balourds :  de 100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à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220 g.mm </a:t>
            </a: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962" y="2206516"/>
            <a:ext cx="4038600" cy="2308860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962" y="4426290"/>
            <a:ext cx="4038599" cy="2162744"/>
          </a:xfrm>
          <a:prstGeom prst="rect">
            <a:avLst/>
          </a:prstGeom>
          <a:noFill/>
        </p:spPr>
      </p:pic>
      <p:grpSp>
        <p:nvGrpSpPr>
          <p:cNvPr id="33" name="Groupe 32"/>
          <p:cNvGrpSpPr/>
          <p:nvPr/>
        </p:nvGrpSpPr>
        <p:grpSpPr>
          <a:xfrm>
            <a:off x="6871730" y="2395060"/>
            <a:ext cx="4584781" cy="1200439"/>
            <a:chOff x="6925837" y="973621"/>
            <a:chExt cx="4584781" cy="120043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ZoneTexte 33"/>
                <p:cNvSpPr txBox="1"/>
                <p:nvPr/>
              </p:nvSpPr>
              <p:spPr>
                <a:xfrm>
                  <a:off x="8495177" y="973621"/>
                  <a:ext cx="13322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Coefficient </a:t>
                  </a:r>
                  <a14:m>
                    <m:oMath xmlns:m="http://schemas.openxmlformats.org/officeDocument/2006/math">
                      <m:r>
                        <a:rPr lang="fr-FR" sz="1600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𝑪</m:t>
                      </m:r>
                    </m:oMath>
                  </a14:m>
                  <a:endPara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34" name="ZoneTexte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5177" y="973621"/>
                  <a:ext cx="1332288" cy="3385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752" t="-5455" b="-2363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5" name="Groupe 34"/>
            <p:cNvGrpSpPr/>
            <p:nvPr/>
          </p:nvGrpSpPr>
          <p:grpSpPr>
            <a:xfrm>
              <a:off x="6925837" y="1481893"/>
              <a:ext cx="4584781" cy="692167"/>
              <a:chOff x="6358760" y="1302685"/>
              <a:chExt cx="4584781" cy="69216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6" name="Rectangle 35"/>
                  <p:cNvSpPr/>
                  <p:nvPr/>
                </p:nvSpPr>
                <p:spPr>
                  <a:xfrm>
                    <a:off x="6358760" y="1302685"/>
                    <a:ext cx="4470968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fr-FR" sz="16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Approche Lorenz </a:t>
                    </a:r>
                    <a:r>
                      <a:rPr lang="fr-FR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et </a:t>
                    </a:r>
                    <a:r>
                      <a:rPr lang="fr-FR" sz="16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Murphy : </a:t>
                    </a:r>
                    <a14:m>
                      <m:oMath xmlns:m="http://schemas.openxmlformats.org/officeDocument/2006/math">
                        <m:r>
                          <a:rPr lang="fr-FR" sz="16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8</m:t>
                        </m:r>
                        <m:r>
                          <a:rPr lang="fr-FR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fr-FR" sz="1600" b="0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559</m:t>
                        </m:r>
                        <m:r>
                          <a:rPr lang="fr-FR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gmm</m:t>
                        </m:r>
                        <m:r>
                          <a:rPr lang="fr-FR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/°</m:t>
                        </m:r>
                        <m:r>
                          <m:rPr>
                            <m:sty m:val="p"/>
                          </m:rPr>
                          <a:rPr lang="fr-FR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C</m:t>
                        </m:r>
                        <m:r>
                          <a:rPr lang="fr-FR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a14:m>
                    <a:endParaRPr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>
              <p:sp>
                <p:nvSpPr>
                  <p:cNvPr id="36" name="Rectangle 3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8760" y="1302685"/>
                    <a:ext cx="4470968" cy="338554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545"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7" name="Rectangle 36"/>
                  <p:cNvSpPr/>
                  <p:nvPr/>
                </p:nvSpPr>
                <p:spPr>
                  <a:xfrm>
                    <a:off x="6358760" y="1656298"/>
                    <a:ext cx="4584781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fr-FR" sz="16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Approche Analytique améliorée : </a:t>
                    </a:r>
                    <a14:m>
                      <m:oMath xmlns:m="http://schemas.openxmlformats.org/officeDocument/2006/math">
                        <m:r>
                          <a:rPr lang="fr-FR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fr-FR" sz="1600" b="0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lang="fr-FR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fr-FR" sz="1600" b="0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87</m:t>
                        </m:r>
                        <m:r>
                          <a:rPr lang="fr-FR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gmm</m:t>
                        </m:r>
                        <m:r>
                          <a:rPr lang="fr-FR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/°</m:t>
                        </m:r>
                        <m:r>
                          <m:rPr>
                            <m:sty m:val="p"/>
                          </m:rPr>
                          <a:rPr lang="fr-FR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C</m:t>
                        </m:r>
                        <m:r>
                          <a:rPr lang="fr-FR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a14:m>
                    <a:endParaRPr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>
              <p:sp>
                <p:nvSpPr>
                  <p:cNvPr id="37" name="Rectangle 3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8760" y="1656298"/>
                    <a:ext cx="4584781" cy="338554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532"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38" name="Image 37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848" y="3619654"/>
            <a:ext cx="5041978" cy="2914211"/>
          </a:xfrm>
          <a:prstGeom prst="rect">
            <a:avLst/>
          </a:prstGeom>
          <a:noFill/>
        </p:spPr>
      </p:pic>
      <p:sp>
        <p:nvSpPr>
          <p:cNvPr id="19" name="Ellipse 18"/>
          <p:cNvSpPr/>
          <p:nvPr/>
        </p:nvSpPr>
        <p:spPr>
          <a:xfrm>
            <a:off x="10706208" y="3619654"/>
            <a:ext cx="1059224" cy="10592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81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53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Reproduction de l’effet Morton par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aphicFrame>
        <p:nvGraphicFramePr>
          <p:cNvPr id="22" name="Tableau 21"/>
          <p:cNvGraphicFramePr>
            <a:graphicFrameLocks noGrp="1"/>
          </p:cNvGraphicFramePr>
          <p:nvPr>
            <p:extLst/>
          </p:nvPr>
        </p:nvGraphicFramePr>
        <p:xfrm>
          <a:off x="6022428" y="-3373"/>
          <a:ext cx="6169573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76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87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3661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536614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Modal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de stabilité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Simulation numérique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Mise en évidence par les essais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5" name="ZoneTexte 24"/>
          <p:cNvSpPr txBox="1"/>
          <p:nvPr/>
        </p:nvSpPr>
        <p:spPr>
          <a:xfrm>
            <a:off x="1541225" y="838003"/>
            <a:ext cx="86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la stabilité de  l’effet Morton du BEM rotor long de 700mm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ZoneTexte 15"/>
              <p:cNvSpPr txBox="1"/>
              <p:nvPr/>
            </p:nvSpPr>
            <p:spPr>
              <a:xfrm>
                <a:off x="1757787" y="1148645"/>
                <a:ext cx="469765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Balourd total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imposé au disque en porte à faux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</a:t>
                </a:r>
              </a:p>
              <a:p>
                <a:pPr>
                  <a:lnSpc>
                    <a:spcPct val="150000"/>
                  </a:lnSpc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220 g.mm  </a:t>
                </a:r>
                <a14:m>
                  <m:oMath xmlns:m="http://schemas.openxmlformats.org/officeDocument/2006/math">
                    <m:r>
                      <a:rPr lang="fr-FR" sz="16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déclenchement de EM instable</a:t>
                </a:r>
              </a:p>
              <a:p>
                <a:pPr>
                  <a:lnSpc>
                    <a:spcPct val="150000"/>
                  </a:lnSpc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200 g.mm  </a:t>
                </a:r>
                <a14:m>
                  <m:oMath xmlns:m="http://schemas.openxmlformats.org/officeDocument/2006/math">
                    <m:r>
                      <a:rPr lang="fr-FR" sz="16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EM stable 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787" y="1148645"/>
                <a:ext cx="4697655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649" b="-20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7" name="Tableau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1353709"/>
                  </p:ext>
                </p:extLst>
              </p:nvPr>
            </p:nvGraphicFramePr>
            <p:xfrm>
              <a:off x="2120105" y="3033814"/>
              <a:ext cx="7512913" cy="2304852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897877"/>
                    <a:gridCol w="708397"/>
                    <a:gridCol w="926276"/>
                    <a:gridCol w="1009402"/>
                    <a:gridCol w="564517"/>
                    <a:gridCol w="802148"/>
                    <a:gridCol w="802148"/>
                    <a:gridCol w="802148"/>
                  </a:tblGrid>
                  <a:tr h="729332"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kern="12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Balourd  mécanique imposé [g.mm]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kern="1200" smtClean="0">
                                      <a:solidFill>
                                        <a:schemeClr val="tx1"/>
                                      </a:solidFill>
                                      <a:latin typeface="Times New Roman" panose="020206030504050203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kern="1200" smtClean="0">
                                      <a:solidFill>
                                        <a:schemeClr val="tx1"/>
                                      </a:solidFill>
                                      <a:latin typeface="Times New Roman" panose="020206030504050203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lang="fr-FR" sz="1600" kern="1200" smtClean="0">
                                      <a:solidFill>
                                        <a:schemeClr val="tx1"/>
                                      </a:solidFill>
                                      <a:latin typeface="Times New Roman" panose="020206030504050203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endParaRPr lang="fr-FR" sz="16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100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120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140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160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180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200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220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729332"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kern="12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Balourd thermique estimé [g.mm]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kern="1200" smtClean="0">
                                      <a:solidFill>
                                        <a:schemeClr val="tx1"/>
                                      </a:solidFill>
                                      <a:latin typeface="Times New Roman" panose="020206030504050203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kern="1200" smtClean="0">
                                      <a:solidFill>
                                        <a:schemeClr val="tx1"/>
                                      </a:solidFill>
                                      <a:latin typeface="Times New Roman" panose="020206030504050203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lang="fr-FR" sz="1600" kern="1200" smtClean="0">
                                      <a:solidFill>
                                        <a:schemeClr val="tx1"/>
                                      </a:solidFill>
                                      <a:latin typeface="Times New Roman" panose="020206030504050203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𝒕𝒉</m:t>
                                  </m:r>
                                </m:sub>
                              </m:sSub>
                            </m:oMath>
                          </a14:m>
                          <a:endParaRPr lang="fr-FR" sz="16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68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85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104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127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146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187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231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41812"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kern="12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Somme vectoriel donne balourd </a:t>
                          </a:r>
                          <a:r>
                            <a:rPr lang="fr-FR" sz="16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total [g.mm]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165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201</a:t>
                          </a:r>
                          <a14:m>
                            <m:oMath xmlns:m="http://schemas.openxmlformats.org/officeDocument/2006/math">
                              <m:r>
                                <a:rPr lang="fr-FR" sz="16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fr-FR" sz="1600" dirty="0" smtClean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220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241</a:t>
                          </a:r>
                          <a14:m>
                            <m:oMath xmlns:m="http://schemas.openxmlformats.org/officeDocument/2006/math">
                              <m:r>
                                <a:rPr lang="fr-FR" sz="16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oMath>
                          </a14:m>
                          <a:r>
                            <a:rPr lang="fr-FR" sz="1600" dirty="0" smtClean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220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284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323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384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448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7" name="Tableau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1353709"/>
                  </p:ext>
                </p:extLst>
              </p:nvPr>
            </p:nvGraphicFramePr>
            <p:xfrm>
              <a:off x="2120105" y="3033814"/>
              <a:ext cx="7512913" cy="2304852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897877"/>
                    <a:gridCol w="708397"/>
                    <a:gridCol w="926276"/>
                    <a:gridCol w="1009402"/>
                    <a:gridCol w="564517"/>
                    <a:gridCol w="802148"/>
                    <a:gridCol w="802148"/>
                    <a:gridCol w="802148"/>
                  </a:tblGrid>
                  <a:tr h="73152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21" t="-833" r="-296154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100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120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140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160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180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200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220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73152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21" t="-100000" r="-296154" b="-1231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68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85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104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127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146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187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231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41812"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kern="12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Somme vectoriel donne balourd </a:t>
                          </a:r>
                          <a:r>
                            <a:rPr lang="fr-FR" sz="16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total [g.mm]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165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82237" t="-175362" r="-431579" b="-7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50000" t="-175362" r="-295181" b="-7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284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323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384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448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8" name="ZoneTexte 17"/>
          <p:cNvSpPr txBox="1"/>
          <p:nvPr/>
        </p:nvSpPr>
        <p:spPr>
          <a:xfrm>
            <a:off x="1753783" y="5510871"/>
            <a:ext cx="6354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Balourd mécanique choisi pour réaliser la simulation de l’effet Morton:</a:t>
            </a:r>
          </a:p>
          <a:p>
            <a:pPr algn="ctr">
              <a:lnSpc>
                <a:spcPct val="150000"/>
              </a:lnSpc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120 et 140 g.mm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/>
              <p:cNvSpPr/>
              <p:nvPr/>
            </p:nvSpPr>
            <p:spPr>
              <a:xfrm>
                <a:off x="1753783" y="2420295"/>
                <a:ext cx="4929042" cy="417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Estimation du balourd totale avec </a:t>
                </a:r>
                <a14:m>
                  <m:oMath xmlns:m="http://schemas.openxmlformats.org/officeDocument/2006/math">
                    <m:r>
                      <a:rPr lang="fr-FR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𝑻</m:t>
                    </m:r>
                  </m:oMath>
                </a14:m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et le coefficient </a:t>
                </a:r>
                <a14:m>
                  <m:oMath xmlns:m="http://schemas.openxmlformats.org/officeDocument/2006/math">
                    <m:r>
                      <a:rPr lang="fr-FR" sz="16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𝑪</m:t>
                    </m:r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783" y="2420295"/>
                <a:ext cx="4929042" cy="417422"/>
              </a:xfrm>
              <a:prstGeom prst="rect">
                <a:avLst/>
              </a:prstGeom>
              <a:blipFill rotWithShape="0">
                <a:blip r:embed="rId5"/>
                <a:stretch>
                  <a:fillRect l="-495" b="-173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eur droit avec flèche 23"/>
          <p:cNvCxnSpPr>
            <a:endCxn id="17" idx="3"/>
          </p:cNvCxnSpPr>
          <p:nvPr/>
        </p:nvCxnSpPr>
        <p:spPr>
          <a:xfrm flipH="1">
            <a:off x="9633018" y="3899069"/>
            <a:ext cx="958782" cy="287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/>
              <p:cNvSpPr/>
              <p:nvPr/>
            </p:nvSpPr>
            <p:spPr>
              <a:xfrm>
                <a:off x="10591800" y="3529737"/>
                <a:ext cx="11816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fr-FR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𝒕𝒉</m:t>
                          </m:r>
                        </m:sub>
                      </m:sSub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1800" y="3529737"/>
                <a:ext cx="1181670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8695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54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86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numérique du rotor long de 700mm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1420837" y="1800643"/>
            <a:ext cx="55038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Physique 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Vitesse de rotation : 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7500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tr/min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Balourd mécanique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imposé au disque en porte à faux:  </a:t>
            </a:r>
          </a:p>
          <a:p>
            <a:pPr algn="ctr">
              <a:lnSpc>
                <a:spcPct val="150000"/>
              </a:lnSpc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120 g.mm; 140g.mm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@180°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Maillage utilisé dans la section du palier:  24x6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Température initiale: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50°C</a:t>
            </a:r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Image 25"/>
          <p:cNvPicPr/>
          <p:nvPr/>
        </p:nvPicPr>
        <p:blipFill>
          <a:blip r:embed="rId3"/>
          <a:stretch>
            <a:fillRect/>
          </a:stretch>
        </p:blipFill>
        <p:spPr>
          <a:xfrm>
            <a:off x="2309714" y="4179461"/>
            <a:ext cx="9148321" cy="236271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/>
              <p:cNvSpPr/>
              <p:nvPr/>
            </p:nvSpPr>
            <p:spPr>
              <a:xfrm>
                <a:off x="6883875" y="1873480"/>
                <a:ext cx="4876800" cy="17535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fr-FR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Transitoire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Pas de temps dynamique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𝑑𝑦𝑛𝑎𝑚𝑖𝑞𝑢𝑒</m:t>
                        </m:r>
                      </m:sub>
                    </m:sSub>
                    <m:r>
                      <a:rPr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FR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𝑟𝑜𝑡𝑎𝑡𝑖𝑜𝑛</m:t>
                            </m:r>
                          </m:sub>
                        </m:sSub>
                      </m:num>
                      <m:den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64</m:t>
                        </m:r>
                      </m:den>
                    </m:f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Pas de temps thermique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𝑡h𝑒𝑟𝑚𝑖𝑞𝑢𝑒</m:t>
                        </m:r>
                      </m:sub>
                    </m:sSub>
                    <m:r>
                      <a:rPr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25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𝑟𝑜𝑡𝑎𝑡𝑖𝑜𝑛</m:t>
                        </m:r>
                      </m:sub>
                    </m:sSub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Pas de temps de </a:t>
                </a:r>
                <a:r>
                  <a: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𝐸𝑀</m:t>
                        </m:r>
                      </m:sub>
                    </m:sSub>
                    <m:r>
                      <a:rPr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50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𝑟𝑜𝑡𝑎𝑡𝑖𝑜𝑛</m:t>
                        </m:r>
                      </m:sub>
                    </m:sSub>
                  </m:oMath>
                </a14:m>
                <a:endParaRPr lang="fr-FR" sz="1600" dirty="0"/>
              </a:p>
            </p:txBody>
          </p:sp>
        </mc:Choice>
        <mc:Fallback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875" y="1873480"/>
                <a:ext cx="4876800" cy="1753557"/>
              </a:xfrm>
              <a:prstGeom prst="rect">
                <a:avLst/>
              </a:prstGeom>
              <a:blipFill rotWithShape="0">
                <a:blip r:embed="rId4"/>
                <a:stretch>
                  <a:fillRect l="-500" b="-10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5386062" y="1242372"/>
            <a:ext cx="2428870" cy="4580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Paramètre de simulation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Reproduction de l’effet Morton par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aphicFrame>
        <p:nvGraphicFramePr>
          <p:cNvPr id="22" name="Tableau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802203"/>
              </p:ext>
            </p:extLst>
          </p:nvPr>
        </p:nvGraphicFramePr>
        <p:xfrm>
          <a:off x="6022428" y="-3373"/>
          <a:ext cx="6169573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76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87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3661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536614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Modal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de stabilité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Simulation numérique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Mise en évidence par les essais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305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55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86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 numériques du rotor long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700mm : </a:t>
            </a:r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Niveau et phases des </a:t>
            </a:r>
            <a:r>
              <a:rPr lang="fr-FR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vibrations </a:t>
            </a:r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synchrones</a:t>
            </a:r>
            <a:endParaRPr lang="fr-FR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Reproduction de l’effet Morton par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aphicFrame>
        <p:nvGraphicFramePr>
          <p:cNvPr id="22" name="Tableau 21"/>
          <p:cNvGraphicFramePr>
            <a:graphicFrameLocks noGrp="1"/>
          </p:cNvGraphicFramePr>
          <p:nvPr>
            <p:extLst/>
          </p:nvPr>
        </p:nvGraphicFramePr>
        <p:xfrm>
          <a:off x="6022428" y="-3373"/>
          <a:ext cx="6169573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76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87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3661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536614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Modal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de stabilité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Simulation numérique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Mise en évidence par les essais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4" name="Imag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612" y="4541371"/>
            <a:ext cx="2905077" cy="1938999"/>
          </a:xfrm>
          <a:prstGeom prst="rect">
            <a:avLst/>
          </a:prstGeom>
          <a:noFill/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498" y="4549518"/>
            <a:ext cx="2907309" cy="1943235"/>
          </a:xfrm>
          <a:prstGeom prst="rect">
            <a:avLst/>
          </a:prstGeom>
        </p:spPr>
      </p:pic>
      <p:grpSp>
        <p:nvGrpSpPr>
          <p:cNvPr id="14" name="Groupe 13"/>
          <p:cNvGrpSpPr/>
          <p:nvPr/>
        </p:nvGrpSpPr>
        <p:grpSpPr>
          <a:xfrm>
            <a:off x="1811207" y="1274614"/>
            <a:ext cx="5164965" cy="3103925"/>
            <a:chOff x="1643041" y="1498420"/>
            <a:chExt cx="5824702" cy="3500399"/>
          </a:xfrm>
        </p:grpSpPr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3041" y="1498420"/>
              <a:ext cx="5824702" cy="3500399"/>
            </a:xfrm>
            <a:prstGeom prst="rect">
              <a:avLst/>
            </a:prstGeom>
            <a:noFill/>
          </p:spPr>
        </p:pic>
        <p:sp>
          <p:nvSpPr>
            <p:cNvPr id="2" name="ZoneTexte 1"/>
            <p:cNvSpPr txBox="1"/>
            <p:nvPr/>
          </p:nvSpPr>
          <p:spPr>
            <a:xfrm>
              <a:off x="4958985" y="1763055"/>
              <a:ext cx="2019491" cy="491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/>
                <a:t>Amplitude</a:t>
              </a:r>
              <a:endParaRPr lang="fr-FR" b="1" dirty="0"/>
            </a:p>
          </p:txBody>
        </p:sp>
      </p:grpSp>
      <p:sp>
        <p:nvSpPr>
          <p:cNvPr id="29" name="ZoneTexte 28"/>
          <p:cNvSpPr txBox="1"/>
          <p:nvPr/>
        </p:nvSpPr>
        <p:spPr>
          <a:xfrm>
            <a:off x="7604135" y="4541371"/>
            <a:ext cx="23606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Remarques: 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Amplitude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</p:txBody>
      </p:sp>
      <p:pic>
        <p:nvPicPr>
          <p:cNvPr id="30" name="Image 29"/>
          <p:cNvPicPr/>
          <p:nvPr/>
        </p:nvPicPr>
        <p:blipFill>
          <a:blip r:embed="rId6"/>
          <a:stretch>
            <a:fillRect/>
          </a:stretch>
        </p:blipFill>
        <p:spPr>
          <a:xfrm>
            <a:off x="8023227" y="1365101"/>
            <a:ext cx="3172460" cy="317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7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56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86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 numériques du rotor long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700mm : </a:t>
            </a:r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Température au rotor</a:t>
            </a:r>
            <a:endParaRPr lang="fr-FR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Reproduction de l’effet Morton par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aphicFrame>
        <p:nvGraphicFramePr>
          <p:cNvPr id="22" name="Tableau 21"/>
          <p:cNvGraphicFramePr>
            <a:graphicFrameLocks noGrp="1"/>
          </p:cNvGraphicFramePr>
          <p:nvPr>
            <p:extLst/>
          </p:nvPr>
        </p:nvGraphicFramePr>
        <p:xfrm>
          <a:off x="6022428" y="-3373"/>
          <a:ext cx="6169573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76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87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3661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536614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Modal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de stabilité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Simulation numérique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Mise en évidence par les essais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9" name="ZoneTexte 28"/>
          <p:cNvSpPr txBox="1"/>
          <p:nvPr/>
        </p:nvSpPr>
        <p:spPr>
          <a:xfrm>
            <a:off x="1633232" y="5078463"/>
            <a:ext cx="58345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Remarques: 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Température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Température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</p:txBody>
      </p:sp>
      <p:grpSp>
        <p:nvGrpSpPr>
          <p:cNvPr id="15" name="Groupe 14"/>
          <p:cNvGrpSpPr/>
          <p:nvPr/>
        </p:nvGrpSpPr>
        <p:grpSpPr>
          <a:xfrm>
            <a:off x="1747536" y="1473906"/>
            <a:ext cx="4683963" cy="3222401"/>
            <a:chOff x="1747536" y="1473907"/>
            <a:chExt cx="4683963" cy="2813548"/>
          </a:xfrm>
        </p:grpSpPr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7536" y="1473907"/>
              <a:ext cx="4683963" cy="2813548"/>
            </a:xfrm>
            <a:prstGeom prst="rect">
              <a:avLst/>
            </a:prstGeom>
            <a:noFill/>
          </p:spPr>
        </p:pic>
        <p:sp>
          <p:nvSpPr>
            <p:cNvPr id="28" name="ZoneTexte 27"/>
            <p:cNvSpPr txBox="1"/>
            <p:nvPr/>
          </p:nvSpPr>
          <p:spPr>
            <a:xfrm>
              <a:off x="3676711" y="2857140"/>
              <a:ext cx="2564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Température </a:t>
              </a:r>
              <a:r>
                <a:rPr lang="fr-FR" dirty="0" err="1" smtClean="0"/>
                <a:t>Tmoy</a:t>
              </a:r>
              <a:r>
                <a:rPr lang="fr-FR" dirty="0" smtClean="0"/>
                <a:t>(rotor)</a:t>
              </a:r>
              <a:endParaRPr lang="fr-FR" dirty="0"/>
            </a:p>
          </p:txBody>
        </p:sp>
      </p:grpSp>
      <p:grpSp>
        <p:nvGrpSpPr>
          <p:cNvPr id="16" name="Groupe 15"/>
          <p:cNvGrpSpPr/>
          <p:nvPr/>
        </p:nvGrpSpPr>
        <p:grpSpPr>
          <a:xfrm>
            <a:off x="6761770" y="1530778"/>
            <a:ext cx="4683963" cy="3314354"/>
            <a:chOff x="6761770" y="1530778"/>
            <a:chExt cx="4683963" cy="2885597"/>
          </a:xfrm>
        </p:grpSpPr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1770" y="1530778"/>
              <a:ext cx="4683963" cy="2885597"/>
            </a:xfrm>
            <a:prstGeom prst="rect">
              <a:avLst/>
            </a:prstGeom>
            <a:noFill/>
          </p:spPr>
        </p:pic>
        <p:sp>
          <p:nvSpPr>
            <p:cNvPr id="30" name="ZoneTexte 29"/>
            <p:cNvSpPr txBox="1"/>
            <p:nvPr/>
          </p:nvSpPr>
          <p:spPr>
            <a:xfrm>
              <a:off x="7730164" y="2738729"/>
              <a:ext cx="3715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Différence de la température au rotor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71104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57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86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Mise en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évidence par les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essais ( Extrait des premiers résultats expérimentaux )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Reproduction de l’effet Morton par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aphicFrame>
        <p:nvGraphicFramePr>
          <p:cNvPr id="22" name="Tableau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696018"/>
              </p:ext>
            </p:extLst>
          </p:nvPr>
        </p:nvGraphicFramePr>
        <p:xfrm>
          <a:off x="6022428" y="-3373"/>
          <a:ext cx="6169573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76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87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3661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536614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Modal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de stabilité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Simulation numérique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Mise en évidence par les essais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14" name="Groupe 13"/>
          <p:cNvGrpSpPr/>
          <p:nvPr/>
        </p:nvGrpSpPr>
        <p:grpSpPr>
          <a:xfrm>
            <a:off x="2154765" y="3045886"/>
            <a:ext cx="9077403" cy="3092484"/>
            <a:chOff x="2123234" y="2708773"/>
            <a:chExt cx="9077403" cy="3092484"/>
          </a:xfrm>
        </p:grpSpPr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234" y="2708773"/>
              <a:ext cx="4046415" cy="3092484"/>
            </a:xfrm>
            <a:prstGeom prst="rect">
              <a:avLst/>
            </a:prstGeom>
            <a:noFill/>
          </p:spPr>
        </p:pic>
        <p:pic>
          <p:nvPicPr>
            <p:cNvPr id="24" name="Picture 4" descr="D:\Plantegenet\Campagne_Morton_rotor_long\Serie_4\Serie4_bc11+b2-8\essai_4_6660rpm_contact\phases_synchrones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0" t="6885" r="8854" b="2380"/>
            <a:stretch/>
          </p:blipFill>
          <p:spPr bwMode="auto">
            <a:xfrm>
              <a:off x="6719501" y="2708773"/>
              <a:ext cx="4481136" cy="3092484"/>
            </a:xfrm>
            <a:prstGeom prst="rect">
              <a:avLst/>
            </a:prstGeom>
            <a:noFill/>
            <a:extLst/>
          </p:spPr>
        </p:pic>
      </p:grpSp>
      <p:pic>
        <p:nvPicPr>
          <p:cNvPr id="25" name="Image 2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345" y="645915"/>
            <a:ext cx="4702705" cy="1910741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094983" y="1175195"/>
            <a:ext cx="216597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Paramètre </a:t>
            </a:r>
            <a:r>
              <a:rPr lang="fr-FR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 l’essai :</a:t>
            </a:r>
            <a:endParaRPr lang="fr-FR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541225" y="1749673"/>
            <a:ext cx="629949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Vitesse de rotation : 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6600 tr/min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Rotor a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été équilibre à 4000 tr/min avec les balourds d’équilibrage.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Rotor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atteins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6600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tr/min après environ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89s.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arrêt à partir de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t=114s après le contact.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5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64969" y="2637013"/>
            <a:ext cx="30704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Conclusion</a:t>
            </a:r>
          </a:p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&amp;</a:t>
            </a:r>
          </a:p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Perspectives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6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58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97AAFEB6-ACF0-46D8-B8AF-CA96A8F19F73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圆角矩形 4"/>
          <p:cNvSpPr/>
          <p:nvPr/>
        </p:nvSpPr>
        <p:spPr>
          <a:xfrm>
            <a:off x="4220365" y="676142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6"/>
          <p:cNvSpPr/>
          <p:nvPr/>
        </p:nvSpPr>
        <p:spPr>
          <a:xfrm>
            <a:off x="4220365" y="1577505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8"/>
          <p:cNvSpPr/>
          <p:nvPr/>
        </p:nvSpPr>
        <p:spPr>
          <a:xfrm>
            <a:off x="4215336" y="2496856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3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9"/>
          <p:cNvSpPr/>
          <p:nvPr/>
        </p:nvSpPr>
        <p:spPr>
          <a:xfrm>
            <a:off x="5025666" y="2573105"/>
            <a:ext cx="5288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fr-FR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Modélisation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&amp; Validation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: le </a:t>
            </a:r>
            <a:r>
              <a:rPr lang="fr-FR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modèle robuste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 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</a:t>
            </a:r>
            <a:endParaRPr lang="zh-CN" altLang="zh-CN" sz="18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0"/>
          <p:cNvSpPr/>
          <p:nvPr/>
        </p:nvSpPr>
        <p:spPr>
          <a:xfrm>
            <a:off x="4212490" y="3400358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4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4235694" y="4393793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5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矩形 13"/>
          <p:cNvSpPr/>
          <p:nvPr/>
        </p:nvSpPr>
        <p:spPr>
          <a:xfrm>
            <a:off x="5025666" y="5455358"/>
            <a:ext cx="2903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sz="1800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Conclusions &amp; Perspectives</a:t>
            </a:r>
            <a:endParaRPr lang="zh-CN" altLang="zh-CN" sz="18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9"/>
          <p:cNvSpPr/>
          <p:nvPr/>
        </p:nvSpPr>
        <p:spPr>
          <a:xfrm>
            <a:off x="4976905" y="1684450"/>
            <a:ext cx="532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fr-FR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Bibliographie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: la </a:t>
            </a:r>
            <a:r>
              <a:rPr lang="fr-FR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stratégie de modélisation numérique</a:t>
            </a:r>
            <a:endParaRPr lang="fr-FR" altLang="zh-CN" sz="18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矩形 9"/>
          <p:cNvSpPr/>
          <p:nvPr/>
        </p:nvSpPr>
        <p:spPr>
          <a:xfrm>
            <a:off x="5086579" y="3534952"/>
            <a:ext cx="2781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fr-FR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Analyse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fr-FR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stabilité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 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</a:t>
            </a:r>
            <a:endParaRPr lang="zh-CN" altLang="zh-CN" sz="18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矩形 9"/>
          <p:cNvSpPr/>
          <p:nvPr/>
        </p:nvSpPr>
        <p:spPr>
          <a:xfrm>
            <a:off x="4976905" y="743888"/>
            <a:ext cx="35766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fr-FR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Contexte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: l’</a:t>
            </a:r>
            <a:r>
              <a:rPr lang="fr-FR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origine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et les objectives</a:t>
            </a:r>
            <a:endParaRPr lang="zh-CN" altLang="zh-CN" sz="18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2"/>
          <p:cNvSpPr/>
          <p:nvPr/>
        </p:nvSpPr>
        <p:spPr>
          <a:xfrm>
            <a:off x="4237113" y="5387612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6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025666" y="4459003"/>
            <a:ext cx="4559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Reproduction</a:t>
            </a:r>
            <a:r>
              <a:rPr lang="fr-FR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: l’instabilité provoquée par </a:t>
            </a:r>
            <a:r>
              <a:rPr lang="fr-FR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</a:t>
            </a:r>
            <a:endParaRPr lang="fr-FR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72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59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0" y="4549518"/>
            <a:ext cx="1413804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54311" y="456715"/>
            <a:ext cx="1851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5210904" y="1947722"/>
            <a:ext cx="2459746" cy="24597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Compréhension et maitrise 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l’effet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Morton</a:t>
            </a:r>
            <a:endParaRPr lang="fr-FR" dirty="0"/>
          </a:p>
        </p:txBody>
      </p:sp>
      <p:grpSp>
        <p:nvGrpSpPr>
          <p:cNvPr id="40" name="Groupe 39"/>
          <p:cNvGrpSpPr/>
          <p:nvPr/>
        </p:nvGrpSpPr>
        <p:grpSpPr>
          <a:xfrm>
            <a:off x="7915146" y="4007589"/>
            <a:ext cx="3515699" cy="1883276"/>
            <a:chOff x="7410650" y="3939455"/>
            <a:chExt cx="3515699" cy="1883276"/>
          </a:xfrm>
        </p:grpSpPr>
        <p:sp>
          <p:nvSpPr>
            <p:cNvPr id="21" name="Rectangle 20"/>
            <p:cNvSpPr/>
            <p:nvPr/>
          </p:nvSpPr>
          <p:spPr>
            <a:xfrm>
              <a:off x="8088156" y="3939455"/>
              <a:ext cx="2160688" cy="9568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Risque du déclenchement de EM quantifié</a:t>
              </a:r>
              <a:endPara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Rectangle 23"/>
                <p:cNvSpPr/>
                <p:nvPr/>
              </p:nvSpPr>
              <p:spPr>
                <a:xfrm>
                  <a:off x="7410650" y="4895714"/>
                  <a:ext cx="3515699" cy="92701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fr-FR" sz="16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Indicateur de EM </a:t>
                  </a:r>
                  <a14:m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𝜍</m:t>
                      </m:r>
                    </m:oMath>
                  </a14:m>
                  <a:endParaRPr lang="fr-FR" sz="1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fr-FR" sz="16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Approximé par les modules des coefficients d’influence</a:t>
                  </a:r>
                </a:p>
              </p:txBody>
            </p:sp>
          </mc:Choice>
          <mc:Fallback>
            <p:sp>
              <p:nvSpPr>
                <p:cNvPr id="24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0650" y="4895714"/>
                  <a:ext cx="3515699" cy="92701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518" b="-259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e 38"/>
          <p:cNvGrpSpPr/>
          <p:nvPr/>
        </p:nvGrpSpPr>
        <p:grpSpPr>
          <a:xfrm>
            <a:off x="1698706" y="4053753"/>
            <a:ext cx="2933152" cy="1883276"/>
            <a:chOff x="1614916" y="3939455"/>
            <a:chExt cx="2933152" cy="188327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Rectangle 18"/>
                <p:cNvSpPr/>
                <p:nvPr/>
              </p:nvSpPr>
              <p:spPr>
                <a:xfrm>
                  <a:off x="2044424" y="3939455"/>
                  <a:ext cx="2160688" cy="9568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Paramètres déclencheurs </a:t>
                  </a:r>
                  <a:endParaRPr lang="fr-FR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fr-FR" sz="16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identifiés </a:t>
                  </a:r>
                  <a:r>
                    <a:rPr lang="fr-FR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fr-FR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fr-FR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fr-FR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𝑩</m:t>
                      </m:r>
                      <m:r>
                        <a:rPr lang="fr-FR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fr-FR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𝑪</m:t>
                      </m:r>
                    </m:oMath>
                  </a14:m>
                  <a:r>
                    <a:rPr lang="fr-FR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</a:t>
                  </a:r>
                  <a:endPara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4424" y="3939455"/>
                  <a:ext cx="2160688" cy="95681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62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/>
                <p:cNvSpPr/>
                <p:nvPr/>
              </p:nvSpPr>
              <p:spPr>
                <a:xfrm>
                  <a:off x="1614916" y="4895714"/>
                  <a:ext cx="2933152" cy="92701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fr-FR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𝑪</m:t>
                      </m:r>
                    </m:oMath>
                  </a14:m>
                  <a:r>
                    <a:rPr lang="fr-FR" sz="16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privilégié à </a:t>
                  </a:r>
                  <a:r>
                    <a:rPr lang="fr-FR" sz="16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diminuer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fr-FR" sz="16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Outils précis pour </a:t>
                  </a:r>
                  <a:r>
                    <a:rPr lang="fr-FR" sz="16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analyser </a:t>
                  </a:r>
                  <a14:m>
                    <m:oMath xmlns:m="http://schemas.openxmlformats.org/officeDocument/2006/math">
                      <m:r>
                        <a:rPr lang="fr-FR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fr-FR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fr-FR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𝑩</m:t>
                      </m:r>
                    </m:oMath>
                  </a14:m>
                  <a:r>
                    <a:rPr lang="fr-FR" sz="16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endParaRPr lang="fr-FR" sz="16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4916" y="4895714"/>
                  <a:ext cx="2933152" cy="92701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62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e 43"/>
          <p:cNvGrpSpPr/>
          <p:nvPr/>
        </p:nvGrpSpPr>
        <p:grpSpPr>
          <a:xfrm>
            <a:off x="8367813" y="901964"/>
            <a:ext cx="3099938" cy="1883556"/>
            <a:chOff x="8367813" y="901964"/>
            <a:chExt cx="3099938" cy="1883556"/>
          </a:xfrm>
        </p:grpSpPr>
        <p:sp>
          <p:nvSpPr>
            <p:cNvPr id="20" name="Rectangle 19"/>
            <p:cNvSpPr/>
            <p:nvPr/>
          </p:nvSpPr>
          <p:spPr>
            <a:xfrm>
              <a:off x="8848981" y="901964"/>
              <a:ext cx="2160688" cy="9568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Méthode </a:t>
              </a:r>
              <a:r>
                <a:rPr lang="fr-FR" sz="1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d’analyse </a:t>
              </a:r>
              <a:r>
                <a:rPr lang="fr-FR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 la stabilité de </a:t>
              </a:r>
              <a:r>
                <a:rPr lang="fr-FR" sz="1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</a:t>
              </a:r>
              <a:endPara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Rectangle 40"/>
                <p:cNvSpPr/>
                <p:nvPr/>
              </p:nvSpPr>
              <p:spPr>
                <a:xfrm>
                  <a:off x="8367813" y="1858503"/>
                  <a:ext cx="3099938" cy="92701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fr-FR" sz="16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Démarche précise proposée pour déterminer les coefficients d’influence </a:t>
                  </a:r>
                  <a14:m>
                    <m:oMath xmlns:m="http://schemas.openxmlformats.org/officeDocument/2006/math">
                      <m:r>
                        <a:rPr lang="fr-FR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fr-FR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fr-FR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fr-FR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𝑩</m:t>
                      </m:r>
                      <m:r>
                        <a:rPr lang="fr-FR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fr-FR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𝑪</m:t>
                      </m:r>
                      <m:r>
                        <a:rPr lang="fr-FR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endParaRPr lang="fr-FR" sz="16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41" name="Rectangle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7813" y="1858503"/>
                  <a:ext cx="3099938" cy="92701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588" r="-980" b="-194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" name="Groupe 42"/>
          <p:cNvGrpSpPr/>
          <p:nvPr/>
        </p:nvGrpSpPr>
        <p:grpSpPr>
          <a:xfrm>
            <a:off x="1638395" y="901684"/>
            <a:ext cx="3217383" cy="2346936"/>
            <a:chOff x="1638395" y="901684"/>
            <a:chExt cx="3217383" cy="2346936"/>
          </a:xfrm>
        </p:grpSpPr>
        <p:sp>
          <p:nvSpPr>
            <p:cNvPr id="18" name="Rectangle 17"/>
            <p:cNvSpPr/>
            <p:nvPr/>
          </p:nvSpPr>
          <p:spPr>
            <a:xfrm>
              <a:off x="2110966" y="901684"/>
              <a:ext cx="2017986" cy="9568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Modèle numérique construit et validé</a:t>
              </a:r>
              <a:endPara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638395" y="1859167"/>
              <a:ext cx="3217383" cy="13894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Méthodes </a:t>
              </a:r>
              <a:r>
                <a:rPr lang="fr-FR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numériques </a:t>
              </a:r>
              <a:r>
                <a:rPr lang="fr-FR" sz="16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puissantes implémenté (LPCM, FBNS, … 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Homogénéisation des deux échelles du temps ( thermique et dynamique)</a:t>
              </a:r>
              <a:endParaRPr lang="fr-F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469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441417" y="3022313"/>
            <a:ext cx="25779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Bibliographie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2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97AAFEB6-ACF0-46D8-B8AF-CA96A8F19F73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2328292404"/>
              </p:ext>
            </p:extLst>
          </p:nvPr>
        </p:nvGraphicFramePr>
        <p:xfrm>
          <a:off x="3726046" y="43090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019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60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0" y="4549518"/>
            <a:ext cx="1413804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54311" y="456715"/>
            <a:ext cx="1851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Perspectives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"/>
          <p:cNvGrpSpPr/>
          <p:nvPr/>
        </p:nvGrpSpPr>
        <p:grpSpPr bwMode="auto">
          <a:xfrm>
            <a:off x="2358397" y="1271535"/>
            <a:ext cx="1136096" cy="1092499"/>
            <a:chOff x="0" y="0"/>
            <a:chExt cx="1282175" cy="1224136"/>
          </a:xfrm>
        </p:grpSpPr>
        <p:sp>
          <p:nvSpPr>
            <p:cNvPr id="23" name="椭圆 12"/>
            <p:cNvSpPr>
              <a:spLocks noChangeArrowheads="1"/>
            </p:cNvSpPr>
            <p:nvPr/>
          </p:nvSpPr>
          <p:spPr bwMode="auto">
            <a:xfrm>
              <a:off x="58039" y="0"/>
              <a:ext cx="1224136" cy="1224136"/>
            </a:xfrm>
            <a:prstGeom prst="ellipse">
              <a:avLst/>
            </a:prstGeom>
            <a:solidFill>
              <a:schemeClr val="bg1"/>
            </a:solidFill>
            <a:ln w="57150" cap="flat" cmpd="sng">
              <a:solidFill>
                <a:schemeClr val="accent1">
                  <a:lumMod val="75000"/>
                </a:schemeClr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zh-CN" altLang="zh-CN" sz="210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4" name="文本框 21"/>
            <p:cNvSpPr>
              <a:spLocks noChangeArrowheads="1"/>
            </p:cNvSpPr>
            <p:nvPr/>
          </p:nvSpPr>
          <p:spPr bwMode="auto">
            <a:xfrm rot="20331793">
              <a:off x="0" y="381465"/>
              <a:ext cx="1263345" cy="4617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1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01.</a:t>
              </a:r>
              <a:endParaRPr lang="zh-CN" alt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矩形 15"/>
          <p:cNvSpPr>
            <a:spLocks noChangeArrowheads="1"/>
          </p:cNvSpPr>
          <p:nvPr/>
        </p:nvSpPr>
        <p:spPr bwMode="auto">
          <a:xfrm>
            <a:off x="3661814" y="1255947"/>
            <a:ext cx="40776" cy="112509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lIns="81208" tIns="40604" rIns="81208" bIns="40604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6" name="矩形 8"/>
          <p:cNvSpPr>
            <a:spLocks noChangeArrowheads="1"/>
          </p:cNvSpPr>
          <p:nvPr/>
        </p:nvSpPr>
        <p:spPr bwMode="auto">
          <a:xfrm>
            <a:off x="3849954" y="940447"/>
            <a:ext cx="8342046" cy="1522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81208" tIns="40604" rIns="81208" bIns="40604">
            <a:spAutoFit/>
          </a:bodyPr>
          <a:lstStyle/>
          <a:p>
            <a:pPr>
              <a:lnSpc>
                <a:spcPct val="130000"/>
              </a:lnSpc>
            </a:pPr>
            <a:r>
              <a:rPr lang="fr-FR" altLang="zh-CN" sz="1600" b="1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Amélioration du modèle numérique de EM: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fr-FR" altLang="zh-CN" sz="14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Développement du module du palier dédié aux paliers à patins oscillants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fr-FR" altLang="zh-CN" sz="14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Déformation </a:t>
            </a:r>
            <a:r>
              <a:rPr lang="fr-FR" altLang="zh-CN" sz="1400" dirty="0" err="1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ElastoThermoHydroDynamique</a:t>
            </a:r>
            <a:r>
              <a:rPr lang="fr-FR" altLang="zh-CN" sz="14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(ETHD) du palier et Dilatation thermique radiale du rotor à prendre en compte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fr-FR" altLang="zh-CN" sz="14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Réduction du temps de calcul pour effectuer la simulation complète de </a:t>
            </a:r>
            <a:r>
              <a:rPr lang="fr-FR" altLang="zh-CN" sz="1400" b="1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</a:t>
            </a:r>
          </a:p>
        </p:txBody>
      </p:sp>
      <p:grpSp>
        <p:nvGrpSpPr>
          <p:cNvPr id="27" name="Group 7"/>
          <p:cNvGrpSpPr/>
          <p:nvPr/>
        </p:nvGrpSpPr>
        <p:grpSpPr bwMode="auto">
          <a:xfrm>
            <a:off x="2799651" y="3181014"/>
            <a:ext cx="1127660" cy="1092499"/>
            <a:chOff x="0" y="0"/>
            <a:chExt cx="1273406" cy="1224136"/>
          </a:xfrm>
        </p:grpSpPr>
        <p:sp>
          <p:nvSpPr>
            <p:cNvPr id="28" name="椭圆 19"/>
            <p:cNvSpPr>
              <a:spLocks noChangeArrowheads="1"/>
            </p:cNvSpPr>
            <p:nvPr/>
          </p:nvSpPr>
          <p:spPr bwMode="auto">
            <a:xfrm>
              <a:off x="49270" y="0"/>
              <a:ext cx="1224136" cy="1224136"/>
            </a:xfrm>
            <a:prstGeom prst="ellipse">
              <a:avLst/>
            </a:prstGeom>
            <a:solidFill>
              <a:schemeClr val="bg1"/>
            </a:solidFill>
            <a:ln w="57150" cap="flat" cmpd="sng">
              <a:solidFill>
                <a:schemeClr val="accent1">
                  <a:lumMod val="75000"/>
                </a:schemeClr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zh-CN" altLang="zh-CN" sz="21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9" name="文本框 25"/>
            <p:cNvSpPr>
              <a:spLocks noChangeArrowheads="1"/>
            </p:cNvSpPr>
            <p:nvPr/>
          </p:nvSpPr>
          <p:spPr bwMode="auto">
            <a:xfrm rot="20331793">
              <a:off x="0" y="365642"/>
              <a:ext cx="1263345" cy="4617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1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02.</a:t>
              </a:r>
              <a:endParaRPr lang="zh-CN" alt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矩形 21"/>
          <p:cNvSpPr>
            <a:spLocks noChangeArrowheads="1"/>
          </p:cNvSpPr>
          <p:nvPr/>
        </p:nvSpPr>
        <p:spPr bwMode="auto">
          <a:xfrm>
            <a:off x="4103067" y="3165427"/>
            <a:ext cx="39370" cy="112509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lIns="81208" tIns="40604" rIns="81208" bIns="40604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1" name="矩形 8"/>
          <p:cNvSpPr>
            <a:spLocks noChangeArrowheads="1"/>
          </p:cNvSpPr>
          <p:nvPr/>
        </p:nvSpPr>
        <p:spPr bwMode="auto">
          <a:xfrm>
            <a:off x="4318193" y="3112222"/>
            <a:ext cx="7344513" cy="1242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81208" tIns="40604" rIns="81208" bIns="40604">
            <a:spAutoFit/>
          </a:bodyPr>
          <a:lstStyle/>
          <a:p>
            <a:pPr>
              <a:lnSpc>
                <a:spcPct val="130000"/>
              </a:lnSpc>
            </a:pPr>
            <a:r>
              <a:rPr lang="fr-FR" altLang="zh-CN" sz="1600" b="1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Confrontation des résultats numériques et expérimentaux: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fr-FR" altLang="zh-CN" sz="14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Comparaison des résultats numériques/expérimentaux à faire avec un rotor long de 700mm équilibré à la vitesse ciblée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fr-FR" altLang="zh-CN" sz="14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Validation expérimentale du modèle avec le module du palier à patins oscillant.</a:t>
            </a:r>
            <a:endParaRPr lang="fr-FR" altLang="zh-CN" sz="1400" dirty="0" smtClean="0">
              <a:solidFill>
                <a:sysClr val="windowText" lastClr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2" name="Group 17"/>
          <p:cNvGrpSpPr/>
          <p:nvPr/>
        </p:nvGrpSpPr>
        <p:grpSpPr bwMode="auto">
          <a:xfrm>
            <a:off x="2373863" y="4907271"/>
            <a:ext cx="1120630" cy="1092499"/>
            <a:chOff x="0" y="0"/>
            <a:chExt cx="1265271" cy="1224136"/>
          </a:xfrm>
        </p:grpSpPr>
        <p:sp>
          <p:nvSpPr>
            <p:cNvPr id="33" name="椭圆 29"/>
            <p:cNvSpPr>
              <a:spLocks noChangeArrowheads="1"/>
            </p:cNvSpPr>
            <p:nvPr/>
          </p:nvSpPr>
          <p:spPr bwMode="auto">
            <a:xfrm>
              <a:off x="41135" y="0"/>
              <a:ext cx="1224136" cy="1224136"/>
            </a:xfrm>
            <a:prstGeom prst="ellipse">
              <a:avLst/>
            </a:prstGeom>
            <a:solidFill>
              <a:schemeClr val="bg1"/>
            </a:solidFill>
            <a:ln w="57150" cap="flat" cmpd="sng">
              <a:solidFill>
                <a:schemeClr val="accent1">
                  <a:lumMod val="75000"/>
                </a:schemeClr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zh-CN" altLang="zh-CN" sz="21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4" name="文本框 34"/>
            <p:cNvSpPr>
              <a:spLocks noChangeArrowheads="1"/>
            </p:cNvSpPr>
            <p:nvPr/>
          </p:nvSpPr>
          <p:spPr bwMode="auto">
            <a:xfrm rot="20331793">
              <a:off x="0" y="381203"/>
              <a:ext cx="1263345" cy="4617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1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r>
                <a:rPr lang="en-US" altLang="zh-CN" sz="2100" dirty="0" smtClean="0"/>
                <a:t>.</a:t>
              </a:r>
              <a:endParaRPr lang="zh-CN" altLang="en-US" sz="2100" dirty="0"/>
            </a:p>
          </p:txBody>
        </p:sp>
      </p:grpSp>
      <p:sp>
        <p:nvSpPr>
          <p:cNvPr id="35" name="矩形 31"/>
          <p:cNvSpPr>
            <a:spLocks noChangeArrowheads="1"/>
          </p:cNvSpPr>
          <p:nvPr/>
        </p:nvSpPr>
        <p:spPr bwMode="auto">
          <a:xfrm>
            <a:off x="3661814" y="4891684"/>
            <a:ext cx="40776" cy="112509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lIns="81208" tIns="40604" rIns="81208" bIns="40604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矩形 8"/>
              <p:cNvSpPr>
                <a:spLocks noChangeArrowheads="1"/>
              </p:cNvSpPr>
              <p:nvPr/>
            </p:nvSpPr>
            <p:spPr bwMode="auto">
              <a:xfrm>
                <a:off x="3834959" y="4852366"/>
                <a:ext cx="8342046" cy="9622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81208" tIns="40604" rIns="81208" bIns="40604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fr-FR" altLang="zh-CN" sz="1600" b="1" dirty="0" smtClea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Solutions et pistes de prévention générale à proposer aux industrie</a:t>
                </a:r>
                <a:r>
                  <a:rPr lang="fr-FR" altLang="zh-CN" sz="1600" b="1" dirty="0" smtClea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 </a:t>
                </a:r>
                <a:r>
                  <a:rPr lang="fr-FR" altLang="zh-CN" sz="1600" b="1" dirty="0" smtClea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:</a:t>
                </a:r>
              </a:p>
              <a:p>
                <a:pPr marL="342900" indent="-342900">
                  <a:lnSpc>
                    <a:spcPct val="130000"/>
                  </a:lnSpc>
                  <a:buFont typeface="Wingdings" panose="05000000000000000000" pitchFamily="2" charset="2"/>
                  <a:buChar char="v"/>
                </a:pPr>
                <a:r>
                  <a:rPr lang="fr-FR" altLang="zh-CN" sz="1400" dirty="0" smtClea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Etudes paramétriques faisant varier la configuration de palier et du rotor pourraient être envisagées pour investiguer l’impact sur les coefficients d’influence </a:t>
                </a:r>
                <a14:m>
                  <m:oMath xmlns:m="http://schemas.openxmlformats.org/officeDocument/2006/math">
                    <m:r>
                      <a:rPr lang="fr-FR" altLang="zh-CN" sz="1400" b="1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fr-FR" altLang="zh-CN" sz="1400" b="1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fr-FR" altLang="zh-CN" sz="1400" b="1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𝑩</m:t>
                    </m:r>
                    <m:r>
                      <a:rPr lang="fr-FR" altLang="zh-CN" sz="1400" b="1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fr-FR" altLang="zh-CN" sz="1400" b="1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𝑪</m:t>
                    </m:r>
                  </m:oMath>
                </a14:m>
                <a:endParaRPr lang="fr-FR" altLang="zh-CN" sz="1400" b="1" dirty="0" smtClean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6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34959" y="4852366"/>
                <a:ext cx="8342046" cy="962242"/>
              </a:xfrm>
              <a:prstGeom prst="rect">
                <a:avLst/>
              </a:prstGeom>
              <a:blipFill rotWithShape="0">
                <a:blip r:embed="rId3"/>
                <a:stretch>
                  <a:fillRect l="-511" b="-379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637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 autoUpdateAnimBg="0"/>
      <p:bldP spid="26" grpId="0" bldLvl="0" autoUpdateAnimBg="0"/>
      <p:bldP spid="30" grpId="0" bldLvl="0" animBg="1" autoUpdateAnimBg="0"/>
      <p:bldP spid="31" grpId="0" bldLvl="0" autoUpdateAnimBg="0"/>
      <p:bldP spid="35" grpId="0" bldLvl="0" animBg="1" autoUpdateAnimBg="0"/>
      <p:bldP spid="36" grpId="0" bldLvl="0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61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0" y="4549518"/>
            <a:ext cx="1413804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54310" y="456715"/>
            <a:ext cx="3639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marquantes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pendant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ces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trois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74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à coins arrondis 8"/>
          <p:cNvSpPr/>
          <p:nvPr/>
        </p:nvSpPr>
        <p:spPr>
          <a:xfrm>
            <a:off x="3553021" y="2414219"/>
            <a:ext cx="5220589" cy="1758461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Merci pour votre attention.</a:t>
            </a:r>
          </a:p>
          <a:p>
            <a:pPr algn="ctr"/>
            <a:r>
              <a:rPr lang="fr-FR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Questions?</a:t>
            </a:r>
          </a:p>
        </p:txBody>
      </p:sp>
      <p:sp>
        <p:nvSpPr>
          <p:cNvPr id="17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62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18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Groupe 19"/>
          <p:cNvGrpSpPr/>
          <p:nvPr/>
        </p:nvGrpSpPr>
        <p:grpSpPr>
          <a:xfrm>
            <a:off x="635268" y="187217"/>
            <a:ext cx="10899780" cy="1116481"/>
            <a:chOff x="635268" y="187217"/>
            <a:chExt cx="10899780" cy="1116481"/>
          </a:xfrm>
        </p:grpSpPr>
        <p:pic>
          <p:nvPicPr>
            <p:cNvPr id="21" name="Picture 17" descr="Résultat de recherche d'images pour &quot;université de poitiers faculté des sciences&quot;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268" y="307460"/>
              <a:ext cx="1430897" cy="875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6084" y="307460"/>
              <a:ext cx="1427780" cy="875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4" descr="http://www.icone-png.com/png/53/53206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859" y="307460"/>
              <a:ext cx="2026325" cy="879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36371" y="441420"/>
              <a:ext cx="1903857" cy="608076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18567" y="187217"/>
              <a:ext cx="1116481" cy="111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51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à coins arrondis 8"/>
          <p:cNvSpPr/>
          <p:nvPr/>
        </p:nvSpPr>
        <p:spPr>
          <a:xfrm>
            <a:off x="3553021" y="2414219"/>
            <a:ext cx="5220589" cy="1758461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Slides dédiés aux questions dans la suite</a:t>
            </a:r>
            <a:endParaRPr lang="fr-FR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63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18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Groupe 19"/>
          <p:cNvGrpSpPr/>
          <p:nvPr/>
        </p:nvGrpSpPr>
        <p:grpSpPr>
          <a:xfrm>
            <a:off x="635268" y="187217"/>
            <a:ext cx="10899780" cy="1116481"/>
            <a:chOff x="635268" y="187217"/>
            <a:chExt cx="10899780" cy="1116481"/>
          </a:xfrm>
        </p:grpSpPr>
        <p:pic>
          <p:nvPicPr>
            <p:cNvPr id="21" name="Picture 17" descr="Résultat de recherche d'images pour &quot;université de poitiers faculté des sciences&quot;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268" y="307460"/>
              <a:ext cx="1430897" cy="875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6084" y="307460"/>
              <a:ext cx="1427780" cy="875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4" descr="http://www.icone-png.com/png/53/53206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859" y="307460"/>
              <a:ext cx="2026325" cy="879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36371" y="441420"/>
              <a:ext cx="1903857" cy="608076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18567" y="187217"/>
              <a:ext cx="1116481" cy="111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611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64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75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:  Palier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hydrodynamique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2" name="Groupe 1"/>
          <p:cNvGrpSpPr/>
          <p:nvPr/>
        </p:nvGrpSpPr>
        <p:grpSpPr>
          <a:xfrm>
            <a:off x="2787554" y="324484"/>
            <a:ext cx="412846" cy="642861"/>
            <a:chOff x="5916498" y="2646651"/>
            <a:chExt cx="412846" cy="642861"/>
          </a:xfrm>
        </p:grpSpPr>
        <p:sp>
          <p:nvSpPr>
            <p:cNvPr id="18" name="Organigramme : Processus 17"/>
            <p:cNvSpPr/>
            <p:nvPr/>
          </p:nvSpPr>
          <p:spPr>
            <a:xfrm>
              <a:off x="5916498" y="2646651"/>
              <a:ext cx="412846" cy="642861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3912" y="2719585"/>
              <a:ext cx="320473" cy="5248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699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65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510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Thermomécanique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Organigramme : Processus 17"/>
          <p:cNvSpPr/>
          <p:nvPr/>
        </p:nvSpPr>
        <p:spPr>
          <a:xfrm>
            <a:off x="2774486" y="461249"/>
            <a:ext cx="528166" cy="463198"/>
          </a:xfrm>
          <a:prstGeom prst="flowChartProcess">
            <a:avLst/>
          </a:prstGeom>
          <a:ln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80" y="562531"/>
            <a:ext cx="506467" cy="26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4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7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260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8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7521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Diagramme 1"/>
              <p:cNvGraphicFramePr/>
              <p:nvPr>
                <p:extLst>
                  <p:ext uri="{D42A27DB-BD31-4B8C-83A1-F6EECF244321}">
                    <p14:modId xmlns:p14="http://schemas.microsoft.com/office/powerpoint/2010/main" val="4022180651"/>
                  </p:ext>
                </p:extLst>
              </p:nvPr>
            </p:nvGraphicFramePr>
            <p:xfrm>
              <a:off x="5552785" y="314733"/>
              <a:ext cx="5884141" cy="363488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2" name="Diagramme 1"/>
              <p:cNvGraphicFramePr/>
              <p:nvPr>
                <p:extLst>
                  <p:ext uri="{D42A27DB-BD31-4B8C-83A1-F6EECF244321}">
                    <p14:modId xmlns:p14="http://schemas.microsoft.com/office/powerpoint/2010/main" val="4022180651"/>
                  </p:ext>
                </p:extLst>
              </p:nvPr>
            </p:nvGraphicFramePr>
            <p:xfrm>
              <a:off x="5552785" y="314733"/>
              <a:ext cx="5884141" cy="363488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9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41225" y="95193"/>
            <a:ext cx="4899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Stratégie fixée pour modéliser l’effet Morton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6" name="Groupe 75"/>
          <p:cNvGrpSpPr/>
          <p:nvPr/>
        </p:nvGrpSpPr>
        <p:grpSpPr>
          <a:xfrm>
            <a:off x="1709174" y="2980478"/>
            <a:ext cx="2782202" cy="1879945"/>
            <a:chOff x="1709174" y="2980478"/>
            <a:chExt cx="2782202" cy="1879945"/>
          </a:xfrm>
        </p:grpSpPr>
        <p:grpSp>
          <p:nvGrpSpPr>
            <p:cNvPr id="22" name="Group 3"/>
            <p:cNvGrpSpPr/>
            <p:nvPr/>
          </p:nvGrpSpPr>
          <p:grpSpPr>
            <a:xfrm>
              <a:off x="1709174" y="2980478"/>
              <a:ext cx="2782202" cy="1879945"/>
              <a:chOff x="4573436" y="2215883"/>
              <a:chExt cx="2782202" cy="1203027"/>
            </a:xfrm>
          </p:grpSpPr>
          <p:sp>
            <p:nvSpPr>
              <p:cNvPr id="23" name="Rounded Rectangle 27"/>
              <p:cNvSpPr/>
              <p:nvPr/>
            </p:nvSpPr>
            <p:spPr>
              <a:xfrm>
                <a:off x="4573436" y="2372008"/>
                <a:ext cx="2782202" cy="1046902"/>
              </a:xfrm>
              <a:prstGeom prst="roundRect">
                <a:avLst>
                  <a:gd name="adj" fmla="val 7971"/>
                </a:avLst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24" name="Rounded Rectangle 30"/>
              <p:cNvSpPr/>
              <p:nvPr/>
            </p:nvSpPr>
            <p:spPr>
              <a:xfrm>
                <a:off x="4688757" y="2215883"/>
                <a:ext cx="1964093" cy="411384"/>
              </a:xfrm>
              <a:prstGeom prst="roundRect">
                <a:avLst>
                  <a:gd name="adj" fmla="val 12991"/>
                </a:avLst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Dynamique des </a:t>
                </a:r>
                <a:r>
                  <a:rPr lang="fr-FR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rotors</a:t>
                </a:r>
                <a:endPara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  <p:grpSp>
          <p:nvGrpSpPr>
            <p:cNvPr id="75" name="Groupe 74"/>
            <p:cNvGrpSpPr/>
            <p:nvPr/>
          </p:nvGrpSpPr>
          <p:grpSpPr>
            <a:xfrm>
              <a:off x="3818374" y="3047068"/>
              <a:ext cx="528166" cy="479903"/>
              <a:chOff x="3818374" y="3047068"/>
              <a:chExt cx="528166" cy="479903"/>
            </a:xfrm>
          </p:grpSpPr>
          <p:sp>
            <p:nvSpPr>
              <p:cNvPr id="36" name="Organigramme : Processus 35"/>
              <p:cNvSpPr/>
              <p:nvPr/>
            </p:nvSpPr>
            <p:spPr>
              <a:xfrm>
                <a:off x="3818374" y="304706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4" name="Image 33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70590" y="3180576"/>
                <a:ext cx="438239" cy="268247"/>
              </a:xfrm>
              <a:prstGeom prst="rect">
                <a:avLst/>
              </a:prstGeom>
            </p:spPr>
          </p:pic>
        </p:grpSp>
      </p:grpSp>
      <p:grpSp>
        <p:nvGrpSpPr>
          <p:cNvPr id="78" name="Groupe 77"/>
          <p:cNvGrpSpPr/>
          <p:nvPr/>
        </p:nvGrpSpPr>
        <p:grpSpPr>
          <a:xfrm>
            <a:off x="1709174" y="4976297"/>
            <a:ext cx="2782202" cy="1514937"/>
            <a:chOff x="1709174" y="4976297"/>
            <a:chExt cx="2782202" cy="1514937"/>
          </a:xfrm>
        </p:grpSpPr>
        <p:grpSp>
          <p:nvGrpSpPr>
            <p:cNvPr id="26" name="Group 3"/>
            <p:cNvGrpSpPr/>
            <p:nvPr/>
          </p:nvGrpSpPr>
          <p:grpSpPr>
            <a:xfrm>
              <a:off x="1709174" y="4976297"/>
              <a:ext cx="2782202" cy="1514937"/>
              <a:chOff x="4573436" y="2215883"/>
              <a:chExt cx="2782202" cy="969449"/>
            </a:xfrm>
          </p:grpSpPr>
          <p:sp>
            <p:nvSpPr>
              <p:cNvPr id="27" name="Rounded Rectangle 27"/>
              <p:cNvSpPr/>
              <p:nvPr/>
            </p:nvSpPr>
            <p:spPr>
              <a:xfrm>
                <a:off x="4573436" y="2372008"/>
                <a:ext cx="2782202" cy="813324"/>
              </a:xfrm>
              <a:prstGeom prst="roundRect">
                <a:avLst>
                  <a:gd name="adj" fmla="val 7971"/>
                </a:avLst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28" name="Rounded Rectangle 30"/>
              <p:cNvSpPr/>
              <p:nvPr/>
            </p:nvSpPr>
            <p:spPr>
              <a:xfrm>
                <a:off x="4688757" y="2215883"/>
                <a:ext cx="1883705" cy="411384"/>
              </a:xfrm>
              <a:prstGeom prst="roundRect">
                <a:avLst>
                  <a:gd name="adj" fmla="val 12991"/>
                </a:avLst>
              </a:pr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T</a:t>
                </a:r>
                <a:r>
                  <a:rPr lang="fr-FR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hermomécanique </a:t>
                </a:r>
                <a:r>
                  <a: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du </a:t>
                </a:r>
                <a:r>
                  <a:rPr lang="fr-FR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rotor</a:t>
                </a:r>
                <a:endPara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  <p:grpSp>
          <p:nvGrpSpPr>
            <p:cNvPr id="77" name="Groupe 76"/>
            <p:cNvGrpSpPr/>
            <p:nvPr/>
          </p:nvGrpSpPr>
          <p:grpSpPr>
            <a:xfrm>
              <a:off x="3803480" y="5083492"/>
              <a:ext cx="528166" cy="463198"/>
              <a:chOff x="3803480" y="5083492"/>
              <a:chExt cx="528166" cy="463198"/>
            </a:xfrm>
          </p:grpSpPr>
          <p:sp>
            <p:nvSpPr>
              <p:cNvPr id="42" name="Organigramme : Processus 41"/>
              <p:cNvSpPr/>
              <p:nvPr/>
            </p:nvSpPr>
            <p:spPr>
              <a:xfrm>
                <a:off x="3803480" y="5083492"/>
                <a:ext cx="528166" cy="463198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5" name="Image 34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18374" y="5184774"/>
                <a:ext cx="506467" cy="269630"/>
              </a:xfrm>
              <a:prstGeom prst="rect">
                <a:avLst/>
              </a:prstGeom>
            </p:spPr>
          </p:pic>
        </p:grpSp>
      </p:grpSp>
      <p:grpSp>
        <p:nvGrpSpPr>
          <p:cNvPr id="74" name="Groupe 73"/>
          <p:cNvGrpSpPr/>
          <p:nvPr/>
        </p:nvGrpSpPr>
        <p:grpSpPr>
          <a:xfrm>
            <a:off x="1738960" y="1019982"/>
            <a:ext cx="2782202" cy="1803605"/>
            <a:chOff x="1738960" y="1019982"/>
            <a:chExt cx="2782202" cy="1803605"/>
          </a:xfrm>
        </p:grpSpPr>
        <p:grpSp>
          <p:nvGrpSpPr>
            <p:cNvPr id="31" name="Groupe 30"/>
            <p:cNvGrpSpPr/>
            <p:nvPr/>
          </p:nvGrpSpPr>
          <p:grpSpPr>
            <a:xfrm>
              <a:off x="1738960" y="1019982"/>
              <a:ext cx="2782202" cy="1803605"/>
              <a:chOff x="1738960" y="1019982"/>
              <a:chExt cx="2782202" cy="1803605"/>
            </a:xfrm>
          </p:grpSpPr>
          <p:grpSp>
            <p:nvGrpSpPr>
              <p:cNvPr id="18" name="Group 3"/>
              <p:cNvGrpSpPr/>
              <p:nvPr/>
            </p:nvGrpSpPr>
            <p:grpSpPr>
              <a:xfrm>
                <a:off x="1738960" y="1019982"/>
                <a:ext cx="2782202" cy="1803605"/>
                <a:chOff x="4573436" y="2215883"/>
                <a:chExt cx="2782202" cy="1154175"/>
              </a:xfrm>
            </p:grpSpPr>
            <p:sp>
              <p:nvSpPr>
                <p:cNvPr id="19" name="Rounded Rectangle 27"/>
                <p:cNvSpPr/>
                <p:nvPr/>
              </p:nvSpPr>
              <p:spPr>
                <a:xfrm>
                  <a:off x="4573436" y="2372008"/>
                  <a:ext cx="2782202" cy="998050"/>
                </a:xfrm>
                <a:prstGeom prst="roundRect">
                  <a:avLst>
                    <a:gd name="adj" fmla="val 7971"/>
                  </a:avLst>
                </a:prstGeom>
                <a:noFill/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20" name="Rounded Rectangle 30"/>
                <p:cNvSpPr/>
                <p:nvPr/>
              </p:nvSpPr>
              <p:spPr>
                <a:xfrm>
                  <a:off x="4688757" y="2215883"/>
                  <a:ext cx="1964093" cy="411384"/>
                </a:xfrm>
                <a:prstGeom prst="roundRect">
                  <a:avLst>
                    <a:gd name="adj" fmla="val 12991"/>
                  </a:avLst>
                </a:prstGeom>
                <a:solidFill>
                  <a:srgbClr val="1F4E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+mn-lt"/>
                    </a:rPr>
                    <a:t>Palier </a:t>
                  </a:r>
                  <a:r>
                    <a:rPr lang="fr-FR" sz="1600" b="1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+mn-lt"/>
                    </a:rPr>
                    <a:t>hydrodynamique</a:t>
                  </a:r>
                  <a:endPara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endParaRPr>
                </a:p>
              </p:txBody>
            </p:sp>
          </p:grpSp>
          <p:sp>
            <p:nvSpPr>
              <p:cNvPr id="17" name="Organigramme : Processus 16"/>
              <p:cNvSpPr/>
              <p:nvPr/>
            </p:nvSpPr>
            <p:spPr>
              <a:xfrm>
                <a:off x="3933695" y="1019982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73" name="Image 7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991109" y="1092916"/>
              <a:ext cx="320473" cy="524834"/>
            </a:xfrm>
            <a:prstGeom prst="rect">
              <a:avLst/>
            </a:prstGeom>
          </p:spPr>
        </p:pic>
      </p:grpSp>
      <p:grpSp>
        <p:nvGrpSpPr>
          <p:cNvPr id="92" name="Groupe 91"/>
          <p:cNvGrpSpPr/>
          <p:nvPr/>
        </p:nvGrpSpPr>
        <p:grpSpPr>
          <a:xfrm>
            <a:off x="5014400" y="684065"/>
            <a:ext cx="1861123" cy="1301802"/>
            <a:chOff x="5548508" y="788255"/>
            <a:chExt cx="1861123" cy="1301802"/>
          </a:xfrm>
        </p:grpSpPr>
        <p:grpSp>
          <p:nvGrpSpPr>
            <p:cNvPr id="88" name="Groupe 87"/>
            <p:cNvGrpSpPr/>
            <p:nvPr/>
          </p:nvGrpSpPr>
          <p:grpSpPr>
            <a:xfrm>
              <a:off x="5814908" y="1493218"/>
              <a:ext cx="528166" cy="479903"/>
              <a:chOff x="5229602" y="2828638"/>
              <a:chExt cx="528166" cy="479903"/>
            </a:xfrm>
          </p:grpSpPr>
          <p:sp>
            <p:nvSpPr>
              <p:cNvPr id="81" name="Organigramme : Processus 80"/>
              <p:cNvSpPr/>
              <p:nvPr/>
            </p:nvSpPr>
            <p:spPr>
              <a:xfrm>
                <a:off x="5229602" y="282863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82" name="Image 81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81818" y="2962146"/>
                <a:ext cx="438239" cy="268247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ZoneTexte 86"/>
                <p:cNvSpPr txBox="1"/>
                <p:nvPr/>
              </p:nvSpPr>
              <p:spPr>
                <a:xfrm>
                  <a:off x="5548508" y="788255"/>
                  <a:ext cx="186112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 smtClean="0"/>
                    <a:t>Aspcet </a:t>
                  </a:r>
                  <a14:m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𝑨</m:t>
                      </m:r>
                    </m:oMath>
                  </a14:m>
                  <a:r>
                    <a:rPr lang="fr-FR" b="1" dirty="0" smtClean="0"/>
                    <a:t> </a:t>
                  </a:r>
                  <a14:m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[µ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/(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𝑚𝑚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)]</m:t>
                      </m:r>
                    </m:oMath>
                  </a14:m>
                  <a:endParaRPr lang="fr-FR" b="1" dirty="0" smtClean="0"/>
                </a:p>
              </p:txBody>
            </p:sp>
          </mc:Choice>
          <mc:Fallback xmlns="">
            <p:sp>
              <p:nvSpPr>
                <p:cNvPr id="87" name="ZoneTexte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8508" y="788255"/>
                  <a:ext cx="1861123" cy="646331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t="-5660" b="-849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9" name="Groupe 88"/>
            <p:cNvGrpSpPr/>
            <p:nvPr/>
          </p:nvGrpSpPr>
          <p:grpSpPr>
            <a:xfrm>
              <a:off x="6683323" y="1416993"/>
              <a:ext cx="412846" cy="642861"/>
              <a:chOff x="6007072" y="2764799"/>
              <a:chExt cx="412846" cy="642861"/>
            </a:xfrm>
          </p:grpSpPr>
          <p:sp>
            <p:nvSpPr>
              <p:cNvPr id="84" name="Organigramme : Processus 83"/>
              <p:cNvSpPr/>
              <p:nvPr/>
            </p:nvSpPr>
            <p:spPr>
              <a:xfrm>
                <a:off x="6007072" y="2764799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85" name="Image 84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64486" y="2837733"/>
                <a:ext cx="320473" cy="524834"/>
              </a:xfrm>
              <a:prstGeom prst="rect">
                <a:avLst/>
              </a:prstGeom>
            </p:spPr>
          </p:pic>
        </p:grpSp>
        <p:sp>
          <p:nvSpPr>
            <p:cNvPr id="91" name="Rectangle 90"/>
            <p:cNvSpPr/>
            <p:nvPr/>
          </p:nvSpPr>
          <p:spPr>
            <a:xfrm>
              <a:off x="5613480" y="815192"/>
              <a:ext cx="1782107" cy="127486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07" name="Groupe 106"/>
          <p:cNvGrpSpPr/>
          <p:nvPr/>
        </p:nvGrpSpPr>
        <p:grpSpPr>
          <a:xfrm>
            <a:off x="10011702" y="679495"/>
            <a:ext cx="1861123" cy="1301802"/>
            <a:chOff x="10006214" y="842565"/>
            <a:chExt cx="1861123" cy="13018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ZoneTexte 94"/>
                <p:cNvSpPr txBox="1"/>
                <p:nvPr/>
              </p:nvSpPr>
              <p:spPr>
                <a:xfrm>
                  <a:off x="10006214" y="842565"/>
                  <a:ext cx="186112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 smtClean="0"/>
                    <a:t>Aspcet </a:t>
                  </a:r>
                  <a14:m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a14:m>
                  <a:r>
                    <a:rPr lang="fr-FR" b="1" dirty="0" smtClean="0"/>
                    <a:t> </a:t>
                  </a:r>
                  <a14:m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°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µ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endParaRPr lang="fr-FR" b="1" dirty="0" smtClean="0"/>
                </a:p>
              </p:txBody>
            </p:sp>
          </mc:Choice>
          <mc:Fallback xmlns="">
            <p:sp>
              <p:nvSpPr>
                <p:cNvPr id="95" name="ZoneTexte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6214" y="842565"/>
                  <a:ext cx="1861123" cy="646331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t="-4717" b="-849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6" name="Groupe 105"/>
            <p:cNvGrpSpPr/>
            <p:nvPr/>
          </p:nvGrpSpPr>
          <p:grpSpPr>
            <a:xfrm>
              <a:off x="10071186" y="869502"/>
              <a:ext cx="1782107" cy="1274865"/>
              <a:chOff x="10071186" y="869502"/>
              <a:chExt cx="1782107" cy="1274865"/>
            </a:xfrm>
          </p:grpSpPr>
          <p:grpSp>
            <p:nvGrpSpPr>
              <p:cNvPr id="94" name="Groupe 93"/>
              <p:cNvGrpSpPr/>
              <p:nvPr/>
            </p:nvGrpSpPr>
            <p:grpSpPr>
              <a:xfrm>
                <a:off x="10223250" y="1561795"/>
                <a:ext cx="528166" cy="479903"/>
                <a:chOff x="5229602" y="2828638"/>
                <a:chExt cx="528166" cy="479903"/>
              </a:xfrm>
            </p:grpSpPr>
            <p:sp>
              <p:nvSpPr>
                <p:cNvPr id="100" name="Organigramme : Processus 99"/>
                <p:cNvSpPr/>
                <p:nvPr/>
              </p:nvSpPr>
              <p:spPr>
                <a:xfrm>
                  <a:off x="5229602" y="2828638"/>
                  <a:ext cx="528166" cy="479903"/>
                </a:xfrm>
                <a:prstGeom prst="flowChartProcess">
                  <a:avLst/>
                </a:prstGeom>
                <a:ln>
                  <a:solidFill>
                    <a:srgbClr val="2E75B6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101" name="Image 100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281818" y="2962146"/>
                  <a:ext cx="438239" cy="268247"/>
                </a:xfrm>
                <a:prstGeom prst="rect">
                  <a:avLst/>
                </a:prstGeom>
              </p:spPr>
            </p:pic>
          </p:grpSp>
          <p:grpSp>
            <p:nvGrpSpPr>
              <p:cNvPr id="96" name="Groupe 95"/>
              <p:cNvGrpSpPr/>
              <p:nvPr/>
            </p:nvGrpSpPr>
            <p:grpSpPr>
              <a:xfrm>
                <a:off x="10788156" y="1475790"/>
                <a:ext cx="412846" cy="642861"/>
                <a:chOff x="6007072" y="2764799"/>
                <a:chExt cx="412846" cy="642861"/>
              </a:xfrm>
            </p:grpSpPr>
            <p:sp>
              <p:nvSpPr>
                <p:cNvPr id="98" name="Organigramme : Processus 97"/>
                <p:cNvSpPr/>
                <p:nvPr/>
              </p:nvSpPr>
              <p:spPr>
                <a:xfrm>
                  <a:off x="6007072" y="2764799"/>
                  <a:ext cx="412846" cy="642861"/>
                </a:xfrm>
                <a:prstGeom prst="flowChartProcess">
                  <a:avLst/>
                </a:prstGeom>
                <a:ln>
                  <a:solidFill>
                    <a:srgbClr val="2E75B6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99" name="Image 98"/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064486" y="2837733"/>
                  <a:ext cx="320473" cy="524834"/>
                </a:xfrm>
                <a:prstGeom prst="rect">
                  <a:avLst/>
                </a:prstGeom>
              </p:spPr>
            </p:pic>
          </p:grpSp>
          <p:sp>
            <p:nvSpPr>
              <p:cNvPr id="97" name="Rectangle 96"/>
              <p:cNvSpPr/>
              <p:nvPr/>
            </p:nvSpPr>
            <p:spPr>
              <a:xfrm>
                <a:off x="10071186" y="869502"/>
                <a:ext cx="1782107" cy="127486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105" name="Groupe 104"/>
              <p:cNvGrpSpPr/>
              <p:nvPr/>
            </p:nvGrpSpPr>
            <p:grpSpPr>
              <a:xfrm>
                <a:off x="11252174" y="1561795"/>
                <a:ext cx="528166" cy="463198"/>
                <a:chOff x="11301538" y="1547528"/>
                <a:chExt cx="528166" cy="463198"/>
              </a:xfrm>
            </p:grpSpPr>
            <p:sp>
              <p:nvSpPr>
                <p:cNvPr id="103" name="Organigramme : Processus 102"/>
                <p:cNvSpPr/>
                <p:nvPr/>
              </p:nvSpPr>
              <p:spPr>
                <a:xfrm>
                  <a:off x="11301538" y="1547528"/>
                  <a:ext cx="528166" cy="463198"/>
                </a:xfrm>
                <a:prstGeom prst="flowChartProcess">
                  <a:avLst/>
                </a:prstGeom>
                <a:ln>
                  <a:solidFill>
                    <a:srgbClr val="2E75B6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104" name="Image 103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316432" y="1648810"/>
                  <a:ext cx="506467" cy="26963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8" name="Groupe 107"/>
          <p:cNvGrpSpPr/>
          <p:nvPr/>
        </p:nvGrpSpPr>
        <p:grpSpPr>
          <a:xfrm>
            <a:off x="7249665" y="3899069"/>
            <a:ext cx="2304373" cy="646331"/>
            <a:chOff x="10006214" y="842565"/>
            <a:chExt cx="2304373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ZoneTexte 108"/>
                <p:cNvSpPr txBox="1"/>
                <p:nvPr/>
              </p:nvSpPr>
              <p:spPr>
                <a:xfrm>
                  <a:off x="10006214" y="842565"/>
                  <a:ext cx="186112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 smtClean="0"/>
                    <a:t>Aspcet </a:t>
                  </a:r>
                  <a14:m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𝑪</m:t>
                      </m:r>
                    </m:oMath>
                  </a14:m>
                  <a:r>
                    <a:rPr lang="fr-FR" b="1" dirty="0" smtClean="0"/>
                    <a:t> </a:t>
                  </a:r>
                  <a:r>
                    <a:rPr lang="fr-FR" i="1" dirty="0" smtClean="0">
                      <a:latin typeface="Cambria Math" panose="02040503050406030204" pitchFamily="18" charset="0"/>
                    </a:rPr>
                    <a:t/>
                  </a:r>
                  <a:br>
                    <a:rPr lang="fr-FR" i="1" dirty="0" smtClean="0">
                      <a:latin typeface="Cambria Math" panose="02040503050406030204" pitchFamily="18" charset="0"/>
                    </a:rPr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𝑚𝑚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)/°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fr-FR" b="1" dirty="0" smtClean="0"/>
                </a:p>
              </p:txBody>
            </p:sp>
          </mc:Choice>
          <mc:Fallback xmlns="">
            <p:sp>
              <p:nvSpPr>
                <p:cNvPr id="109" name="ZoneTexte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6214" y="842565"/>
                  <a:ext cx="1861123" cy="646331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t="-5660" b="-849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0" name="Groupe 109"/>
            <p:cNvGrpSpPr/>
            <p:nvPr/>
          </p:nvGrpSpPr>
          <p:grpSpPr>
            <a:xfrm>
              <a:off x="10071186" y="869503"/>
              <a:ext cx="2239401" cy="619393"/>
              <a:chOff x="10071186" y="869503"/>
              <a:chExt cx="2239401" cy="619393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10071186" y="869503"/>
                <a:ext cx="2239401" cy="61939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114" name="Groupe 113"/>
              <p:cNvGrpSpPr/>
              <p:nvPr/>
            </p:nvGrpSpPr>
            <p:grpSpPr>
              <a:xfrm>
                <a:off x="11664181" y="959990"/>
                <a:ext cx="528166" cy="463198"/>
                <a:chOff x="11713545" y="945723"/>
                <a:chExt cx="528166" cy="463198"/>
              </a:xfrm>
            </p:grpSpPr>
            <p:sp>
              <p:nvSpPr>
                <p:cNvPr id="115" name="Organigramme : Processus 114"/>
                <p:cNvSpPr/>
                <p:nvPr/>
              </p:nvSpPr>
              <p:spPr>
                <a:xfrm>
                  <a:off x="11713545" y="945723"/>
                  <a:ext cx="528166" cy="463198"/>
                </a:xfrm>
                <a:prstGeom prst="flowChartProcess">
                  <a:avLst/>
                </a:prstGeom>
                <a:ln>
                  <a:solidFill>
                    <a:srgbClr val="2E75B6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116" name="Image 115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728439" y="1047005"/>
                  <a:ext cx="506467" cy="269630"/>
                </a:xfrm>
                <a:prstGeom prst="rect">
                  <a:avLst/>
                </a:prstGeom>
              </p:spPr>
            </p:pic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本框 8"/>
              <p:cNvSpPr txBox="1"/>
              <p:nvPr/>
            </p:nvSpPr>
            <p:spPr>
              <a:xfrm>
                <a:off x="4880549" y="5023112"/>
                <a:ext cx="708703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kumimoji="1" lang="fr-FR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Aspect </a:t>
                </a:r>
                <a14:m>
                  <m:oMath xmlns:m="http://schemas.openxmlformats.org/officeDocument/2006/math">
                    <m:r>
                      <a:rPr kumimoji="1" lang="fr-FR" altLang="zh-CN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kumimoji="1" lang="fr-FR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balourd (mécanique et thermique) entraine des vibrations synchrones</a:t>
                </a: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kumimoji="1" lang="fr-FR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Aspect </a:t>
                </a:r>
                <a14:m>
                  <m:oMath xmlns:m="http://schemas.openxmlformats.org/officeDocument/2006/math">
                    <m:r>
                      <a:rPr kumimoji="1" lang="fr-FR" altLang="zh-CN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</m:oMath>
                </a14:m>
                <a:r>
                  <a:rPr kumimoji="1" lang="fr-FR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</a:t>
                </a:r>
                <a:r>
                  <a:rPr kumimoji="1" lang="fr-FR" altLang="zh-CN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fr-FR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cisaillement du lubrifiant induit un champ de température non-uniforme au rotor</a:t>
                </a:r>
                <a:endParaRPr kumimoji="1" lang="fr-FR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kumimoji="1" lang="fr-FR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Aspect </a:t>
                </a:r>
                <a14:m>
                  <m:oMath xmlns:m="http://schemas.openxmlformats.org/officeDocument/2006/math">
                    <m:r>
                      <a:rPr kumimoji="1" lang="fr-FR" altLang="zh-CN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𝑪</m:t>
                    </m:r>
                  </m:oMath>
                </a14:m>
                <a:r>
                  <a:rPr kumimoji="1" lang="fr-FR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Différence de la température au rotor engendre la flexion thermique du rotor , ainsi qu’un balourd thermique qui s’ajoute au balourd mécanique du rotor.</a:t>
                </a:r>
                <a:endParaRPr kumimoji="1" lang="zh-CN" altLang="en-US" sz="100" dirty="0">
                  <a:latin typeface="Britannic Bold"/>
                  <a:cs typeface="Britannic Bold"/>
                </a:endParaRPr>
              </a:p>
            </p:txBody>
          </p:sp>
        </mc:Choice>
        <mc:Fallback xmlns="">
          <p:sp>
            <p:nvSpPr>
              <p:cNvPr id="121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549" y="5023112"/>
                <a:ext cx="7087038" cy="1569660"/>
              </a:xfrm>
              <a:prstGeom prst="rect">
                <a:avLst/>
              </a:prstGeom>
              <a:blipFill rotWithShape="0">
                <a:blip r:embed="rId18"/>
                <a:stretch>
                  <a:fillRect l="-344" t="-1167" b="-428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ZoneTexte 121"/>
          <p:cNvSpPr txBox="1"/>
          <p:nvPr/>
        </p:nvSpPr>
        <p:spPr>
          <a:xfrm>
            <a:off x="1824495" y="614376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Modélisation modulable</a:t>
            </a:r>
          </a:p>
        </p:txBody>
      </p:sp>
      <p:grpSp>
        <p:nvGrpSpPr>
          <p:cNvPr id="68" name="Groupe 67"/>
          <p:cNvGrpSpPr/>
          <p:nvPr/>
        </p:nvGrpSpPr>
        <p:grpSpPr>
          <a:xfrm>
            <a:off x="5042682" y="2490680"/>
            <a:ext cx="1193732" cy="1083164"/>
            <a:chOff x="856983" y="2169442"/>
            <a:chExt cx="1666407" cy="1083164"/>
          </a:xfrm>
        </p:grpSpPr>
        <p:sp>
          <p:nvSpPr>
            <p:cNvPr id="69" name="Rectangle à coins arrondis 68"/>
            <p:cNvSpPr/>
            <p:nvPr/>
          </p:nvSpPr>
          <p:spPr>
            <a:xfrm>
              <a:off x="856983" y="2169442"/>
              <a:ext cx="1666407" cy="1083164"/>
            </a:xfrm>
            <a:prstGeom prst="roundRect">
              <a:avLst/>
            </a:prstGeom>
            <a:ln w="25400"/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909859" y="2222318"/>
                  <a:ext cx="1560655" cy="97741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60960" tIns="60960" rIns="60960" bIns="60960" numCol="1" spcCol="1270" anchor="ctr" anchorCtr="0">
                  <a:noAutofit/>
                </a:bodyPr>
                <a:lstStyle/>
                <a:p>
                  <a:pPr lvl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fr-FR" sz="1600" dirty="0">
                      <a:cs typeface="+mn-ea"/>
                    </a:rPr>
                    <a:t>Balourd </a:t>
                  </a:r>
                  <a:br>
                    <a:rPr lang="fr-FR" sz="1600" dirty="0">
                      <a:cs typeface="+mn-ea"/>
                    </a:rPr>
                  </a:br>
                  <a:r>
                    <a:rPr lang="fr-FR" sz="1600" dirty="0" smtClean="0">
                      <a:cs typeface="+mn-ea"/>
                    </a:rPr>
                    <a:t>mécanique</a:t>
                  </a:r>
                  <a:r>
                    <a:rPr lang="fr-FR" sz="1600" kern="1200" dirty="0" smtClean="0">
                      <a:cs typeface="+mn-ea"/>
                      <a:sym typeface="+mn-lt"/>
                    </a:rPr>
                    <a:t/>
                  </a:r>
                  <a:br>
                    <a:rPr lang="fr-FR" sz="1600" kern="1200" dirty="0" smtClean="0">
                      <a:cs typeface="+mn-ea"/>
                      <a:sym typeface="+mn-lt"/>
                    </a:rPr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600" i="1" kern="1200" dirty="0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[</m:t>
                        </m:r>
                        <m:r>
                          <a:rPr lang="fr-FR" sz="1600" i="1" kern="1200" dirty="0" err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𝑔</m:t>
                        </m:r>
                        <m:r>
                          <a:rPr lang="fr-FR" sz="16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ea"/>
                            <a:sym typeface="+mn-lt"/>
                          </a:rPr>
                          <m:t>∙</m:t>
                        </m:r>
                        <m:r>
                          <a:rPr lang="fr-FR" sz="1600" i="1" kern="1200" dirty="0" err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𝑚𝑚</m:t>
                        </m:r>
                        <m:r>
                          <a:rPr lang="fr-FR" sz="1600" i="1" kern="1200" dirty="0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]</m:t>
                        </m:r>
                      </m:oMath>
                    </m:oMathPara>
                  </a14:m>
                  <a:endParaRPr lang="fr-FR" sz="1600" kern="1200" dirty="0"/>
                </a:p>
              </p:txBody>
            </p:sp>
          </mc:Choice>
          <mc:Fallback xmlns="">
            <p:sp>
              <p:nvSpPr>
                <p:cNvPr id="70" name="Rectangle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859" y="2222318"/>
                  <a:ext cx="1560655" cy="97741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1087" r="-108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Rectangle 15"/>
          <p:cNvSpPr/>
          <p:nvPr/>
        </p:nvSpPr>
        <p:spPr>
          <a:xfrm>
            <a:off x="4963601" y="2388283"/>
            <a:ext cx="2836547" cy="1235056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Plus 20"/>
          <p:cNvSpPr/>
          <p:nvPr/>
        </p:nvSpPr>
        <p:spPr>
          <a:xfrm>
            <a:off x="6238178" y="2895086"/>
            <a:ext cx="268142" cy="268142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452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11926</TotalTime>
  <Words>4946</Words>
  <Application>Microsoft Office PowerPoint</Application>
  <PresentationFormat>Grand écran</PresentationFormat>
  <Paragraphs>1571</Paragraphs>
  <Slides>65</Slides>
  <Notes>54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65</vt:i4>
      </vt:variant>
    </vt:vector>
  </HeadingPairs>
  <TitlesOfParts>
    <vt:vector size="78" baseType="lpstr">
      <vt:lpstr>Arial Unicode MS</vt:lpstr>
      <vt:lpstr>Microsoft YaHei</vt:lpstr>
      <vt:lpstr>SimHei</vt:lpstr>
      <vt:lpstr>SimSun</vt:lpstr>
      <vt:lpstr>SimSun</vt:lpstr>
      <vt:lpstr>Arial</vt:lpstr>
      <vt:lpstr>Britannic Bold</vt:lpstr>
      <vt:lpstr>Calibri</vt:lpstr>
      <vt:lpstr>Calibri Light</vt:lpstr>
      <vt:lpstr>Cambria Math</vt:lpstr>
      <vt:lpstr>Times New Roman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Shuangfeng</dc:creator>
  <cp:lastModifiedBy>ZHANG Silun</cp:lastModifiedBy>
  <cp:revision>2656</cp:revision>
  <dcterms:created xsi:type="dcterms:W3CDTF">2018-10-23T09:59:21Z</dcterms:created>
  <dcterms:modified xsi:type="dcterms:W3CDTF">2019-03-11T17:19:10Z</dcterms:modified>
</cp:coreProperties>
</file>